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3" r:id="rId8"/>
    <p:sldId id="265" r:id="rId9"/>
    <p:sldId id="266" r:id="rId10"/>
    <p:sldId id="267" r:id="rId11"/>
    <p:sldId id="264" r:id="rId12"/>
    <p:sldId id="268" r:id="rId13"/>
    <p:sldId id="269" r:id="rId14"/>
    <p:sldId id="270" r:id="rId15"/>
    <p:sldId id="272"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3735"/>
    <a:srgbClr val="007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56" autoAdjust="0"/>
  </p:normalViewPr>
  <p:slideViewPr>
    <p:cSldViewPr>
      <p:cViewPr varScale="1">
        <p:scale>
          <a:sx n="113" d="100"/>
          <a:sy n="113" d="100"/>
        </p:scale>
        <p:origin x="-158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D7602-A7E5-4352-9650-25343C0CD242}" type="datetimeFigureOut">
              <a:rPr lang="en-US" smtClean="0"/>
              <a:pPr/>
              <a:t>4/18/2017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ED9420-73EC-4295-99CF-98857CC543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a:t>
            </a:r>
            <a:r>
              <a:rPr lang="en-US" baseline="0" dirty="0" smtClean="0"/>
              <a:t>t Picture, erosion to a dune system in Galveston from a minor storm</a:t>
            </a:r>
          </a:p>
          <a:p>
            <a:r>
              <a:rPr lang="en-US" baseline="0" dirty="0" smtClean="0"/>
              <a:t>Right Picture, massive damage inflicted on homes </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slumping occurs, erosion happens</a:t>
            </a:r>
            <a:r>
              <a:rPr lang="en-US" baseline="0" dirty="0" smtClean="0"/>
              <a:t> quickly as the slumped sediment is attacked by waves</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found that f</a:t>
            </a:r>
            <a:r>
              <a:rPr lang="en-US" dirty="0" smtClean="0"/>
              <a:t>ine roots don’t increase peak stress, but the process</a:t>
            </a:r>
            <a:r>
              <a:rPr lang="en-US" baseline="0" dirty="0" smtClean="0"/>
              <a:t> of shearing is slower, less violent.</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there are no plants (control), there is maximum </a:t>
            </a:r>
            <a:r>
              <a:rPr lang="en-US" baseline="0" dirty="0" smtClean="0"/>
              <a:t>erosion across all three dune/beach morphological change metrics.  When there are a lot of fine roots (PA9), erosion is reduced.  When there is a lot of plant surface area above-ground (SP6), erosion is also reduced.  These are the results of only 3 trials, but all 15 trials fit this narrative in a </a:t>
            </a:r>
            <a:r>
              <a:rPr lang="en-US" baseline="0" dirty="0" err="1" smtClean="0"/>
              <a:t>signifcant</a:t>
            </a:r>
            <a:r>
              <a:rPr lang="en-US" baseline="0" dirty="0" smtClean="0"/>
              <a:t> and meaningful fashion (average model p value = 0.0017).   Note that plants reduce erosion, not prevent it (factor of 1/4 or 1/3) </a:t>
            </a:r>
          </a:p>
          <a:p>
            <a:endParaRPr lang="en-US" baseline="0" dirty="0" smtClean="0"/>
          </a:p>
          <a:p>
            <a:r>
              <a:rPr lang="en-US" baseline="0" dirty="0" smtClean="0"/>
              <a:t>Basically, I think showing all 15 would be overwhelming, 3 is a little easier to process.  Bar plots show relative values.</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Summarizing</a:t>
            </a:r>
            <a:r>
              <a:rPr lang="en-US" baseline="0" dirty="0" smtClean="0"/>
              <a:t> all of these statistically significant models.</a:t>
            </a:r>
          </a:p>
          <a:p>
            <a:endParaRPr lang="en-US" baseline="0" dirty="0" smtClean="0"/>
          </a:p>
          <a:p>
            <a:r>
              <a:rPr lang="en-US" baseline="0" dirty="0" smtClean="0"/>
              <a:t>Plant surface area reduced swash velocity and TKE, in turn that creates a more </a:t>
            </a:r>
            <a:r>
              <a:rPr lang="en-US" baseline="0" dirty="0" err="1" smtClean="0"/>
              <a:t>dissapative</a:t>
            </a:r>
            <a:r>
              <a:rPr lang="en-US" baseline="0" dirty="0" smtClean="0"/>
              <a:t> shore, less erosion occurs.</a:t>
            </a:r>
          </a:p>
          <a:p>
            <a:r>
              <a:rPr lang="en-US" baseline="0" dirty="0" smtClean="0"/>
              <a:t>Fine roots increased sediment shear strength, less slumping and </a:t>
            </a:r>
            <a:r>
              <a:rPr lang="en-US" baseline="0" smtClean="0"/>
              <a:t>erosion occurred.</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Summarizing</a:t>
            </a:r>
            <a:r>
              <a:rPr lang="en-US" baseline="0" dirty="0" smtClean="0"/>
              <a:t> all of these statistically significant models.</a:t>
            </a:r>
          </a:p>
          <a:p>
            <a:endParaRPr lang="en-US" baseline="0" dirty="0" smtClean="0"/>
          </a:p>
          <a:p>
            <a:r>
              <a:rPr lang="en-US" baseline="0" dirty="0" smtClean="0"/>
              <a:t>Plant surface area reduced swash velocity and TKE, in turn that creates a more dissipative shore, less erosion occurs.</a:t>
            </a:r>
          </a:p>
          <a:p>
            <a:r>
              <a:rPr lang="en-US" baseline="0" dirty="0" smtClean="0"/>
              <a:t>Fine roots increased sediment shear strength, less slumping and erosion occurred.</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a:t>
            </a:r>
            <a:r>
              <a:rPr lang="en-US" baseline="0" dirty="0" smtClean="0"/>
              <a:t> have a swash come in contact with plant structures in a dune system, there will potentially be modifications turbulence, water velocities, wave energy dissipation </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Plant</a:t>
            </a:r>
            <a:r>
              <a:rPr lang="en-US" baseline="0" dirty="0" smtClean="0"/>
              <a:t> roots modify soil substrate.  Shear reinforcement could reduce the occurrence of slumping of dune scarps.  Soil binding could alter the “effective grain size” of dune sediment if conglomerates hold up during storm conditions and if a large amount of sediment is bound together in this manner.</a:t>
            </a:r>
          </a:p>
          <a:p>
            <a:endParaRPr lang="en-US" baseline="0" dirty="0" smtClean="0"/>
          </a:p>
          <a:p>
            <a:r>
              <a:rPr lang="en-US" baseline="0" dirty="0" smtClean="0"/>
              <a:t>Top left: scarp on pelican island (shell and sand soil, not a lot of clay), this would not be supported in this manner if tree and shrub roots were not present.  It would have slumped a long time ago if not for plant roots</a:t>
            </a:r>
          </a:p>
          <a:p>
            <a:r>
              <a:rPr lang="en-US" baseline="0" dirty="0" smtClean="0"/>
              <a:t>Top right: Picture of a slumped dune scarp (doesn’t have as many roots), pure sandy soils more prone to slumping</a:t>
            </a:r>
          </a:p>
          <a:p>
            <a:r>
              <a:rPr lang="en-US" baseline="0" dirty="0" smtClean="0"/>
              <a:t>Bottom: Sand gains bound together by plant roots, fungus</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species</a:t>
            </a:r>
            <a:r>
              <a:rPr lang="en-US" baseline="0" dirty="0" smtClean="0"/>
              <a:t> tested, each grown for 3,6, and 9 weeks.  This tested a wide range of variability which could lend statistical support to the biophysical mechanisms of dune erosion reduction.  Basically a way to evaluate all of these biophysical interactions in one single experiment.  Potted plants were transplanted from a greenhouse to the flume.</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Walk-through schematic</a:t>
            </a:r>
            <a:r>
              <a:rPr lang="en-US" baseline="0" dirty="0" smtClean="0"/>
              <a:t> of flume and how erosion was evaluated.  Vegetation biomass obtained by drying and </a:t>
            </a:r>
            <a:r>
              <a:rPr lang="en-US" baseline="0" dirty="0" err="1" smtClean="0"/>
              <a:t>seperating</a:t>
            </a:r>
            <a:r>
              <a:rPr lang="en-US" baseline="0" dirty="0" smtClean="0"/>
              <a:t> out root biomass.  Surface area was quantified using digital photography and spectral analysis.  Rotational stiffness obtained by applying force to anchored stem and measuring angle of deflection.  </a:t>
            </a:r>
            <a:r>
              <a:rPr lang="en-US" baseline="0" dirty="0" err="1" smtClean="0"/>
              <a:t>Mycorrrhizal</a:t>
            </a:r>
            <a:r>
              <a:rPr lang="en-US" baseline="0" dirty="0" smtClean="0"/>
              <a:t> activity measured by staining roots.  TKE and swash velocity measured using </a:t>
            </a:r>
            <a:r>
              <a:rPr lang="en-US" baseline="0" dirty="0" err="1" smtClean="0"/>
              <a:t>vectrino</a:t>
            </a:r>
            <a:r>
              <a:rPr lang="en-US" baseline="0" dirty="0" smtClean="0"/>
              <a:t> plus </a:t>
            </a:r>
            <a:r>
              <a:rPr lang="en-US" baseline="0" dirty="0" err="1" smtClean="0"/>
              <a:t>sidelooker</a:t>
            </a:r>
            <a:r>
              <a:rPr lang="en-US" baseline="0" dirty="0" smtClean="0"/>
              <a:t>.  ADV was located roughly at the erosion/accretion transition point (sediment bed shifted slightly, was compensated for in statistical modeling).  Wave reflection measured with wave gauges.  Shear strength measured using a rudimentary shearer designed by researcher.  Effective sediment grain size measured using a “slosh” table and a submerged </a:t>
            </a:r>
            <a:r>
              <a:rPr lang="en-US" baseline="0" dirty="0" err="1" smtClean="0"/>
              <a:t>seive</a:t>
            </a:r>
            <a:r>
              <a:rPr lang="en-US" baseline="0" dirty="0" smtClean="0"/>
              <a:t> tower.    </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 hardly</a:t>
            </a:r>
            <a:r>
              <a:rPr lang="en-US" baseline="0" dirty="0" smtClean="0"/>
              <a:t> moves at all but is too tall, most of the plant is not in the scaled-down swash zone.</a:t>
            </a:r>
          </a:p>
          <a:p>
            <a:r>
              <a:rPr lang="en-US" baseline="0" dirty="0" smtClean="0"/>
              <a:t>RP moves a moderate amount, but not too much in the way of structure surface area</a:t>
            </a:r>
          </a:p>
          <a:p>
            <a:r>
              <a:rPr lang="en-US" baseline="0" dirty="0" smtClean="0"/>
              <a:t>RP A lot of surface area but very flexible, not much resistance</a:t>
            </a:r>
          </a:p>
          <a:p>
            <a:r>
              <a:rPr lang="en-US" baseline="0" dirty="0" smtClean="0"/>
              <a:t>SV Moderate surface area, also very flexible</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Chance of</a:t>
            </a:r>
            <a:r>
              <a:rPr lang="en-US" baseline="0" dirty="0" smtClean="0"/>
              <a:t> this pattern arising and plant surface area correlating to TKE from random variation, even when compensating for wave run, ADV distance from sediment bed, and wave height variation between runs, is 5.44 in ten quadrillion.</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chance of this strong of a correlation occurring between plant surface area and swash</a:t>
            </a:r>
            <a:r>
              <a:rPr lang="en-US" baseline="0" dirty="0" smtClean="0"/>
              <a:t> velocity by random variation, even compensating for all these other variables, is 8.23 in ten million.</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Chance of plant surface area correlating to wave reflection</a:t>
            </a:r>
            <a:r>
              <a:rPr lang="en-US" baseline="0" dirty="0" smtClean="0"/>
              <a:t> by random variation is 9.64 in a billion.</a:t>
            </a:r>
          </a:p>
          <a:p>
            <a:r>
              <a:rPr lang="en-US" baseline="0" dirty="0" smtClean="0"/>
              <a:t>Point out blue arrows mean - relationship, red mean +</a:t>
            </a:r>
          </a:p>
          <a:p>
            <a:r>
              <a:rPr lang="en-US" baseline="0" dirty="0" smtClean="0"/>
              <a:t>Additionally, TKE and swash velocity also significantly predict wave reflection (positive interactions).  To me this makes sense, wave reflection roughly equates to how dissipative a shore is. A dissipative shore will have a high turbulent dissipation rate, meaning at any given point of measurement, the TKE should be lower.  So lower TKE means lower wave reflection, higher TKE means higher wave reflection.  Also, energy is passed onto plant structures from the swash (as plant structures move, this energy has to come from somewhere), leading to lower swash velocity.  Any energy that moves plant structures is energy that isn’t reflected offshore.  So higher swash velocity means higher wave reflection.  Lower = lower.  The full picture begins to come together.</a:t>
            </a:r>
            <a:endParaRPr lang="en-US" dirty="0"/>
          </a:p>
        </p:txBody>
      </p:sp>
      <p:sp>
        <p:nvSpPr>
          <p:cNvPr id="4" name="Slide Number Placeholder 3"/>
          <p:cNvSpPr>
            <a:spLocks noGrp="1"/>
          </p:cNvSpPr>
          <p:nvPr>
            <p:ph type="sldNum" sz="quarter" idx="10"/>
          </p:nvPr>
        </p:nvSpPr>
        <p:spPr/>
        <p:txBody>
          <a:bodyPr/>
          <a:lstStyle/>
          <a:p>
            <a:fld id="{C1ED9420-73EC-4295-99CF-98857CC5432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248B19-5D5A-4B19-B207-BE0B658AE6B0}" type="datetimeFigureOut">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248B19-5D5A-4B19-B207-BE0B658AE6B0}" type="datetimeFigureOut">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248B19-5D5A-4B19-B207-BE0B658AE6B0}" type="datetimeFigureOut">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248B19-5D5A-4B19-B207-BE0B658AE6B0}" type="datetimeFigureOut">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248B19-5D5A-4B19-B207-BE0B658AE6B0}" type="datetimeFigureOut">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248B19-5D5A-4B19-B207-BE0B658AE6B0}" type="datetimeFigureOut">
              <a:rPr lang="en-US" smtClean="0"/>
              <a:pPr/>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248B19-5D5A-4B19-B207-BE0B658AE6B0}" type="datetimeFigureOut">
              <a:rPr lang="en-US" smtClean="0"/>
              <a:pPr/>
              <a:t>4/18/2017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248B19-5D5A-4B19-B207-BE0B658AE6B0}" type="datetimeFigureOut">
              <a:rPr lang="en-US" smtClean="0"/>
              <a:pPr/>
              <a:t>4/18/2017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248B19-5D5A-4B19-B207-BE0B658AE6B0}" type="datetimeFigureOut">
              <a:rPr lang="en-US" smtClean="0"/>
              <a:pPr/>
              <a:t>4/18/2017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248B19-5D5A-4B19-B207-BE0B658AE6B0}" type="datetimeFigureOut">
              <a:rPr lang="en-US" smtClean="0"/>
              <a:pPr/>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248B19-5D5A-4B19-B207-BE0B658AE6B0}" type="datetimeFigureOut">
              <a:rPr lang="en-US" smtClean="0"/>
              <a:pPr/>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35A1C-A510-4915-9308-66B07198BAC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48B19-5D5A-4B19-B207-BE0B658AE6B0}" type="datetimeFigureOut">
              <a:rPr lang="en-US" smtClean="0"/>
              <a:pPr/>
              <a:t>4/18/2017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35A1C-A510-4915-9308-66B07198BAC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file:///F:\USACE\for%20jens\SLIDE11.mp4"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video" Target="file:///F:\USACE\for%20jens\SP_SLIDE7_BOTTOM_LEFT.mp4" TargetMode="External"/><Relationship Id="rId7" Type="http://schemas.openxmlformats.org/officeDocument/2006/relationships/image" Target="../media/image12.png"/><Relationship Id="rId2" Type="http://schemas.openxmlformats.org/officeDocument/2006/relationships/video" Target="file:///F:\USACE\for%20jens\RP_SLIDE7_TOP_RIGHT.mp4" TargetMode="External"/><Relationship Id="rId1" Type="http://schemas.openxmlformats.org/officeDocument/2006/relationships/video" Target="file:///F:\USACE\for%20jens\PA_SLIDE7_TOP_LEFT.mp4" TargetMode="Externa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video" Target="file:///F:\USACE\for%20jens\SV_SLIDE7_BOTTOM_RIGHT.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3000" cy="936625"/>
          </a:xfrm>
        </p:spPr>
        <p:txBody>
          <a:bodyPr>
            <a:noAutofit/>
          </a:bodyPr>
          <a:lstStyle/>
          <a:p>
            <a:r>
              <a:rPr lang="en-US" sz="2400" dirty="0" smtClean="0"/>
              <a:t>Influence of above- and below-ground vegetation parameters on swash zone flows and vegetated dune erosion</a:t>
            </a:r>
            <a:endParaRPr lang="en-US" sz="2400" dirty="0"/>
          </a:p>
        </p:txBody>
      </p:sp>
      <p:sp>
        <p:nvSpPr>
          <p:cNvPr id="3" name="Subtitle 2"/>
          <p:cNvSpPr>
            <a:spLocks noGrp="1"/>
          </p:cNvSpPr>
          <p:nvPr>
            <p:ph type="subTitle" idx="1"/>
          </p:nvPr>
        </p:nvSpPr>
        <p:spPr>
          <a:xfrm>
            <a:off x="1295400" y="6400800"/>
            <a:ext cx="6400800" cy="457200"/>
          </a:xfrm>
        </p:spPr>
        <p:txBody>
          <a:bodyPr>
            <a:normAutofit/>
          </a:bodyPr>
          <a:lstStyle/>
          <a:p>
            <a:r>
              <a:rPr lang="en-US" sz="2000" dirty="0" smtClean="0"/>
              <a:t>By Jacob </a:t>
            </a:r>
            <a:r>
              <a:rPr lang="en-US" sz="2000" dirty="0" err="1" smtClean="0"/>
              <a:t>Sigren</a:t>
            </a:r>
            <a:r>
              <a:rPr lang="en-US" sz="2000" dirty="0" smtClean="0"/>
              <a:t>, Jens </a:t>
            </a:r>
            <a:r>
              <a:rPr lang="en-US" sz="2000" dirty="0" err="1" smtClean="0"/>
              <a:t>Figlus</a:t>
            </a:r>
            <a:r>
              <a:rPr lang="en-US" sz="2000" dirty="0" smtClean="0"/>
              <a:t>, and Anna </a:t>
            </a:r>
            <a:r>
              <a:rPr lang="en-US" sz="2000" dirty="0" err="1" smtClean="0"/>
              <a:t>Armitage</a:t>
            </a:r>
            <a:endParaRPr lang="en-US" sz="2000" dirty="0"/>
          </a:p>
        </p:txBody>
      </p:sp>
      <p:pic>
        <p:nvPicPr>
          <p:cNvPr id="1026" name="Picture 2" descr="C:\Users\Stanky's\Desktop\Jens USACE Pics and Videos\Pictures\From_SV2_just_a_nice_shot.JPG"/>
          <p:cNvPicPr>
            <a:picLocks noChangeAspect="1" noChangeArrowheads="1"/>
          </p:cNvPicPr>
          <p:nvPr/>
        </p:nvPicPr>
        <p:blipFill>
          <a:blip r:embed="rId2" cstate="print"/>
          <a:srcRect/>
          <a:stretch>
            <a:fillRect/>
          </a:stretch>
        </p:blipFill>
        <p:spPr bwMode="auto">
          <a:xfrm>
            <a:off x="1066800" y="1219200"/>
            <a:ext cx="6908800" cy="51816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Wave Reflection</a:t>
            </a:r>
            <a:endParaRPr lang="en-US" sz="2800" i="1" dirty="0"/>
          </a:p>
        </p:txBody>
      </p:sp>
      <p:sp>
        <p:nvSpPr>
          <p:cNvPr id="10" name="Content Placeholder 2"/>
          <p:cNvSpPr>
            <a:spLocks noGrp="1"/>
          </p:cNvSpPr>
          <p:nvPr>
            <p:ph idx="1"/>
          </p:nvPr>
        </p:nvSpPr>
        <p:spPr>
          <a:xfrm>
            <a:off x="457200" y="838200"/>
            <a:ext cx="3657600" cy="4953000"/>
          </a:xfrm>
        </p:spPr>
        <p:txBody>
          <a:bodyPr>
            <a:normAutofit/>
          </a:bodyPr>
          <a:lstStyle/>
          <a:p>
            <a:r>
              <a:rPr lang="en-US" sz="2000" dirty="0" smtClean="0"/>
              <a:t>Wave reflection significantly related to beach slope (+), time of wave exposure (-), sand bar distance from dune (-), and sand bar size (-) </a:t>
            </a:r>
          </a:p>
          <a:p>
            <a:r>
              <a:rPr lang="en-US" sz="2000" dirty="0" smtClean="0"/>
              <a:t>Wave reflection also significantly decreased with increased above-ground plant structure surface area (</a:t>
            </a:r>
            <a:r>
              <a:rPr lang="en-US" sz="2000" i="1" dirty="0" smtClean="0"/>
              <a:t>p value </a:t>
            </a:r>
            <a:r>
              <a:rPr lang="en-US" sz="2000" dirty="0" smtClean="0"/>
              <a:t>= 9.64e</a:t>
            </a:r>
            <a:r>
              <a:rPr lang="en-US" sz="2000" baseline="30000" dirty="0" smtClean="0"/>
              <a:t>-09</a:t>
            </a:r>
            <a:r>
              <a:rPr lang="en-US" sz="2000" dirty="0" smtClean="0"/>
              <a:t>)</a:t>
            </a:r>
          </a:p>
          <a:p>
            <a:endParaRPr lang="en-US" sz="2000" dirty="0" smtClean="0">
              <a:solidFill>
                <a:srgbClr val="000000"/>
              </a:solidFill>
              <a:latin typeface="Calibri" charset="0"/>
            </a:endParaRPr>
          </a:p>
        </p:txBody>
      </p:sp>
      <p:sp>
        <p:nvSpPr>
          <p:cNvPr id="12" name="TextBox 11"/>
          <p:cNvSpPr txBox="1"/>
          <p:nvPr/>
        </p:nvSpPr>
        <p:spPr>
          <a:xfrm>
            <a:off x="1905000" y="4572000"/>
            <a:ext cx="5029200" cy="461665"/>
          </a:xfrm>
          <a:prstGeom prst="rect">
            <a:avLst/>
          </a:prstGeom>
          <a:noFill/>
        </p:spPr>
        <p:txBody>
          <a:bodyPr wrap="square" rtlCol="0">
            <a:spAutoFit/>
          </a:bodyPr>
          <a:lstStyle/>
          <a:p>
            <a:r>
              <a:rPr lang="en-US" sz="2400" b="1" dirty="0" smtClean="0"/>
              <a:t>Plant Surface Area </a:t>
            </a:r>
            <a:r>
              <a:rPr lang="en-US" sz="2400" b="1" dirty="0" smtClean="0">
                <a:solidFill>
                  <a:srgbClr val="0070C0"/>
                </a:solidFill>
              </a:rPr>
              <a:t>→</a:t>
            </a:r>
            <a:r>
              <a:rPr lang="en-US" sz="2400" b="1" dirty="0" smtClean="0"/>
              <a:t> Wave Reflection</a:t>
            </a:r>
            <a:endParaRPr lang="en-US" sz="2400" b="1" dirty="0"/>
          </a:p>
        </p:txBody>
      </p:sp>
      <p:pic>
        <p:nvPicPr>
          <p:cNvPr id="20482" name="Picture 2" descr="E:\Dissertation\Dissertation\Figures\FLUME-WR-HM.jpg"/>
          <p:cNvPicPr>
            <a:picLocks noChangeAspect="1" noChangeArrowheads="1"/>
          </p:cNvPicPr>
          <p:nvPr/>
        </p:nvPicPr>
        <p:blipFill>
          <a:blip r:embed="rId3" cstate="print"/>
          <a:srcRect/>
          <a:stretch>
            <a:fillRect/>
          </a:stretch>
        </p:blipFill>
        <p:spPr bwMode="auto">
          <a:xfrm>
            <a:off x="4343400" y="838200"/>
            <a:ext cx="4572000" cy="3517137"/>
          </a:xfrm>
          <a:prstGeom prst="rect">
            <a:avLst/>
          </a:prstGeom>
          <a:noFill/>
        </p:spPr>
      </p:pic>
      <p:sp>
        <p:nvSpPr>
          <p:cNvPr id="7" name="TextBox 6"/>
          <p:cNvSpPr txBox="1"/>
          <p:nvPr/>
        </p:nvSpPr>
        <p:spPr>
          <a:xfrm>
            <a:off x="6629400" y="5638800"/>
            <a:ext cx="2362200" cy="461665"/>
          </a:xfrm>
          <a:prstGeom prst="rect">
            <a:avLst/>
          </a:prstGeom>
          <a:noFill/>
          <a:ln>
            <a:solidFill>
              <a:schemeClr val="tx1"/>
            </a:solidFill>
          </a:ln>
        </p:spPr>
        <p:txBody>
          <a:bodyPr wrap="square" rtlCol="0">
            <a:spAutoFit/>
          </a:bodyPr>
          <a:lstStyle/>
          <a:p>
            <a:r>
              <a:rPr lang="en-US" sz="2400" b="1" dirty="0" smtClean="0"/>
              <a:t>Wave Reflection</a:t>
            </a:r>
            <a:endParaRPr lang="en-US" sz="2400" b="1" dirty="0"/>
          </a:p>
        </p:txBody>
      </p:sp>
      <p:sp>
        <p:nvSpPr>
          <p:cNvPr id="11" name="TextBox 10"/>
          <p:cNvSpPr txBox="1"/>
          <p:nvPr/>
        </p:nvSpPr>
        <p:spPr>
          <a:xfrm>
            <a:off x="3505200" y="5943600"/>
            <a:ext cx="2133600" cy="461665"/>
          </a:xfrm>
          <a:prstGeom prst="rect">
            <a:avLst/>
          </a:prstGeom>
          <a:noFill/>
          <a:ln>
            <a:solidFill>
              <a:schemeClr val="tx1"/>
            </a:solidFill>
          </a:ln>
        </p:spPr>
        <p:txBody>
          <a:bodyPr wrap="square" rtlCol="0">
            <a:spAutoFit/>
          </a:bodyPr>
          <a:lstStyle/>
          <a:p>
            <a:r>
              <a:rPr lang="en-US" sz="2400" b="1" dirty="0" smtClean="0"/>
              <a:t>Swash Velocity</a:t>
            </a:r>
            <a:endParaRPr lang="en-US" sz="2400" b="1" dirty="0"/>
          </a:p>
        </p:txBody>
      </p:sp>
      <p:sp>
        <p:nvSpPr>
          <p:cNvPr id="13" name="TextBox 12"/>
          <p:cNvSpPr txBox="1"/>
          <p:nvPr/>
        </p:nvSpPr>
        <p:spPr>
          <a:xfrm>
            <a:off x="2895600" y="5410200"/>
            <a:ext cx="3276600" cy="461665"/>
          </a:xfrm>
          <a:prstGeom prst="rect">
            <a:avLst/>
          </a:prstGeom>
          <a:noFill/>
          <a:ln>
            <a:solidFill>
              <a:schemeClr val="tx1"/>
            </a:solidFill>
          </a:ln>
        </p:spPr>
        <p:txBody>
          <a:bodyPr wrap="square" rtlCol="0">
            <a:spAutoFit/>
          </a:bodyPr>
          <a:lstStyle/>
          <a:p>
            <a:r>
              <a:rPr lang="en-US" sz="2400" b="1" dirty="0" smtClean="0"/>
              <a:t>Turbulent Kinetic Energy</a:t>
            </a:r>
            <a:endParaRPr lang="en-US" sz="2400" b="1" dirty="0"/>
          </a:p>
        </p:txBody>
      </p:sp>
      <p:cxnSp>
        <p:nvCxnSpPr>
          <p:cNvPr id="15" name="Straight Arrow Connector 14"/>
          <p:cNvCxnSpPr>
            <a:endCxn id="7" idx="1"/>
          </p:cNvCxnSpPr>
          <p:nvPr/>
        </p:nvCxnSpPr>
        <p:spPr>
          <a:xfrm>
            <a:off x="6172200" y="5638800"/>
            <a:ext cx="457200" cy="2308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3"/>
          </p:cNvCxnSpPr>
          <p:nvPr/>
        </p:nvCxnSpPr>
        <p:spPr>
          <a:xfrm flipV="1">
            <a:off x="5638800" y="6019800"/>
            <a:ext cx="990600" cy="1546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200" y="5638800"/>
            <a:ext cx="2514600" cy="461665"/>
          </a:xfrm>
          <a:prstGeom prst="rect">
            <a:avLst/>
          </a:prstGeom>
          <a:noFill/>
          <a:ln>
            <a:solidFill>
              <a:schemeClr val="tx1"/>
            </a:solidFill>
          </a:ln>
        </p:spPr>
        <p:txBody>
          <a:bodyPr wrap="square" rtlCol="0">
            <a:spAutoFit/>
          </a:bodyPr>
          <a:lstStyle/>
          <a:p>
            <a:r>
              <a:rPr lang="en-US" sz="2400" b="1" dirty="0" smtClean="0"/>
              <a:t>Plant Surface Area</a:t>
            </a:r>
            <a:endParaRPr lang="en-US" sz="2400" b="1" dirty="0"/>
          </a:p>
        </p:txBody>
      </p:sp>
      <p:cxnSp>
        <p:nvCxnSpPr>
          <p:cNvPr id="24" name="Straight Arrow Connector 23"/>
          <p:cNvCxnSpPr/>
          <p:nvPr/>
        </p:nvCxnSpPr>
        <p:spPr>
          <a:xfrm flipV="1">
            <a:off x="2590800" y="5638800"/>
            <a:ext cx="304800" cy="1524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590800" y="5943600"/>
            <a:ext cx="914400" cy="228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Slumping</a:t>
            </a:r>
            <a:endParaRPr lang="en-US" sz="2800" i="1" dirty="0"/>
          </a:p>
        </p:txBody>
      </p:sp>
      <p:pic>
        <p:nvPicPr>
          <p:cNvPr id="4" name="SLIDE11.mp4">
            <a:hlinkClick r:id="" action="ppaction://media"/>
          </p:cNvPr>
          <p:cNvPicPr>
            <a:picLocks noRot="1" noChangeAspect="1"/>
          </p:cNvPicPr>
          <p:nvPr>
            <a:videoFile r:link="rId1"/>
          </p:nvPr>
        </p:nvPicPr>
        <p:blipFill>
          <a:blip r:embed="rId4" cstate="print"/>
          <a:stretch>
            <a:fillRect/>
          </a:stretch>
        </p:blipFill>
        <p:spPr>
          <a:xfrm>
            <a:off x="609600" y="838200"/>
            <a:ext cx="7848600" cy="56007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Sediment Shear Strength</a:t>
            </a:r>
            <a:endParaRPr lang="en-US" sz="2800" i="1" dirty="0"/>
          </a:p>
        </p:txBody>
      </p:sp>
      <p:sp>
        <p:nvSpPr>
          <p:cNvPr id="3" name="Content Placeholder 2"/>
          <p:cNvSpPr>
            <a:spLocks noGrp="1"/>
          </p:cNvSpPr>
          <p:nvPr>
            <p:ph idx="1"/>
          </p:nvPr>
        </p:nvSpPr>
        <p:spPr>
          <a:xfrm>
            <a:off x="457200" y="685800"/>
            <a:ext cx="8229600" cy="685800"/>
          </a:xfrm>
        </p:spPr>
        <p:txBody>
          <a:bodyPr>
            <a:noAutofit/>
          </a:bodyPr>
          <a:lstStyle/>
          <a:p>
            <a:r>
              <a:rPr lang="en-US" sz="2400" dirty="0" smtClean="0"/>
              <a:t>Fine Roots increased cumulative shear strength</a:t>
            </a:r>
          </a:p>
          <a:p>
            <a:r>
              <a:rPr lang="en-US" sz="2400" dirty="0" smtClean="0">
                <a:solidFill>
                  <a:srgbClr val="000000"/>
                </a:solidFill>
                <a:latin typeface="Calibri" charset="0"/>
              </a:rPr>
              <a:t>Likely prevented slumping of sediment into attacking waves</a:t>
            </a:r>
          </a:p>
        </p:txBody>
      </p:sp>
      <p:pic>
        <p:nvPicPr>
          <p:cNvPr id="14" name="Picture 13" descr="FLUME-SHEAR-CURVE.png"/>
          <p:cNvPicPr>
            <a:picLocks noChangeAspect="1"/>
          </p:cNvPicPr>
          <p:nvPr/>
        </p:nvPicPr>
        <p:blipFill>
          <a:blip r:embed="rId3" cstate="print"/>
          <a:srcRect t="7946" r="2259" b="2662"/>
          <a:stretch>
            <a:fillRect/>
          </a:stretch>
        </p:blipFill>
        <p:spPr>
          <a:xfrm>
            <a:off x="228600" y="1752600"/>
            <a:ext cx="4267200" cy="3840480"/>
          </a:xfrm>
          <a:prstGeom prst="rect">
            <a:avLst/>
          </a:prstGeom>
        </p:spPr>
      </p:pic>
      <p:pic>
        <p:nvPicPr>
          <p:cNvPr id="15" name="Picture 14" descr="FLUME-SHEAR.png"/>
          <p:cNvPicPr>
            <a:picLocks noChangeAspect="1"/>
          </p:cNvPicPr>
          <p:nvPr/>
        </p:nvPicPr>
        <p:blipFill>
          <a:blip r:embed="rId4" cstate="print"/>
          <a:stretch>
            <a:fillRect/>
          </a:stretch>
        </p:blipFill>
        <p:spPr>
          <a:xfrm>
            <a:off x="4724400" y="1828800"/>
            <a:ext cx="4206249" cy="3661140"/>
          </a:xfrm>
          <a:prstGeom prst="rect">
            <a:avLst/>
          </a:prstGeom>
        </p:spPr>
      </p:pic>
      <p:sp>
        <p:nvSpPr>
          <p:cNvPr id="16" name="TextBox 15"/>
          <p:cNvSpPr txBox="1"/>
          <p:nvPr/>
        </p:nvSpPr>
        <p:spPr>
          <a:xfrm>
            <a:off x="1371600" y="6096000"/>
            <a:ext cx="6172200" cy="461665"/>
          </a:xfrm>
          <a:prstGeom prst="rect">
            <a:avLst/>
          </a:prstGeom>
          <a:noFill/>
        </p:spPr>
        <p:txBody>
          <a:bodyPr wrap="square" rtlCol="0">
            <a:spAutoFit/>
          </a:bodyPr>
          <a:lstStyle/>
          <a:p>
            <a:r>
              <a:rPr lang="en-US" sz="2400" b="1" dirty="0" smtClean="0"/>
              <a:t>Fine Root Biomass Density </a:t>
            </a:r>
            <a:r>
              <a:rPr lang="en-US" sz="2400" b="1" dirty="0" smtClean="0">
                <a:solidFill>
                  <a:srgbClr val="FF0000"/>
                </a:solidFill>
              </a:rPr>
              <a:t>→</a:t>
            </a:r>
            <a:r>
              <a:rPr lang="en-US" sz="2400" b="1" dirty="0" smtClean="0"/>
              <a:t> Shear Strength</a:t>
            </a:r>
            <a:endParaRPr lang="en-US" sz="24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Erosion</a:t>
            </a:r>
            <a:endParaRPr lang="en-US" sz="2800" i="1" dirty="0"/>
          </a:p>
        </p:txBody>
      </p:sp>
      <p:sp>
        <p:nvSpPr>
          <p:cNvPr id="3" name="Content Placeholder 2"/>
          <p:cNvSpPr>
            <a:spLocks noGrp="1"/>
          </p:cNvSpPr>
          <p:nvPr>
            <p:ph idx="1"/>
          </p:nvPr>
        </p:nvSpPr>
        <p:spPr>
          <a:xfrm>
            <a:off x="457200" y="685800"/>
            <a:ext cx="8229600" cy="685800"/>
          </a:xfrm>
        </p:spPr>
        <p:txBody>
          <a:bodyPr>
            <a:noAutofit/>
          </a:bodyPr>
          <a:lstStyle/>
          <a:p>
            <a:r>
              <a:rPr lang="en-US" sz="2400" dirty="0" smtClean="0"/>
              <a:t>Above-ground plant surface area and fine root biomass significantly reduced erosion, scarp retreat, and </a:t>
            </a:r>
            <a:r>
              <a:rPr lang="en-US" sz="2400" dirty="0" err="1" smtClean="0"/>
              <a:t>centroid</a:t>
            </a:r>
            <a:r>
              <a:rPr lang="en-US" sz="2400" dirty="0" smtClean="0"/>
              <a:t> shift.</a:t>
            </a:r>
            <a:endParaRPr lang="en-US" sz="2400" dirty="0" smtClean="0">
              <a:solidFill>
                <a:srgbClr val="000000"/>
              </a:solidFill>
              <a:latin typeface="Calibri" charset="0"/>
            </a:endParaRPr>
          </a:p>
        </p:txBody>
      </p:sp>
      <p:pic>
        <p:nvPicPr>
          <p:cNvPr id="21517" name="Picture 13" descr="C:\Users\Stanky's\Desktop\2D profs\C1_2D-large.png"/>
          <p:cNvPicPr>
            <a:picLocks noChangeAspect="1" noChangeArrowheads="1"/>
          </p:cNvPicPr>
          <p:nvPr/>
        </p:nvPicPr>
        <p:blipFill>
          <a:blip r:embed="rId3" cstate="print"/>
          <a:srcRect t="12000" r="2545" b="10421"/>
          <a:stretch>
            <a:fillRect/>
          </a:stretch>
        </p:blipFill>
        <p:spPr bwMode="auto">
          <a:xfrm>
            <a:off x="76200" y="1447800"/>
            <a:ext cx="5791200" cy="1676400"/>
          </a:xfrm>
          <a:prstGeom prst="rect">
            <a:avLst/>
          </a:prstGeom>
          <a:noFill/>
        </p:spPr>
      </p:pic>
      <p:pic>
        <p:nvPicPr>
          <p:cNvPr id="21518" name="Picture 14" descr="C:\Users\Stanky's\Desktop\2D profs\PA3_2D-large.png"/>
          <p:cNvPicPr>
            <a:picLocks noChangeAspect="1" noChangeArrowheads="1"/>
          </p:cNvPicPr>
          <p:nvPr/>
        </p:nvPicPr>
        <p:blipFill>
          <a:blip r:embed="rId4" cstate="print"/>
          <a:srcRect t="12000" r="2545" b="9628"/>
          <a:stretch>
            <a:fillRect/>
          </a:stretch>
        </p:blipFill>
        <p:spPr bwMode="auto">
          <a:xfrm>
            <a:off x="76200" y="3200400"/>
            <a:ext cx="5791200" cy="1676400"/>
          </a:xfrm>
          <a:prstGeom prst="rect">
            <a:avLst/>
          </a:prstGeom>
          <a:noFill/>
        </p:spPr>
      </p:pic>
      <p:pic>
        <p:nvPicPr>
          <p:cNvPr id="21519" name="Picture 15" descr="C:\Users\Stanky's\Desktop\2D profs\SP2_2D-large.png"/>
          <p:cNvPicPr>
            <a:picLocks noChangeAspect="1" noChangeArrowheads="1"/>
          </p:cNvPicPr>
          <p:nvPr/>
        </p:nvPicPr>
        <p:blipFill>
          <a:blip r:embed="rId5" cstate="print"/>
          <a:srcRect t="12000" r="2545" b="2000"/>
          <a:stretch>
            <a:fillRect/>
          </a:stretch>
        </p:blipFill>
        <p:spPr bwMode="auto">
          <a:xfrm>
            <a:off x="76200" y="4999097"/>
            <a:ext cx="5791200" cy="1858903"/>
          </a:xfrm>
          <a:prstGeom prst="rect">
            <a:avLst/>
          </a:prstGeom>
          <a:noFill/>
        </p:spPr>
      </p:pic>
      <p:pic>
        <p:nvPicPr>
          <p:cNvPr id="21520" name="Picture 16" descr="E:\JSKPP\Model Building\Models Y Linkages to Dune Erosion and CoM shift\C1.png"/>
          <p:cNvPicPr>
            <a:picLocks noChangeAspect="1" noChangeArrowheads="1"/>
          </p:cNvPicPr>
          <p:nvPr/>
        </p:nvPicPr>
        <p:blipFill>
          <a:blip r:embed="rId6" cstate="print"/>
          <a:srcRect l="8889" t="10000" r="4889" b="8000"/>
          <a:stretch>
            <a:fillRect/>
          </a:stretch>
        </p:blipFill>
        <p:spPr bwMode="auto">
          <a:xfrm>
            <a:off x="5943599" y="1524000"/>
            <a:ext cx="3064725" cy="1371600"/>
          </a:xfrm>
          <a:prstGeom prst="rect">
            <a:avLst/>
          </a:prstGeom>
          <a:noFill/>
          <a:ln>
            <a:solidFill>
              <a:schemeClr val="tx1"/>
            </a:solidFill>
          </a:ln>
        </p:spPr>
      </p:pic>
      <p:pic>
        <p:nvPicPr>
          <p:cNvPr id="21521" name="Picture 17" descr="E:\JSKPP\Model Building\Models Y Linkages to Dune Erosion and CoM shift\PA3.png"/>
          <p:cNvPicPr>
            <a:picLocks noChangeAspect="1" noChangeArrowheads="1"/>
          </p:cNvPicPr>
          <p:nvPr/>
        </p:nvPicPr>
        <p:blipFill>
          <a:blip r:embed="rId7" cstate="print"/>
          <a:srcRect l="8000" t="10000" r="4889" b="6000"/>
          <a:stretch>
            <a:fillRect/>
          </a:stretch>
        </p:blipFill>
        <p:spPr bwMode="auto">
          <a:xfrm>
            <a:off x="5943600" y="3276600"/>
            <a:ext cx="3048000" cy="1371600"/>
          </a:xfrm>
          <a:prstGeom prst="rect">
            <a:avLst/>
          </a:prstGeom>
          <a:noFill/>
          <a:ln>
            <a:solidFill>
              <a:schemeClr val="tx1"/>
            </a:solidFill>
          </a:ln>
        </p:spPr>
      </p:pic>
      <p:pic>
        <p:nvPicPr>
          <p:cNvPr id="21522" name="Picture 18" descr="E:\JSKPP\Model Building\Models Y Linkages to Dune Erosion and CoM shift\SP2.png"/>
          <p:cNvPicPr>
            <a:picLocks noChangeAspect="1" noChangeArrowheads="1"/>
          </p:cNvPicPr>
          <p:nvPr/>
        </p:nvPicPr>
        <p:blipFill>
          <a:blip r:embed="rId8" cstate="print"/>
          <a:srcRect l="8444" t="10000" r="5333" b="8000"/>
          <a:stretch>
            <a:fillRect/>
          </a:stretch>
        </p:blipFill>
        <p:spPr bwMode="auto">
          <a:xfrm>
            <a:off x="5943600" y="5105400"/>
            <a:ext cx="3048000" cy="1371600"/>
          </a:xfrm>
          <a:prstGeom prst="rect">
            <a:avLst/>
          </a:prstGeom>
          <a:noFill/>
          <a:ln>
            <a:solidFill>
              <a:schemeClr val="tx1"/>
            </a:solidFill>
          </a:ln>
        </p:spPr>
      </p:pic>
      <p:sp>
        <p:nvSpPr>
          <p:cNvPr id="10" name="TextBox 9"/>
          <p:cNvSpPr txBox="1"/>
          <p:nvPr/>
        </p:nvSpPr>
        <p:spPr>
          <a:xfrm>
            <a:off x="2667000" y="1524000"/>
            <a:ext cx="1193212" cy="307777"/>
          </a:xfrm>
          <a:prstGeom prst="rect">
            <a:avLst/>
          </a:prstGeom>
          <a:noFill/>
        </p:spPr>
        <p:txBody>
          <a:bodyPr wrap="none" rtlCol="0">
            <a:spAutoFit/>
          </a:bodyPr>
          <a:lstStyle/>
          <a:p>
            <a:r>
              <a:rPr lang="en-US" sz="1400" dirty="0" smtClean="0"/>
              <a:t>Control 1 (C1)</a:t>
            </a:r>
            <a:endParaRPr lang="en-US" sz="1400" dirty="0"/>
          </a:p>
        </p:txBody>
      </p:sp>
      <p:sp>
        <p:nvSpPr>
          <p:cNvPr id="11" name="TextBox 10"/>
          <p:cNvSpPr txBox="1"/>
          <p:nvPr/>
        </p:nvSpPr>
        <p:spPr>
          <a:xfrm>
            <a:off x="1600200" y="3276600"/>
            <a:ext cx="2703432" cy="307777"/>
          </a:xfrm>
          <a:prstGeom prst="rect">
            <a:avLst/>
          </a:prstGeom>
          <a:noFill/>
        </p:spPr>
        <p:txBody>
          <a:bodyPr wrap="none" rtlCol="0">
            <a:spAutoFit/>
          </a:bodyPr>
          <a:lstStyle/>
          <a:p>
            <a:r>
              <a:rPr lang="en-US" sz="1400" i="1" dirty="0" err="1" smtClean="0"/>
              <a:t>Panicum</a:t>
            </a:r>
            <a:r>
              <a:rPr lang="en-US" sz="1400" i="1" dirty="0" smtClean="0"/>
              <a:t> </a:t>
            </a:r>
            <a:r>
              <a:rPr lang="en-US" sz="1400" i="1" dirty="0" err="1" smtClean="0"/>
              <a:t>amarum</a:t>
            </a:r>
            <a:r>
              <a:rPr lang="en-US" sz="1400" i="1" dirty="0" smtClean="0"/>
              <a:t> </a:t>
            </a:r>
            <a:r>
              <a:rPr lang="en-US" sz="1400" dirty="0" smtClean="0"/>
              <a:t>at 9 weeks (PA9)</a:t>
            </a:r>
            <a:endParaRPr lang="en-US" sz="1400" dirty="0"/>
          </a:p>
        </p:txBody>
      </p:sp>
      <p:sp>
        <p:nvSpPr>
          <p:cNvPr id="12" name="TextBox 11"/>
          <p:cNvSpPr txBox="1"/>
          <p:nvPr/>
        </p:nvSpPr>
        <p:spPr>
          <a:xfrm>
            <a:off x="1295400" y="5105400"/>
            <a:ext cx="3276474" cy="307777"/>
          </a:xfrm>
          <a:prstGeom prst="rect">
            <a:avLst/>
          </a:prstGeom>
          <a:noFill/>
        </p:spPr>
        <p:txBody>
          <a:bodyPr wrap="none" rtlCol="0">
            <a:spAutoFit/>
          </a:bodyPr>
          <a:lstStyle/>
          <a:p>
            <a:r>
              <a:rPr lang="en-US" sz="1400" i="1" dirty="0" err="1" smtClean="0"/>
              <a:t>Sesuvium</a:t>
            </a:r>
            <a:r>
              <a:rPr lang="en-US" sz="1400" i="1" dirty="0" smtClean="0"/>
              <a:t> </a:t>
            </a:r>
            <a:r>
              <a:rPr lang="en-US" sz="1400" i="1" dirty="0" err="1" smtClean="0"/>
              <a:t>portulacastrum</a:t>
            </a:r>
            <a:r>
              <a:rPr lang="en-US" sz="1400" i="1" dirty="0" smtClean="0"/>
              <a:t> </a:t>
            </a:r>
            <a:r>
              <a:rPr lang="en-US" sz="1400" dirty="0" smtClean="0"/>
              <a:t>at 6 weeks (SP6)</a:t>
            </a:r>
            <a:endParaRPr lang="en-US"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Statistical Model Linkage</a:t>
            </a:r>
            <a:endParaRPr lang="en-US" sz="2800" i="1" dirty="0"/>
          </a:p>
        </p:txBody>
      </p:sp>
      <p:sp>
        <p:nvSpPr>
          <p:cNvPr id="3" name="Content Placeholder 2"/>
          <p:cNvSpPr>
            <a:spLocks noGrp="1"/>
          </p:cNvSpPr>
          <p:nvPr>
            <p:ph idx="1"/>
          </p:nvPr>
        </p:nvSpPr>
        <p:spPr>
          <a:xfrm>
            <a:off x="457200" y="685800"/>
            <a:ext cx="8229600" cy="2590800"/>
          </a:xfrm>
        </p:spPr>
        <p:txBody>
          <a:bodyPr>
            <a:noAutofit/>
          </a:bodyPr>
          <a:lstStyle/>
          <a:p>
            <a:r>
              <a:rPr lang="en-US" sz="2400" dirty="0" smtClean="0">
                <a:solidFill>
                  <a:srgbClr val="000000"/>
                </a:solidFill>
                <a:latin typeface="Calibri" charset="0"/>
              </a:rPr>
              <a:t>Plant surface area and fine root density were the significant determinates of sediment, hydrodynamic, and morphological variation in this flume  setting and experiment</a:t>
            </a:r>
          </a:p>
          <a:p>
            <a:r>
              <a:rPr lang="en-US" sz="2400" dirty="0" smtClean="0">
                <a:solidFill>
                  <a:srgbClr val="000000"/>
                </a:solidFill>
                <a:latin typeface="Calibri" charset="0"/>
              </a:rPr>
              <a:t>Plant surface area reduced swash velocity and turbulence, increasing wave energy dissipation to reduce erosion</a:t>
            </a:r>
          </a:p>
          <a:p>
            <a:r>
              <a:rPr lang="en-US" sz="2400" dirty="0" smtClean="0">
                <a:solidFill>
                  <a:srgbClr val="000000"/>
                </a:solidFill>
                <a:latin typeface="Calibri" charset="0"/>
              </a:rPr>
              <a:t>Fine root density increased sediment shear strength, reducing slumping and erosion</a:t>
            </a:r>
          </a:p>
        </p:txBody>
      </p:sp>
      <p:pic>
        <p:nvPicPr>
          <p:cNvPr id="5" name="Picture 4" descr="NEW-FLOW-CHART.png"/>
          <p:cNvPicPr>
            <a:picLocks noChangeAspect="1"/>
          </p:cNvPicPr>
          <p:nvPr/>
        </p:nvPicPr>
        <p:blipFill>
          <a:blip r:embed="rId3" cstate="print"/>
          <a:stretch>
            <a:fillRect/>
          </a:stretch>
        </p:blipFill>
        <p:spPr>
          <a:xfrm>
            <a:off x="381000" y="3657600"/>
            <a:ext cx="8424502" cy="28194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Research Outlook</a:t>
            </a:r>
            <a:endParaRPr lang="en-US" sz="2800" i="1" dirty="0"/>
          </a:p>
        </p:txBody>
      </p:sp>
      <p:sp>
        <p:nvSpPr>
          <p:cNvPr id="3" name="Content Placeholder 2"/>
          <p:cNvSpPr>
            <a:spLocks noGrp="1"/>
          </p:cNvSpPr>
          <p:nvPr>
            <p:ph idx="1"/>
          </p:nvPr>
        </p:nvSpPr>
        <p:spPr>
          <a:xfrm>
            <a:off x="457200" y="685800"/>
            <a:ext cx="8229600" cy="2133600"/>
          </a:xfrm>
        </p:spPr>
        <p:txBody>
          <a:bodyPr>
            <a:noAutofit/>
          </a:bodyPr>
          <a:lstStyle/>
          <a:p>
            <a:r>
              <a:rPr lang="en-US" sz="2400" dirty="0" smtClean="0">
                <a:solidFill>
                  <a:srgbClr val="000000"/>
                </a:solidFill>
                <a:latin typeface="Calibri" charset="0"/>
              </a:rPr>
              <a:t>Scale limitations, future testing needs to be done at larger scales</a:t>
            </a:r>
          </a:p>
          <a:p>
            <a:r>
              <a:rPr lang="en-US" sz="2400" dirty="0" smtClean="0">
                <a:solidFill>
                  <a:srgbClr val="000000"/>
                </a:solidFill>
                <a:latin typeface="Calibri" charset="0"/>
              </a:rPr>
              <a:t>This research could be used to determine which plant species would offer the most protection </a:t>
            </a:r>
          </a:p>
          <a:p>
            <a:r>
              <a:rPr lang="en-US" sz="2400" dirty="0" smtClean="0">
                <a:solidFill>
                  <a:srgbClr val="000000"/>
                </a:solidFill>
                <a:latin typeface="Calibri" charset="0"/>
              </a:rPr>
              <a:t>Dune Bioengineering: high above-ground surface area on dune front, high root density on dune ridge and slope</a:t>
            </a:r>
          </a:p>
          <a:p>
            <a:r>
              <a:rPr lang="en-US" sz="2400" dirty="0" smtClean="0">
                <a:solidFill>
                  <a:srgbClr val="000000"/>
                </a:solidFill>
                <a:latin typeface="Calibri" charset="0"/>
              </a:rPr>
              <a:t>May create conundrum from coastal engineers and ecologists</a:t>
            </a:r>
          </a:p>
        </p:txBody>
      </p:sp>
      <p:pic>
        <p:nvPicPr>
          <p:cNvPr id="1027" name="Picture 3" descr="C:\Users\Stanky's\Desktop\Dissertation All Files\tamarix\tamarix_ike_5.jpg"/>
          <p:cNvPicPr>
            <a:picLocks noChangeAspect="1" noChangeArrowheads="1"/>
          </p:cNvPicPr>
          <p:nvPr/>
        </p:nvPicPr>
        <p:blipFill>
          <a:blip r:embed="rId3" cstate="print"/>
          <a:srcRect t="21741" b="27102"/>
          <a:stretch>
            <a:fillRect/>
          </a:stretch>
        </p:blipFill>
        <p:spPr bwMode="auto">
          <a:xfrm>
            <a:off x="0" y="3657600"/>
            <a:ext cx="9144000" cy="3048000"/>
          </a:xfrm>
          <a:prstGeom prst="rect">
            <a:avLst/>
          </a:prstGeom>
          <a:noFill/>
        </p:spPr>
      </p:pic>
      <p:sp>
        <p:nvSpPr>
          <p:cNvPr id="7" name="Freeform 6"/>
          <p:cNvSpPr/>
          <p:nvPr/>
        </p:nvSpPr>
        <p:spPr>
          <a:xfrm>
            <a:off x="8467" y="5063067"/>
            <a:ext cx="9067800" cy="118533"/>
          </a:xfrm>
          <a:custGeom>
            <a:avLst/>
            <a:gdLst>
              <a:gd name="connsiteX0" fmla="*/ 9067800 w 9067800"/>
              <a:gd name="connsiteY0" fmla="*/ 50800 h 118533"/>
              <a:gd name="connsiteX1" fmla="*/ 3488266 w 9067800"/>
              <a:gd name="connsiteY1" fmla="*/ 0 h 118533"/>
              <a:gd name="connsiteX2" fmla="*/ 0 w 9067800"/>
              <a:gd name="connsiteY2" fmla="*/ 118533 h 118533"/>
            </a:gdLst>
            <a:ahLst/>
            <a:cxnLst>
              <a:cxn ang="0">
                <a:pos x="connsiteX0" y="connsiteY0"/>
              </a:cxn>
              <a:cxn ang="0">
                <a:pos x="connsiteX1" y="connsiteY1"/>
              </a:cxn>
              <a:cxn ang="0">
                <a:pos x="connsiteX2" y="connsiteY2"/>
              </a:cxn>
            </a:cxnLst>
            <a:rect l="l" t="t" r="r" b="b"/>
            <a:pathLst>
              <a:path w="9067800" h="118533">
                <a:moveTo>
                  <a:pt x="9067800" y="50800"/>
                </a:moveTo>
                <a:lnTo>
                  <a:pt x="3488266" y="0"/>
                </a:lnTo>
                <a:lnTo>
                  <a:pt x="0" y="118533"/>
                </a:lnTo>
              </a:path>
            </a:pathLst>
          </a:cu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sp>
        <p:nvSpPr>
          <p:cNvPr id="8" name="Freeform 7"/>
          <p:cNvSpPr/>
          <p:nvPr/>
        </p:nvSpPr>
        <p:spPr>
          <a:xfrm>
            <a:off x="30480" y="5120640"/>
            <a:ext cx="9113520" cy="274320"/>
          </a:xfrm>
          <a:custGeom>
            <a:avLst/>
            <a:gdLst>
              <a:gd name="connsiteX0" fmla="*/ 0 w 9128760"/>
              <a:gd name="connsiteY0" fmla="*/ 106680 h 274320"/>
              <a:gd name="connsiteX1" fmla="*/ 0 w 9128760"/>
              <a:gd name="connsiteY1" fmla="*/ 274320 h 274320"/>
              <a:gd name="connsiteX2" fmla="*/ 1379220 w 9128760"/>
              <a:gd name="connsiteY2" fmla="*/ 266700 h 274320"/>
              <a:gd name="connsiteX3" fmla="*/ 3352800 w 9128760"/>
              <a:gd name="connsiteY3" fmla="*/ 205740 h 274320"/>
              <a:gd name="connsiteX4" fmla="*/ 4953000 w 9128760"/>
              <a:gd name="connsiteY4" fmla="*/ 190500 h 274320"/>
              <a:gd name="connsiteX5" fmla="*/ 6835140 w 9128760"/>
              <a:gd name="connsiteY5" fmla="*/ 213360 h 274320"/>
              <a:gd name="connsiteX6" fmla="*/ 8176260 w 9128760"/>
              <a:gd name="connsiteY6" fmla="*/ 236220 h 274320"/>
              <a:gd name="connsiteX7" fmla="*/ 9128760 w 9128760"/>
              <a:gd name="connsiteY7" fmla="*/ 213360 h 274320"/>
              <a:gd name="connsiteX8" fmla="*/ 9121140 w 9128760"/>
              <a:gd name="connsiteY8" fmla="*/ 45720 h 274320"/>
              <a:gd name="connsiteX9" fmla="*/ 7780020 w 9128760"/>
              <a:gd name="connsiteY9" fmla="*/ 15240 h 274320"/>
              <a:gd name="connsiteX10" fmla="*/ 6598920 w 9128760"/>
              <a:gd name="connsiteY10" fmla="*/ 38100 h 274320"/>
              <a:gd name="connsiteX11" fmla="*/ 4899660 w 9128760"/>
              <a:gd name="connsiteY11" fmla="*/ 7620 h 274320"/>
              <a:gd name="connsiteX12" fmla="*/ 3672840 w 9128760"/>
              <a:gd name="connsiteY12" fmla="*/ 7620 h 274320"/>
              <a:gd name="connsiteX13" fmla="*/ 2644140 w 9128760"/>
              <a:gd name="connsiteY13" fmla="*/ 0 h 274320"/>
              <a:gd name="connsiteX14" fmla="*/ 2567940 w 9128760"/>
              <a:gd name="connsiteY14" fmla="*/ 7620 h 274320"/>
              <a:gd name="connsiteX15" fmla="*/ 1036320 w 9128760"/>
              <a:gd name="connsiteY15" fmla="*/ 60960 h 274320"/>
              <a:gd name="connsiteX16" fmla="*/ 0 w 9128760"/>
              <a:gd name="connsiteY16" fmla="*/ 10668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28760" h="274320">
                <a:moveTo>
                  <a:pt x="0" y="106680"/>
                </a:moveTo>
                <a:lnTo>
                  <a:pt x="0" y="274320"/>
                </a:lnTo>
                <a:lnTo>
                  <a:pt x="1379220" y="266700"/>
                </a:lnTo>
                <a:lnTo>
                  <a:pt x="3352800" y="205740"/>
                </a:lnTo>
                <a:lnTo>
                  <a:pt x="4953000" y="190500"/>
                </a:lnTo>
                <a:lnTo>
                  <a:pt x="6835140" y="213360"/>
                </a:lnTo>
                <a:lnTo>
                  <a:pt x="8176260" y="236220"/>
                </a:lnTo>
                <a:lnTo>
                  <a:pt x="9128760" y="213360"/>
                </a:lnTo>
                <a:lnTo>
                  <a:pt x="9121140" y="45720"/>
                </a:lnTo>
                <a:lnTo>
                  <a:pt x="7780020" y="15240"/>
                </a:lnTo>
                <a:lnTo>
                  <a:pt x="6598920" y="38100"/>
                </a:lnTo>
                <a:lnTo>
                  <a:pt x="4899660" y="7620"/>
                </a:lnTo>
                <a:lnTo>
                  <a:pt x="3672840" y="7620"/>
                </a:lnTo>
                <a:lnTo>
                  <a:pt x="2644140" y="0"/>
                </a:lnTo>
                <a:cubicBezTo>
                  <a:pt x="2573036" y="7900"/>
                  <a:pt x="2598561" y="7620"/>
                  <a:pt x="2567940" y="7620"/>
                </a:cubicBezTo>
                <a:lnTo>
                  <a:pt x="1036320" y="60960"/>
                </a:lnTo>
                <a:lnTo>
                  <a:pt x="0" y="106680"/>
                </a:lnTo>
                <a:close/>
              </a:path>
            </a:pathLst>
          </a:custGeom>
          <a:solidFill>
            <a:srgbClr val="953735">
              <a:alpha val="5607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1143000" y="4419600"/>
            <a:ext cx="45720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4400" y="4038600"/>
            <a:ext cx="1482842" cy="369332"/>
          </a:xfrm>
          <a:prstGeom prst="rect">
            <a:avLst/>
          </a:prstGeom>
          <a:solidFill>
            <a:schemeClr val="bg1"/>
          </a:solidFill>
        </p:spPr>
        <p:txBody>
          <a:bodyPr wrap="none" rtlCol="0">
            <a:spAutoFit/>
          </a:bodyPr>
          <a:lstStyle/>
          <a:p>
            <a:pPr algn="ctr"/>
            <a:r>
              <a:rPr lang="en-US" dirty="0" smtClean="0"/>
              <a:t>Road Damage</a:t>
            </a:r>
            <a:endParaRPr lang="en-US" dirty="0"/>
          </a:p>
        </p:txBody>
      </p:sp>
      <p:sp>
        <p:nvSpPr>
          <p:cNvPr id="13" name="TextBox 12"/>
          <p:cNvSpPr txBox="1"/>
          <p:nvPr/>
        </p:nvSpPr>
        <p:spPr>
          <a:xfrm>
            <a:off x="3860472" y="5943600"/>
            <a:ext cx="1991507" cy="369332"/>
          </a:xfrm>
          <a:prstGeom prst="rect">
            <a:avLst/>
          </a:prstGeom>
          <a:solidFill>
            <a:schemeClr val="bg1"/>
          </a:solidFill>
        </p:spPr>
        <p:txBody>
          <a:bodyPr wrap="none" rtlCol="0">
            <a:spAutoFit/>
          </a:bodyPr>
          <a:lstStyle/>
          <a:p>
            <a:pPr algn="ctr"/>
            <a:r>
              <a:rPr lang="en-US" dirty="0" smtClean="0"/>
              <a:t>Vegetation Clusters</a:t>
            </a:r>
            <a:endParaRPr lang="en-US" dirty="0"/>
          </a:p>
        </p:txBody>
      </p:sp>
      <p:cxnSp>
        <p:nvCxnSpPr>
          <p:cNvPr id="14" name="Straight Arrow Connector 13"/>
          <p:cNvCxnSpPr/>
          <p:nvPr/>
        </p:nvCxnSpPr>
        <p:spPr>
          <a:xfrm flipH="1" flipV="1">
            <a:off x="3276600" y="5334000"/>
            <a:ext cx="1295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8" idx="6"/>
          </p:cNvCxnSpPr>
          <p:nvPr/>
        </p:nvCxnSpPr>
        <p:spPr>
          <a:xfrm flipV="1">
            <a:off x="5105400" y="5356860"/>
            <a:ext cx="3087689" cy="5105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descr="C:\Users\Stanky's\Desktop\Dissertation All Files\tamarix\DSCN2148.JPG"/>
          <p:cNvPicPr>
            <a:picLocks noChangeAspect="1" noChangeArrowheads="1"/>
          </p:cNvPicPr>
          <p:nvPr/>
        </p:nvPicPr>
        <p:blipFill>
          <a:blip r:embed="rId4" cstate="print"/>
          <a:srcRect/>
          <a:stretch>
            <a:fillRect/>
          </a:stretch>
        </p:blipFill>
        <p:spPr bwMode="auto">
          <a:xfrm>
            <a:off x="685800" y="762000"/>
            <a:ext cx="7772400" cy="5829300"/>
          </a:xfrm>
          <a:prstGeom prst="rect">
            <a:avLst/>
          </a:prstGeom>
          <a:noFill/>
        </p:spPr>
      </p:pic>
      <p:sp>
        <p:nvSpPr>
          <p:cNvPr id="21" name="TextBox 20"/>
          <p:cNvSpPr txBox="1"/>
          <p:nvPr/>
        </p:nvSpPr>
        <p:spPr>
          <a:xfrm>
            <a:off x="3733800" y="914400"/>
            <a:ext cx="1590244" cy="369332"/>
          </a:xfrm>
          <a:prstGeom prst="rect">
            <a:avLst/>
          </a:prstGeom>
          <a:solidFill>
            <a:schemeClr val="bg1"/>
          </a:solidFill>
        </p:spPr>
        <p:txBody>
          <a:bodyPr wrap="none" rtlCol="0">
            <a:spAutoFit/>
          </a:bodyPr>
          <a:lstStyle/>
          <a:p>
            <a:pPr algn="ctr"/>
            <a:r>
              <a:rPr lang="en-US" i="1" dirty="0" err="1" smtClean="0"/>
              <a:t>Tamarix</a:t>
            </a:r>
            <a:r>
              <a:rPr lang="en-US" i="1" dirty="0" smtClean="0"/>
              <a:t> </a:t>
            </a:r>
            <a:r>
              <a:rPr lang="en-US" i="1" dirty="0" err="1" smtClean="0"/>
              <a:t>gallica</a:t>
            </a:r>
            <a:endParaRPr lang="en-US" i="1" dirty="0"/>
          </a:p>
        </p:txBody>
      </p:sp>
      <p:sp>
        <p:nvSpPr>
          <p:cNvPr id="22" name="TextBox 21"/>
          <p:cNvSpPr txBox="1"/>
          <p:nvPr/>
        </p:nvSpPr>
        <p:spPr>
          <a:xfrm>
            <a:off x="3550084" y="1752600"/>
            <a:ext cx="1946687" cy="369332"/>
          </a:xfrm>
          <a:prstGeom prst="rect">
            <a:avLst/>
          </a:prstGeom>
          <a:solidFill>
            <a:schemeClr val="bg1"/>
          </a:solidFill>
        </p:spPr>
        <p:txBody>
          <a:bodyPr wrap="none" rtlCol="0">
            <a:spAutoFit/>
          </a:bodyPr>
          <a:lstStyle/>
          <a:p>
            <a:pPr algn="ctr"/>
            <a:r>
              <a:rPr lang="en-US" dirty="0" smtClean="0">
                <a:solidFill>
                  <a:srgbClr val="FF0000"/>
                </a:solidFill>
              </a:rPr>
              <a:t>Exotic and Invasive</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000"/>
                                        <p:tgtEl>
                                          <p:spTgt spid="8"/>
                                        </p:tgtEl>
                                      </p:cBhvr>
                                    </p:animEffect>
                                    <p:set>
                                      <p:cBhvr>
                                        <p:cTn id="20" dur="1" fill="hold">
                                          <p:stCondLst>
                                            <p:cond delay="1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000"/>
                                        <p:tgtEl>
                                          <p:spTgt spid="21"/>
                                        </p:tgtEl>
                                      </p:cBhvr>
                                    </p:animEffect>
                                    <p:set>
                                      <p:cBhvr>
                                        <p:cTn id="49" dur="1" fill="hold">
                                          <p:stCondLst>
                                            <p:cond delay="1999"/>
                                          </p:stCondLst>
                                        </p:cTn>
                                        <p:tgtEl>
                                          <p:spTgt spid="21"/>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22"/>
                                        </p:tgtEl>
                                      </p:cBhvr>
                                    </p:animEffect>
                                    <p:set>
                                      <p:cBhvr>
                                        <p:cTn id="52" dur="1" fill="hold">
                                          <p:stCondLst>
                                            <p:cond delay="1999"/>
                                          </p:stCondLst>
                                        </p:cTn>
                                        <p:tgtEl>
                                          <p:spTgt spid="2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0"/>
                                        <p:tgtEl>
                                          <p:spTgt spid="1028"/>
                                        </p:tgtEl>
                                      </p:cBhvr>
                                    </p:animEffect>
                                    <p:set>
                                      <p:cBhvr>
                                        <p:cTn id="55" dur="1" fill="hold">
                                          <p:stCondLst>
                                            <p:cond delay="19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2" grpId="0" animBg="1"/>
      <p:bldP spid="13" grpId="0" animBg="1"/>
      <p:bldP spid="21" grpId="0" animBg="1"/>
      <p:bldP spid="21" grpId="1" animBg="1"/>
      <p:bldP spid="22" grpId="0" animBg="1"/>
      <p:bldP spid="2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Autofit/>
          </a:bodyPr>
          <a:lstStyle/>
          <a:p>
            <a:r>
              <a:rPr lang="en-US" sz="2800" dirty="0" smtClean="0"/>
              <a:t/>
            </a:r>
            <a:br>
              <a:rPr lang="en-US" sz="2800" dirty="0" smtClean="0"/>
            </a:br>
            <a:r>
              <a:rPr lang="en-US" sz="2800" dirty="0" smtClean="0"/>
              <a:t>Questions?</a:t>
            </a:r>
            <a:br>
              <a:rPr lang="en-US" sz="2800" dirty="0" smtClean="0"/>
            </a:br>
            <a:r>
              <a:rPr lang="en-US" sz="2800" dirty="0" smtClean="0"/>
              <a:t/>
            </a:r>
            <a:br>
              <a:rPr lang="en-US" sz="2800" dirty="0" smtClean="0"/>
            </a:br>
            <a:r>
              <a:rPr lang="en-US" sz="2800" dirty="0" smtClean="0"/>
              <a:t>References</a:t>
            </a:r>
            <a:endParaRPr lang="en-US" sz="2800" i="1" dirty="0"/>
          </a:p>
        </p:txBody>
      </p:sp>
      <p:sp>
        <p:nvSpPr>
          <p:cNvPr id="3" name="Content Placeholder 2"/>
          <p:cNvSpPr>
            <a:spLocks noGrp="1"/>
          </p:cNvSpPr>
          <p:nvPr>
            <p:ph idx="1"/>
          </p:nvPr>
        </p:nvSpPr>
        <p:spPr>
          <a:xfrm>
            <a:off x="381000" y="1524000"/>
            <a:ext cx="8458200" cy="5105400"/>
          </a:xfrm>
        </p:spPr>
        <p:txBody>
          <a:bodyPr>
            <a:noAutofit/>
          </a:bodyPr>
          <a:lstStyle/>
          <a:p>
            <a:pPr>
              <a:buNone/>
            </a:pPr>
            <a:r>
              <a:rPr lang="en-US" sz="1600" dirty="0" err="1" smtClean="0"/>
              <a:t>Augustin</a:t>
            </a:r>
            <a:r>
              <a:rPr lang="en-US" sz="1600" dirty="0" smtClean="0"/>
              <a:t>, L.N., Irish, J.L., &amp; </a:t>
            </a:r>
            <a:r>
              <a:rPr lang="en-US" sz="1600" dirty="0" err="1" smtClean="0"/>
              <a:t>Lynett</a:t>
            </a:r>
            <a:r>
              <a:rPr lang="en-US" sz="1600" dirty="0" smtClean="0"/>
              <a:t>, P. (2009). Laboratory and numerical studies of wave damping by emergent and near-emergent wetland vegetation. Coastal Engineering, 56(3), 332-340.</a:t>
            </a:r>
          </a:p>
          <a:p>
            <a:pPr>
              <a:buNone/>
            </a:pPr>
            <a:r>
              <a:rPr lang="en-US" sz="1600" dirty="0" err="1" smtClean="0"/>
              <a:t>Bouma</a:t>
            </a:r>
            <a:r>
              <a:rPr lang="en-US" sz="1600" dirty="0" smtClean="0"/>
              <a:t>, T.J., De </a:t>
            </a:r>
            <a:r>
              <a:rPr lang="en-US" sz="1600" dirty="0" err="1" smtClean="0"/>
              <a:t>Vries</a:t>
            </a:r>
            <a:r>
              <a:rPr lang="en-US" sz="1600" dirty="0" smtClean="0"/>
              <a:t>, M.B., Low, E., Peralta, G., </a:t>
            </a:r>
            <a:r>
              <a:rPr lang="en-US" sz="1600" dirty="0" err="1" smtClean="0"/>
              <a:t>Tanczos</a:t>
            </a:r>
            <a:r>
              <a:rPr lang="en-US" sz="1600" dirty="0" smtClean="0"/>
              <a:t>, I.C., van de Koppel, J., and Herman, P.M.J. (2005).  Trade-offs related to ecosystem engineering: A case study on stiffness of emerging </a:t>
            </a:r>
            <a:r>
              <a:rPr lang="en-US" sz="1600" dirty="0" err="1" smtClean="0"/>
              <a:t>macrophytes</a:t>
            </a:r>
            <a:r>
              <a:rPr lang="en-US" sz="1600" dirty="0" smtClean="0"/>
              <a:t>.  Ecology, 86 (8), 2187-2199.</a:t>
            </a:r>
          </a:p>
          <a:p>
            <a:pPr>
              <a:buNone/>
            </a:pPr>
            <a:r>
              <a:rPr lang="en-US" sz="1600" dirty="0" smtClean="0"/>
              <a:t>Charbonneau, B.R., Louise, S.W., </a:t>
            </a:r>
            <a:r>
              <a:rPr lang="en-US" sz="1600" dirty="0" err="1" smtClean="0"/>
              <a:t>Wnek</a:t>
            </a:r>
            <a:r>
              <a:rPr lang="en-US" sz="1600" dirty="0" smtClean="0"/>
              <a:t>, J.P., Langley, J.A., and Posner, M.A. (2017). A species effect on </a:t>
            </a:r>
            <a:r>
              <a:rPr lang="en-US" sz="1600" dirty="0" err="1" smtClean="0"/>
              <a:t>strom</a:t>
            </a:r>
            <a:r>
              <a:rPr lang="en-US" sz="1600" dirty="0" smtClean="0"/>
              <a:t> erosion: Invasive sedge stabilized dunes more than native grass during Hurricane Sandy.  Journal of Applied Ecology, Online Only.</a:t>
            </a:r>
          </a:p>
          <a:p>
            <a:pPr>
              <a:buNone/>
            </a:pPr>
            <a:r>
              <a:rPr lang="en-US" sz="1600" dirty="0" smtClean="0"/>
              <a:t>Kobayashi, </a:t>
            </a:r>
            <a:r>
              <a:rPr lang="en-US" sz="1600" dirty="0" err="1" smtClean="0"/>
              <a:t>Gralher</a:t>
            </a:r>
            <a:r>
              <a:rPr lang="en-US" sz="1600" dirty="0" smtClean="0"/>
              <a:t>, C., Do, K. (2013). </a:t>
            </a:r>
            <a:r>
              <a:rPr lang="en-US" sz="1600" dirty="0" err="1" smtClean="0"/>
              <a:t>Eects</a:t>
            </a:r>
            <a:r>
              <a:rPr lang="en-US" sz="1600" dirty="0" smtClean="0"/>
              <a:t> of woody plants on dune erosion and over wash. Journal of Waterway, Port, Coastal, and Ocean Engineering, 139(6).</a:t>
            </a:r>
          </a:p>
          <a:p>
            <a:pPr>
              <a:buNone/>
            </a:pPr>
            <a:r>
              <a:rPr lang="en-US" sz="1600" dirty="0" smtClean="0"/>
              <a:t>Leonard, L. A., &amp; Luther, M. E. (1995). Flow hydrodynamics in tidal marsh canopies. Limnology and Oceanography, 40(8), 1474-1484.</a:t>
            </a:r>
          </a:p>
          <a:p>
            <a:pPr>
              <a:buNone/>
            </a:pPr>
            <a:r>
              <a:rPr lang="en-US" sz="1600" dirty="0" err="1" smtClean="0"/>
              <a:t>Sigren</a:t>
            </a:r>
            <a:r>
              <a:rPr lang="en-US" sz="1600" dirty="0" smtClean="0"/>
              <a:t>, J., </a:t>
            </a:r>
            <a:r>
              <a:rPr lang="en-US" sz="1600" dirty="0" err="1" smtClean="0"/>
              <a:t>Figlus</a:t>
            </a:r>
            <a:r>
              <a:rPr lang="en-US" sz="1600" dirty="0" smtClean="0"/>
              <a:t>, J., &amp; </a:t>
            </a:r>
            <a:r>
              <a:rPr lang="en-US" sz="1600" dirty="0" err="1" smtClean="0"/>
              <a:t>Armitage</a:t>
            </a:r>
            <a:r>
              <a:rPr lang="en-US" sz="1600" dirty="0" smtClean="0"/>
              <a:t>, A. R. (2014). Coastal sand dunes and dune vegetation: restoration, erosion, and storm protection. Shore and Beach, 82(4), 5-12.</a:t>
            </a:r>
          </a:p>
          <a:p>
            <a:pPr>
              <a:buNone/>
            </a:pPr>
            <a:r>
              <a:rPr lang="pt-BR" sz="1600" dirty="0" smtClean="0"/>
              <a:t>Silva, R., Martinez, M.L., Oderiz, I., Mendoza, E., &amp; Feagin, R.A. (2016). Response </a:t>
            </a:r>
            <a:r>
              <a:rPr lang="en-US" sz="1600" dirty="0" smtClean="0"/>
              <a:t>of vegetated dune-beach systems to storm conditions. Coastal Engineering, 109, 53-62.</a:t>
            </a:r>
          </a:p>
          <a:p>
            <a:pPr>
              <a:buNone/>
            </a:pPr>
            <a:r>
              <a:rPr lang="en-US" sz="1600" dirty="0" smtClean="0"/>
              <a:t>Yang, S. L., Shi, B. W., </a:t>
            </a:r>
            <a:r>
              <a:rPr lang="en-US" sz="1600" dirty="0" err="1" smtClean="0"/>
              <a:t>Bouma</a:t>
            </a:r>
            <a:r>
              <a:rPr lang="en-US" sz="1600" dirty="0" smtClean="0"/>
              <a:t>, T. J., </a:t>
            </a:r>
            <a:r>
              <a:rPr lang="en-US" sz="1600" dirty="0" err="1" smtClean="0"/>
              <a:t>Ysebaert</a:t>
            </a:r>
            <a:r>
              <a:rPr lang="en-US" sz="1600" dirty="0" smtClean="0"/>
              <a:t>, T., &amp; </a:t>
            </a:r>
            <a:r>
              <a:rPr lang="en-US" sz="1600" dirty="0" err="1" smtClean="0"/>
              <a:t>Luo</a:t>
            </a:r>
            <a:r>
              <a:rPr lang="en-US" sz="1600" dirty="0" smtClean="0"/>
              <a:t>, X. X. (2012). Wave attenuation at a salt marsh margin: a case study of an exposed coast on the Yangtze Estuary. Estuaries and Coasts, 35(1), 169-182.</a:t>
            </a:r>
          </a:p>
          <a:p>
            <a:pPr>
              <a:buNone/>
            </a:pPr>
            <a:endParaRPr lang="en-US" sz="1600" dirty="0" smtClean="0"/>
          </a:p>
          <a:p>
            <a:pPr>
              <a:buNone/>
            </a:pPr>
            <a:endParaRPr lang="en-US" sz="1600" dirty="0" smtClean="0"/>
          </a:p>
          <a:p>
            <a:pPr>
              <a:buNone/>
            </a:pPr>
            <a:endParaRPr lang="en-US" sz="1600" dirty="0" smtClean="0">
              <a:solidFill>
                <a:srgbClr val="000000"/>
              </a:solidFill>
              <a:latin typeface="Calibri"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Introduction</a:t>
            </a:r>
            <a:endParaRPr lang="en-US" sz="2800" dirty="0"/>
          </a:p>
        </p:txBody>
      </p:sp>
      <p:sp>
        <p:nvSpPr>
          <p:cNvPr id="3" name="Content Placeholder 2"/>
          <p:cNvSpPr>
            <a:spLocks noGrp="1"/>
          </p:cNvSpPr>
          <p:nvPr>
            <p:ph idx="1"/>
          </p:nvPr>
        </p:nvSpPr>
        <p:spPr>
          <a:xfrm>
            <a:off x="457200" y="685800"/>
            <a:ext cx="8229600" cy="3352800"/>
          </a:xfrm>
        </p:spPr>
        <p:txBody>
          <a:bodyPr>
            <a:normAutofit lnSpcReduction="10000"/>
          </a:bodyPr>
          <a:lstStyle/>
          <a:p>
            <a:r>
              <a:rPr lang="en-US" sz="2400" dirty="0" smtClean="0"/>
              <a:t>Dune vegetation reduces erosion in flume studies (Kobayashi </a:t>
            </a:r>
            <a:r>
              <a:rPr lang="en-US" sz="2400" i="1" dirty="0" smtClean="0"/>
              <a:t>et al. </a:t>
            </a:r>
            <a:r>
              <a:rPr lang="en-US" sz="2400" dirty="0" smtClean="0"/>
              <a:t>2013, </a:t>
            </a:r>
            <a:r>
              <a:rPr lang="en-US" sz="2400" dirty="0" err="1" smtClean="0"/>
              <a:t>Sigren</a:t>
            </a:r>
            <a:r>
              <a:rPr lang="en-US" sz="2400" dirty="0" smtClean="0"/>
              <a:t> </a:t>
            </a:r>
            <a:r>
              <a:rPr lang="en-US" sz="2400" i="1" dirty="0" smtClean="0"/>
              <a:t>et al. </a:t>
            </a:r>
            <a:r>
              <a:rPr lang="en-US" sz="2400" dirty="0" smtClean="0"/>
              <a:t>2014, Silva </a:t>
            </a:r>
            <a:r>
              <a:rPr lang="en-US" sz="2400" i="1" dirty="0" smtClean="0"/>
              <a:t>et al. </a:t>
            </a:r>
            <a:r>
              <a:rPr lang="en-US" sz="2400" dirty="0" smtClean="0"/>
              <a:t>2016)</a:t>
            </a:r>
          </a:p>
          <a:p>
            <a:r>
              <a:rPr lang="en-US" sz="2400" dirty="0" smtClean="0"/>
              <a:t>Different species of vegetation varying alter erosion patterns in  dunes (Charbonneau </a:t>
            </a:r>
            <a:r>
              <a:rPr lang="en-US" sz="2400" i="1" dirty="0" smtClean="0"/>
              <a:t>et al.</a:t>
            </a:r>
            <a:r>
              <a:rPr lang="en-US" sz="2400" dirty="0" smtClean="0"/>
              <a:t> 2017)</a:t>
            </a:r>
          </a:p>
          <a:p>
            <a:r>
              <a:rPr lang="en-US" sz="2400" dirty="0" smtClean="0"/>
              <a:t>The question remains: By what biophysical mechanisms do plants modify erosion and what aspects of plants are important during these biophysical interactions? </a:t>
            </a:r>
          </a:p>
          <a:p>
            <a:r>
              <a:rPr lang="en-US" sz="2400" dirty="0" smtClean="0"/>
              <a:t>Relevant to dune restoration, management, and storm mitigation</a:t>
            </a:r>
            <a:endParaRPr lang="en-US" sz="2400" dirty="0"/>
          </a:p>
        </p:txBody>
      </p:sp>
      <p:pic>
        <p:nvPicPr>
          <p:cNvPr id="2050" name="Picture 2" descr="C:\Users\Stanky's\Desktop\Dissertation All Files\ALL CEPRA\Jake' CEPRA photos\March 2017\DSCN2142.JPG"/>
          <p:cNvPicPr>
            <a:picLocks noChangeAspect="1" noChangeArrowheads="1"/>
          </p:cNvPicPr>
          <p:nvPr/>
        </p:nvPicPr>
        <p:blipFill>
          <a:blip r:embed="rId3" cstate="print"/>
          <a:srcRect l="10417" t="31429" r="12500"/>
          <a:stretch>
            <a:fillRect/>
          </a:stretch>
        </p:blipFill>
        <p:spPr bwMode="auto">
          <a:xfrm>
            <a:off x="533400" y="4038600"/>
            <a:ext cx="4038600" cy="2619632"/>
          </a:xfrm>
          <a:prstGeom prst="rect">
            <a:avLst/>
          </a:prstGeom>
          <a:noFill/>
        </p:spPr>
      </p:pic>
      <p:pic>
        <p:nvPicPr>
          <p:cNvPr id="2052" name="Picture 4" descr="Image result for hurricane ike damage"/>
          <p:cNvPicPr>
            <a:picLocks noChangeAspect="1" noChangeArrowheads="1"/>
          </p:cNvPicPr>
          <p:nvPr/>
        </p:nvPicPr>
        <p:blipFill>
          <a:blip r:embed="rId4" cstate="print"/>
          <a:srcRect l="1333" t="2000" r="1333" b="2000"/>
          <a:stretch>
            <a:fillRect/>
          </a:stretch>
        </p:blipFill>
        <p:spPr bwMode="auto">
          <a:xfrm>
            <a:off x="4648200" y="4038600"/>
            <a:ext cx="4038600" cy="265551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Above-Ground Biophysical Interactions</a:t>
            </a:r>
            <a:endParaRPr lang="en-US" sz="2800" i="1" dirty="0"/>
          </a:p>
        </p:txBody>
      </p:sp>
      <p:sp>
        <p:nvSpPr>
          <p:cNvPr id="3" name="Content Placeholder 2"/>
          <p:cNvSpPr>
            <a:spLocks noGrp="1"/>
          </p:cNvSpPr>
          <p:nvPr>
            <p:ph idx="1"/>
          </p:nvPr>
        </p:nvSpPr>
        <p:spPr>
          <a:xfrm>
            <a:off x="457200" y="685800"/>
            <a:ext cx="8229600" cy="3352800"/>
          </a:xfrm>
        </p:spPr>
        <p:txBody>
          <a:bodyPr>
            <a:normAutofit/>
          </a:bodyPr>
          <a:lstStyle/>
          <a:p>
            <a:r>
              <a:rPr lang="en-US" sz="2400" dirty="0" smtClean="0"/>
              <a:t>Emergent plant stems and leaves reduce turbulence, water flow velocity, and wave energy in coastal ecosystems (Leonard and Luther 1995, </a:t>
            </a:r>
            <a:r>
              <a:rPr lang="en-US" altLang="en-US" sz="2400" dirty="0" smtClean="0">
                <a:solidFill>
                  <a:srgbClr val="000000"/>
                </a:solidFill>
                <a:latin typeface="Calibri" charset="0"/>
              </a:rPr>
              <a:t>Yang </a:t>
            </a:r>
            <a:r>
              <a:rPr lang="en-US" altLang="en-US" sz="2400" i="1" dirty="0" smtClean="0">
                <a:solidFill>
                  <a:srgbClr val="000000"/>
                </a:solidFill>
                <a:latin typeface="Calibri" charset="0"/>
              </a:rPr>
              <a:t>et al. </a:t>
            </a:r>
            <a:r>
              <a:rPr lang="en-US" altLang="en-US" sz="2400" dirty="0" smtClean="0">
                <a:solidFill>
                  <a:srgbClr val="000000"/>
                </a:solidFill>
                <a:latin typeface="Calibri" charset="0"/>
              </a:rPr>
              <a:t>2012) </a:t>
            </a:r>
          </a:p>
          <a:p>
            <a:r>
              <a:rPr lang="en-US" sz="2400" dirty="0" smtClean="0">
                <a:solidFill>
                  <a:srgbClr val="000000"/>
                </a:solidFill>
                <a:latin typeface="Calibri" charset="0"/>
              </a:rPr>
              <a:t>This reduction depends on plant rigidity and size/surface area of structures (</a:t>
            </a:r>
            <a:r>
              <a:rPr lang="en-US" sz="2400" dirty="0" err="1" smtClean="0">
                <a:solidFill>
                  <a:srgbClr val="000000"/>
                </a:solidFill>
                <a:latin typeface="Calibri" charset="0"/>
              </a:rPr>
              <a:t>Bouma</a:t>
            </a:r>
            <a:r>
              <a:rPr lang="en-US" sz="2400" dirty="0" smtClean="0">
                <a:solidFill>
                  <a:srgbClr val="000000"/>
                </a:solidFill>
                <a:latin typeface="Calibri" charset="0"/>
              </a:rPr>
              <a:t> </a:t>
            </a:r>
            <a:r>
              <a:rPr lang="en-US" sz="2400" i="1" dirty="0" smtClean="0">
                <a:solidFill>
                  <a:srgbClr val="000000"/>
                </a:solidFill>
                <a:latin typeface="Calibri" charset="0"/>
              </a:rPr>
              <a:t>et al.</a:t>
            </a:r>
            <a:r>
              <a:rPr lang="en-US" sz="2400" dirty="0" smtClean="0">
                <a:solidFill>
                  <a:srgbClr val="000000"/>
                </a:solidFill>
                <a:latin typeface="Calibri" charset="0"/>
              </a:rPr>
              <a:t> 2005, </a:t>
            </a:r>
            <a:r>
              <a:rPr lang="en-US" sz="2400" dirty="0" err="1" smtClean="0">
                <a:solidFill>
                  <a:srgbClr val="000000"/>
                </a:solidFill>
                <a:latin typeface="Calibri" charset="0"/>
              </a:rPr>
              <a:t>Augustin</a:t>
            </a:r>
            <a:r>
              <a:rPr lang="en-US" sz="2400" dirty="0" smtClean="0">
                <a:solidFill>
                  <a:srgbClr val="000000"/>
                </a:solidFill>
                <a:latin typeface="Calibri" charset="0"/>
              </a:rPr>
              <a:t> </a:t>
            </a:r>
            <a:r>
              <a:rPr lang="en-US" sz="2400" i="1" dirty="0" smtClean="0">
                <a:solidFill>
                  <a:srgbClr val="000000"/>
                </a:solidFill>
                <a:latin typeface="Calibri" charset="0"/>
              </a:rPr>
              <a:t>et al. </a:t>
            </a:r>
            <a:r>
              <a:rPr lang="en-US" sz="2400" dirty="0" smtClean="0">
                <a:solidFill>
                  <a:srgbClr val="000000"/>
                </a:solidFill>
                <a:latin typeface="Calibri" charset="0"/>
              </a:rPr>
              <a:t>2009)</a:t>
            </a:r>
          </a:p>
        </p:txBody>
      </p:sp>
      <p:pic>
        <p:nvPicPr>
          <p:cNvPr id="15362" name="Picture 2" descr="E:\JSKPP\SP Trial 1 Backup\Misc Photos and vids\IMG_3592.JPG"/>
          <p:cNvPicPr>
            <a:picLocks noChangeAspect="1" noChangeArrowheads="1"/>
          </p:cNvPicPr>
          <p:nvPr/>
        </p:nvPicPr>
        <p:blipFill>
          <a:blip r:embed="rId3" cstate="print"/>
          <a:srcRect/>
          <a:stretch>
            <a:fillRect/>
          </a:stretch>
        </p:blipFill>
        <p:spPr bwMode="auto">
          <a:xfrm>
            <a:off x="1905000" y="2743200"/>
            <a:ext cx="5257800" cy="39433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Below-Ground Biophysical Interactions</a:t>
            </a:r>
            <a:endParaRPr lang="en-US" sz="2800" i="1" dirty="0"/>
          </a:p>
        </p:txBody>
      </p:sp>
      <p:sp>
        <p:nvSpPr>
          <p:cNvPr id="3" name="Content Placeholder 2"/>
          <p:cNvSpPr>
            <a:spLocks noGrp="1"/>
          </p:cNvSpPr>
          <p:nvPr>
            <p:ph idx="1"/>
          </p:nvPr>
        </p:nvSpPr>
        <p:spPr>
          <a:xfrm>
            <a:off x="457200" y="914400"/>
            <a:ext cx="2590800" cy="5334000"/>
          </a:xfrm>
        </p:spPr>
        <p:txBody>
          <a:bodyPr>
            <a:normAutofit/>
          </a:bodyPr>
          <a:lstStyle/>
          <a:p>
            <a:r>
              <a:rPr lang="en-US" sz="2400" dirty="0" smtClean="0"/>
              <a:t>Plant roots reinforce the soil matrix to resist shearing (De </a:t>
            </a:r>
            <a:r>
              <a:rPr lang="en-US" sz="2400" dirty="0" err="1" smtClean="0"/>
              <a:t>Baets</a:t>
            </a:r>
            <a:r>
              <a:rPr lang="en-US" sz="2400" dirty="0" smtClean="0"/>
              <a:t> </a:t>
            </a:r>
            <a:r>
              <a:rPr lang="en-US" sz="2400" i="1" dirty="0" smtClean="0"/>
              <a:t>et al.</a:t>
            </a:r>
            <a:r>
              <a:rPr lang="en-US" sz="2400" dirty="0" smtClean="0"/>
              <a:t> 2006)</a:t>
            </a:r>
            <a:endParaRPr lang="en-US" altLang="en-US" sz="2400" dirty="0" smtClean="0">
              <a:solidFill>
                <a:srgbClr val="000000"/>
              </a:solidFill>
              <a:latin typeface="Calibri" charset="0"/>
            </a:endParaRPr>
          </a:p>
          <a:p>
            <a:r>
              <a:rPr lang="en-US" sz="2400" dirty="0" smtClean="0">
                <a:solidFill>
                  <a:srgbClr val="000000"/>
                </a:solidFill>
                <a:latin typeface="Calibri" charset="0"/>
              </a:rPr>
              <a:t>Plant roots and microbes bind soil particles together into larger conglomerates (Miller and </a:t>
            </a:r>
            <a:r>
              <a:rPr lang="en-US" sz="2400" dirty="0" err="1" smtClean="0">
                <a:solidFill>
                  <a:srgbClr val="000000"/>
                </a:solidFill>
                <a:latin typeface="Calibri" charset="0"/>
              </a:rPr>
              <a:t>Jastow</a:t>
            </a:r>
            <a:r>
              <a:rPr lang="en-US" sz="2400" dirty="0" smtClean="0">
                <a:solidFill>
                  <a:srgbClr val="000000"/>
                </a:solidFill>
                <a:latin typeface="Calibri" charset="0"/>
              </a:rPr>
              <a:t> 1990)</a:t>
            </a:r>
          </a:p>
        </p:txBody>
      </p:sp>
      <p:pic>
        <p:nvPicPr>
          <p:cNvPr id="16386" name="Picture 2" descr="E:\Dissertation\Dissertation\Figures\FLUME-AGGRO.png"/>
          <p:cNvPicPr>
            <a:picLocks noChangeAspect="1" noChangeArrowheads="1"/>
          </p:cNvPicPr>
          <p:nvPr/>
        </p:nvPicPr>
        <p:blipFill>
          <a:blip r:embed="rId3" cstate="print"/>
          <a:srcRect/>
          <a:stretch>
            <a:fillRect/>
          </a:stretch>
        </p:blipFill>
        <p:spPr bwMode="auto">
          <a:xfrm>
            <a:off x="3505200" y="3657600"/>
            <a:ext cx="5105400" cy="3091400"/>
          </a:xfrm>
          <a:prstGeom prst="rect">
            <a:avLst/>
          </a:prstGeom>
          <a:noFill/>
        </p:spPr>
      </p:pic>
      <p:pic>
        <p:nvPicPr>
          <p:cNvPr id="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00400" y="762000"/>
            <a:ext cx="2209800" cy="285753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562600" y="990600"/>
            <a:ext cx="3227388" cy="242229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Objectives</a:t>
            </a:r>
            <a:endParaRPr lang="en-US" sz="2800" i="1" dirty="0"/>
          </a:p>
        </p:txBody>
      </p:sp>
      <p:sp>
        <p:nvSpPr>
          <p:cNvPr id="3" name="Content Placeholder 2"/>
          <p:cNvSpPr>
            <a:spLocks noGrp="1"/>
          </p:cNvSpPr>
          <p:nvPr>
            <p:ph idx="1"/>
          </p:nvPr>
        </p:nvSpPr>
        <p:spPr>
          <a:xfrm>
            <a:off x="457200" y="685800"/>
            <a:ext cx="8229600" cy="1600200"/>
          </a:xfrm>
        </p:spPr>
        <p:txBody>
          <a:bodyPr>
            <a:normAutofit fontScale="85000" lnSpcReduction="10000"/>
          </a:bodyPr>
          <a:lstStyle/>
          <a:p>
            <a:r>
              <a:rPr lang="en-US" sz="2400" dirty="0" smtClean="0"/>
              <a:t>Test multiple species of dune plants at multiple growth intervals in a controlled wave flume setting</a:t>
            </a:r>
          </a:p>
          <a:p>
            <a:r>
              <a:rPr lang="en-US" sz="2400" dirty="0" smtClean="0">
                <a:solidFill>
                  <a:srgbClr val="000000"/>
                </a:solidFill>
                <a:latin typeface="Calibri" charset="0"/>
              </a:rPr>
              <a:t>Collect and statistically model vegetation,  hydrodynamic, sediment, and erosion variables</a:t>
            </a:r>
          </a:p>
          <a:p>
            <a:r>
              <a:rPr lang="en-US" sz="2400" dirty="0" smtClean="0"/>
              <a:t>Vegetation Parameters → Hydrodynamic/Sediment Properties → Erosion</a:t>
            </a:r>
          </a:p>
          <a:p>
            <a:endParaRPr lang="en-US" sz="2400" dirty="0" smtClean="0">
              <a:solidFill>
                <a:srgbClr val="000000"/>
              </a:solidFill>
              <a:latin typeface="Calibri" charset="0"/>
            </a:endParaRPr>
          </a:p>
        </p:txBody>
      </p:sp>
      <p:pic>
        <p:nvPicPr>
          <p:cNvPr id="17410" name="Picture 2" descr="C:\Users\Stanky's\Desktop\Jens USACE Pics and Videos\New and Modified Figures\New_plant_species_plot_with_digital_sketches.png"/>
          <p:cNvPicPr>
            <a:picLocks noChangeAspect="1" noChangeArrowheads="1"/>
          </p:cNvPicPr>
          <p:nvPr/>
        </p:nvPicPr>
        <p:blipFill>
          <a:blip r:embed="rId3" cstate="print"/>
          <a:srcRect/>
          <a:stretch>
            <a:fillRect/>
          </a:stretch>
        </p:blipFill>
        <p:spPr bwMode="auto">
          <a:xfrm>
            <a:off x="685800" y="2362200"/>
            <a:ext cx="7749974" cy="4267200"/>
          </a:xfrm>
          <a:prstGeom prst="rect">
            <a:avLst/>
          </a:prstGeom>
          <a:noFill/>
        </p:spPr>
      </p:pic>
      <p:sp>
        <p:nvSpPr>
          <p:cNvPr id="10" name="TextBox 9"/>
          <p:cNvSpPr txBox="1"/>
          <p:nvPr/>
        </p:nvSpPr>
        <p:spPr>
          <a:xfrm>
            <a:off x="685800" y="2362200"/>
            <a:ext cx="1981200" cy="276999"/>
          </a:xfrm>
          <a:prstGeom prst="rect">
            <a:avLst/>
          </a:prstGeom>
          <a:solidFill>
            <a:schemeClr val="bg1"/>
          </a:solidFill>
        </p:spPr>
        <p:txBody>
          <a:bodyPr wrap="square" rtlCol="0">
            <a:spAutoFit/>
          </a:bodyPr>
          <a:lstStyle/>
          <a:p>
            <a:pPr algn="ctr"/>
            <a:r>
              <a:rPr lang="en-US" sz="1200" i="1" dirty="0" err="1" smtClean="0"/>
              <a:t>Panicum</a:t>
            </a:r>
            <a:r>
              <a:rPr lang="en-US" sz="1200" i="1" dirty="0" smtClean="0"/>
              <a:t> </a:t>
            </a:r>
            <a:r>
              <a:rPr lang="en-US" sz="1200" i="1" dirty="0" err="1" smtClean="0"/>
              <a:t>amarum</a:t>
            </a:r>
            <a:endParaRPr lang="en-US" sz="1200" i="1" dirty="0"/>
          </a:p>
        </p:txBody>
      </p:sp>
      <p:sp>
        <p:nvSpPr>
          <p:cNvPr id="11" name="TextBox 10"/>
          <p:cNvSpPr txBox="1"/>
          <p:nvPr/>
        </p:nvSpPr>
        <p:spPr>
          <a:xfrm>
            <a:off x="2667000" y="2362200"/>
            <a:ext cx="1905000" cy="276999"/>
          </a:xfrm>
          <a:prstGeom prst="rect">
            <a:avLst/>
          </a:prstGeom>
          <a:solidFill>
            <a:schemeClr val="bg1"/>
          </a:solidFill>
        </p:spPr>
        <p:txBody>
          <a:bodyPr wrap="square" rtlCol="0">
            <a:spAutoFit/>
          </a:bodyPr>
          <a:lstStyle/>
          <a:p>
            <a:pPr algn="ctr"/>
            <a:r>
              <a:rPr lang="en-US" sz="1200" i="1" dirty="0" err="1" smtClean="0"/>
              <a:t>Rayjacksonia</a:t>
            </a:r>
            <a:r>
              <a:rPr lang="en-US" sz="1200" i="1" dirty="0" smtClean="0"/>
              <a:t> </a:t>
            </a:r>
            <a:r>
              <a:rPr lang="en-US" sz="1200" i="1" dirty="0" err="1" smtClean="0"/>
              <a:t>phyllocephala</a:t>
            </a:r>
            <a:endParaRPr lang="en-US" sz="1200" i="1" dirty="0"/>
          </a:p>
        </p:txBody>
      </p:sp>
      <p:sp>
        <p:nvSpPr>
          <p:cNvPr id="12" name="TextBox 11"/>
          <p:cNvSpPr txBox="1"/>
          <p:nvPr/>
        </p:nvSpPr>
        <p:spPr>
          <a:xfrm>
            <a:off x="4572000" y="2362200"/>
            <a:ext cx="1905000" cy="276999"/>
          </a:xfrm>
          <a:prstGeom prst="rect">
            <a:avLst/>
          </a:prstGeom>
          <a:solidFill>
            <a:schemeClr val="bg1"/>
          </a:solidFill>
        </p:spPr>
        <p:txBody>
          <a:bodyPr wrap="square" rtlCol="0">
            <a:spAutoFit/>
          </a:bodyPr>
          <a:lstStyle/>
          <a:p>
            <a:pPr algn="ctr"/>
            <a:r>
              <a:rPr lang="en-US" sz="1200" i="1" dirty="0" err="1" smtClean="0"/>
              <a:t>Sesuvium</a:t>
            </a:r>
            <a:r>
              <a:rPr lang="en-US" sz="1200" i="1" dirty="0" smtClean="0"/>
              <a:t> </a:t>
            </a:r>
            <a:r>
              <a:rPr lang="en-US" sz="1200" i="1" dirty="0" err="1" smtClean="0"/>
              <a:t>portulacastrum</a:t>
            </a:r>
            <a:endParaRPr lang="en-US" sz="1200" i="1" dirty="0"/>
          </a:p>
        </p:txBody>
      </p:sp>
      <p:sp>
        <p:nvSpPr>
          <p:cNvPr id="13" name="TextBox 12"/>
          <p:cNvSpPr txBox="1"/>
          <p:nvPr/>
        </p:nvSpPr>
        <p:spPr>
          <a:xfrm>
            <a:off x="6477000" y="2362200"/>
            <a:ext cx="1981200" cy="276999"/>
          </a:xfrm>
          <a:prstGeom prst="rect">
            <a:avLst/>
          </a:prstGeom>
          <a:solidFill>
            <a:schemeClr val="bg1"/>
          </a:solidFill>
        </p:spPr>
        <p:txBody>
          <a:bodyPr wrap="square" rtlCol="0">
            <a:spAutoFit/>
          </a:bodyPr>
          <a:lstStyle/>
          <a:p>
            <a:pPr algn="ctr"/>
            <a:r>
              <a:rPr lang="en-US" sz="1200" i="1" dirty="0" err="1" smtClean="0"/>
              <a:t>Sporobolus</a:t>
            </a:r>
            <a:r>
              <a:rPr lang="en-US" sz="1200" i="1" dirty="0" smtClean="0"/>
              <a:t> </a:t>
            </a:r>
            <a:r>
              <a:rPr lang="en-US" sz="1200" i="1" dirty="0" err="1" smtClean="0"/>
              <a:t>virginicus</a:t>
            </a:r>
            <a:endParaRPr lang="en-US" sz="12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Methods</a:t>
            </a:r>
            <a:endParaRPr lang="en-US" sz="2800" i="1" dirty="0"/>
          </a:p>
        </p:txBody>
      </p:sp>
      <p:sp>
        <p:nvSpPr>
          <p:cNvPr id="3" name="Content Placeholder 2"/>
          <p:cNvSpPr>
            <a:spLocks noGrp="1"/>
          </p:cNvSpPr>
          <p:nvPr>
            <p:ph idx="1"/>
          </p:nvPr>
        </p:nvSpPr>
        <p:spPr>
          <a:xfrm>
            <a:off x="457200" y="685800"/>
            <a:ext cx="8229600" cy="2971800"/>
          </a:xfrm>
        </p:spPr>
        <p:txBody>
          <a:bodyPr>
            <a:normAutofit fontScale="92500" lnSpcReduction="10000"/>
          </a:bodyPr>
          <a:lstStyle/>
          <a:p>
            <a:r>
              <a:rPr lang="en-US" sz="2400" dirty="0" smtClean="0"/>
              <a:t>TAMUG coastal wave flume was used</a:t>
            </a:r>
          </a:p>
          <a:p>
            <a:r>
              <a:rPr lang="en-US" sz="2400" dirty="0" smtClean="0"/>
              <a:t>15 total trials, 12 wave runs (each 210 </a:t>
            </a:r>
            <a:r>
              <a:rPr lang="en-US" sz="2400" dirty="0" err="1" smtClean="0"/>
              <a:t>secs</a:t>
            </a:r>
            <a:r>
              <a:rPr lang="en-US" sz="2400" dirty="0" smtClean="0"/>
              <a:t>) per trial</a:t>
            </a:r>
          </a:p>
          <a:p>
            <a:r>
              <a:rPr lang="en-US" sz="2400" dirty="0" smtClean="0"/>
              <a:t>Data Collected:</a:t>
            </a:r>
          </a:p>
          <a:p>
            <a:pPr lvl="1"/>
            <a:r>
              <a:rPr lang="en-US" sz="2000" dirty="0" smtClean="0"/>
              <a:t>Vegetation: Plant Surface Area, Stem Rotational Stiffness, Fine Root Biomass, Coarse Root Biomass, </a:t>
            </a:r>
            <a:r>
              <a:rPr lang="en-US" sz="2000" dirty="0" err="1" smtClean="0"/>
              <a:t>Mycorrhizal</a:t>
            </a:r>
            <a:r>
              <a:rPr lang="en-US" sz="2000" dirty="0" smtClean="0"/>
              <a:t> Activity</a:t>
            </a:r>
          </a:p>
          <a:p>
            <a:pPr lvl="1"/>
            <a:r>
              <a:rPr lang="en-US" sz="2000" dirty="0" smtClean="0"/>
              <a:t>Hydrodynamic: Turbulent Kinetic Energy, Swash Velocity, Wave Reflection</a:t>
            </a:r>
          </a:p>
          <a:p>
            <a:pPr lvl="1"/>
            <a:r>
              <a:rPr lang="en-US" sz="2000" dirty="0" smtClean="0"/>
              <a:t>Sediment: Sediment Shear Strength, Effective Sediment Grain Size</a:t>
            </a:r>
          </a:p>
          <a:p>
            <a:pPr lvl="1"/>
            <a:r>
              <a:rPr lang="en-US" sz="2000" dirty="0" smtClean="0"/>
              <a:t>Morphological Change: Eroded Volume, Scarp Retreat, Offshore </a:t>
            </a:r>
            <a:r>
              <a:rPr lang="en-US" sz="2000" dirty="0" err="1" smtClean="0"/>
              <a:t>Centroid</a:t>
            </a:r>
            <a:r>
              <a:rPr lang="en-US" sz="2000" dirty="0" smtClean="0"/>
              <a:t> Shift</a:t>
            </a:r>
          </a:p>
          <a:p>
            <a:endParaRPr lang="en-US" sz="2400" dirty="0" smtClean="0"/>
          </a:p>
          <a:p>
            <a:endParaRPr lang="en-US" sz="2400" dirty="0" smtClean="0">
              <a:solidFill>
                <a:srgbClr val="000000"/>
              </a:solidFill>
              <a:latin typeface="Calibri" charset="0"/>
            </a:endParaRPr>
          </a:p>
        </p:txBody>
      </p:sp>
      <p:pic>
        <p:nvPicPr>
          <p:cNvPr id="6" name="Picture 5" descr="Wave_Flume.png"/>
          <p:cNvPicPr>
            <a:picLocks noChangeAspect="1"/>
          </p:cNvPicPr>
          <p:nvPr/>
        </p:nvPicPr>
        <p:blipFill>
          <a:blip r:embed="rId3" cstate="print"/>
          <a:stretch>
            <a:fillRect/>
          </a:stretch>
        </p:blipFill>
        <p:spPr>
          <a:xfrm>
            <a:off x="228600" y="3810000"/>
            <a:ext cx="8672513" cy="2971800"/>
          </a:xfrm>
          <a:prstGeom prst="rect">
            <a:avLst/>
          </a:prstGeom>
        </p:spPr>
      </p:pic>
      <p:pic>
        <p:nvPicPr>
          <p:cNvPr id="7" name="Picture 6" descr="ADV location in proximity of sediment bed.png"/>
          <p:cNvPicPr>
            <a:picLocks noChangeAspect="1"/>
          </p:cNvPicPr>
          <p:nvPr/>
        </p:nvPicPr>
        <p:blipFill>
          <a:blip r:embed="rId4" cstate="print"/>
          <a:stretch>
            <a:fillRect/>
          </a:stretch>
        </p:blipFill>
        <p:spPr>
          <a:xfrm>
            <a:off x="5257800" y="4267200"/>
            <a:ext cx="3810000" cy="2241176"/>
          </a:xfrm>
          <a:prstGeom prst="rect">
            <a:avLst/>
          </a:prstGeom>
          <a:solidFill>
            <a:schemeClr val="bg1"/>
          </a:solidFill>
          <a:ln w="28575">
            <a:solidFill>
              <a:schemeClr val="tx1"/>
            </a:solidFill>
          </a:ln>
        </p:spPr>
      </p:pic>
      <p:cxnSp>
        <p:nvCxnSpPr>
          <p:cNvPr id="9" name="Straight Arrow Connector 8"/>
          <p:cNvCxnSpPr/>
          <p:nvPr/>
        </p:nvCxnSpPr>
        <p:spPr>
          <a:xfrm>
            <a:off x="2362200" y="5029200"/>
            <a:ext cx="41910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Explanation of eroded volume, scarp retreat, centroid shift.png"/>
          <p:cNvPicPr>
            <a:picLocks noChangeAspect="1"/>
          </p:cNvPicPr>
          <p:nvPr/>
        </p:nvPicPr>
        <p:blipFill>
          <a:blip r:embed="rId5" cstate="print"/>
          <a:stretch>
            <a:fillRect/>
          </a:stretch>
        </p:blipFill>
        <p:spPr>
          <a:xfrm>
            <a:off x="76200" y="4267200"/>
            <a:ext cx="5081026" cy="2270765"/>
          </a:xfrm>
          <a:prstGeom prst="rect">
            <a:avLst/>
          </a:prstGeom>
          <a:solidFill>
            <a:schemeClr val="bg1"/>
          </a:solidFill>
          <a:ln w="28575">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Plants Under Wave Attack</a:t>
            </a:r>
            <a:endParaRPr lang="en-US" sz="2800" i="1" dirty="0"/>
          </a:p>
        </p:txBody>
      </p:sp>
      <p:sp>
        <p:nvSpPr>
          <p:cNvPr id="8" name="TextBox 7"/>
          <p:cNvSpPr txBox="1"/>
          <p:nvPr/>
        </p:nvSpPr>
        <p:spPr>
          <a:xfrm>
            <a:off x="1371600" y="762000"/>
            <a:ext cx="1981200" cy="338554"/>
          </a:xfrm>
          <a:prstGeom prst="rect">
            <a:avLst/>
          </a:prstGeom>
          <a:noFill/>
        </p:spPr>
        <p:txBody>
          <a:bodyPr wrap="square" rtlCol="0">
            <a:spAutoFit/>
          </a:bodyPr>
          <a:lstStyle/>
          <a:p>
            <a:pPr algn="ctr"/>
            <a:r>
              <a:rPr lang="en-US" sz="1600" i="1" dirty="0" err="1" smtClean="0"/>
              <a:t>Panicum</a:t>
            </a:r>
            <a:r>
              <a:rPr lang="en-US" sz="1600" i="1" dirty="0" smtClean="0"/>
              <a:t> </a:t>
            </a:r>
            <a:r>
              <a:rPr lang="en-US" sz="1600" i="1" dirty="0" err="1" smtClean="0"/>
              <a:t>amarum</a:t>
            </a:r>
            <a:endParaRPr lang="en-US" sz="1600" i="1" dirty="0"/>
          </a:p>
        </p:txBody>
      </p:sp>
      <p:sp>
        <p:nvSpPr>
          <p:cNvPr id="10" name="TextBox 9"/>
          <p:cNvSpPr txBox="1"/>
          <p:nvPr/>
        </p:nvSpPr>
        <p:spPr>
          <a:xfrm>
            <a:off x="5334000" y="762000"/>
            <a:ext cx="2590800" cy="338554"/>
          </a:xfrm>
          <a:prstGeom prst="rect">
            <a:avLst/>
          </a:prstGeom>
          <a:noFill/>
        </p:spPr>
        <p:txBody>
          <a:bodyPr wrap="square" rtlCol="0">
            <a:spAutoFit/>
          </a:bodyPr>
          <a:lstStyle/>
          <a:p>
            <a:pPr algn="ctr"/>
            <a:r>
              <a:rPr lang="en-US" sz="1600" i="1" dirty="0" err="1" smtClean="0"/>
              <a:t>Rayjacksonia</a:t>
            </a:r>
            <a:r>
              <a:rPr lang="en-US" sz="1600" i="1" dirty="0" smtClean="0"/>
              <a:t> </a:t>
            </a:r>
            <a:r>
              <a:rPr lang="en-US" sz="1600" i="1" dirty="0" err="1" smtClean="0"/>
              <a:t>phyllocephala</a:t>
            </a:r>
            <a:endParaRPr lang="en-US" sz="1600" i="1" dirty="0"/>
          </a:p>
        </p:txBody>
      </p:sp>
      <p:sp>
        <p:nvSpPr>
          <p:cNvPr id="12" name="TextBox 11"/>
          <p:cNvSpPr txBox="1"/>
          <p:nvPr/>
        </p:nvSpPr>
        <p:spPr>
          <a:xfrm>
            <a:off x="1143000" y="3810000"/>
            <a:ext cx="2514600" cy="338554"/>
          </a:xfrm>
          <a:prstGeom prst="rect">
            <a:avLst/>
          </a:prstGeom>
          <a:noFill/>
        </p:spPr>
        <p:txBody>
          <a:bodyPr wrap="square" rtlCol="0">
            <a:spAutoFit/>
          </a:bodyPr>
          <a:lstStyle/>
          <a:p>
            <a:pPr algn="ctr"/>
            <a:r>
              <a:rPr lang="en-US" sz="1600" i="1" dirty="0" err="1" smtClean="0"/>
              <a:t>Sesuvium</a:t>
            </a:r>
            <a:r>
              <a:rPr lang="en-US" sz="1600" i="1" dirty="0" smtClean="0"/>
              <a:t> </a:t>
            </a:r>
            <a:r>
              <a:rPr lang="en-US" sz="1600" i="1" dirty="0" err="1" smtClean="0"/>
              <a:t>portulacastrum</a:t>
            </a:r>
            <a:endParaRPr lang="en-US" sz="1600" i="1" dirty="0"/>
          </a:p>
        </p:txBody>
      </p:sp>
      <p:sp>
        <p:nvSpPr>
          <p:cNvPr id="14" name="TextBox 13"/>
          <p:cNvSpPr txBox="1"/>
          <p:nvPr/>
        </p:nvSpPr>
        <p:spPr>
          <a:xfrm>
            <a:off x="5638800" y="3810000"/>
            <a:ext cx="1981200" cy="338554"/>
          </a:xfrm>
          <a:prstGeom prst="rect">
            <a:avLst/>
          </a:prstGeom>
          <a:noFill/>
        </p:spPr>
        <p:txBody>
          <a:bodyPr wrap="square" rtlCol="0">
            <a:spAutoFit/>
          </a:bodyPr>
          <a:lstStyle/>
          <a:p>
            <a:pPr algn="ctr"/>
            <a:r>
              <a:rPr lang="en-US" sz="1600" i="1" dirty="0" err="1" smtClean="0"/>
              <a:t>Sporobolus</a:t>
            </a:r>
            <a:r>
              <a:rPr lang="en-US" sz="1600" i="1" dirty="0" smtClean="0"/>
              <a:t> </a:t>
            </a:r>
            <a:r>
              <a:rPr lang="en-US" sz="1600" i="1" dirty="0" err="1" smtClean="0"/>
              <a:t>virginicus</a:t>
            </a:r>
            <a:endParaRPr lang="en-US" sz="1600" i="1" dirty="0"/>
          </a:p>
        </p:txBody>
      </p:sp>
      <p:pic>
        <p:nvPicPr>
          <p:cNvPr id="13" name="PA_SLIDE7_TOP_LEFT.mp4">
            <a:hlinkClick r:id="" action="ppaction://media"/>
          </p:cNvPr>
          <p:cNvPicPr>
            <a:picLocks noRot="1" noChangeAspect="1"/>
          </p:cNvPicPr>
          <p:nvPr>
            <a:videoFile r:link="rId1"/>
          </p:nvPr>
        </p:nvPicPr>
        <p:blipFill>
          <a:blip r:embed="rId7" cstate="print"/>
          <a:stretch>
            <a:fillRect/>
          </a:stretch>
        </p:blipFill>
        <p:spPr>
          <a:xfrm>
            <a:off x="533400" y="1066800"/>
            <a:ext cx="3581400" cy="2667000"/>
          </a:xfrm>
          <a:prstGeom prst="rect">
            <a:avLst/>
          </a:prstGeom>
        </p:spPr>
      </p:pic>
      <p:pic>
        <p:nvPicPr>
          <p:cNvPr id="19" name="RP_SLIDE7_TOP_RIGHT.mp4">
            <a:hlinkClick r:id="" action="ppaction://media"/>
          </p:cNvPr>
          <p:cNvPicPr>
            <a:picLocks noRot="1" noChangeAspect="1"/>
          </p:cNvPicPr>
          <p:nvPr>
            <a:videoFile r:link="rId2"/>
          </p:nvPr>
        </p:nvPicPr>
        <p:blipFill>
          <a:blip r:embed="rId7" cstate="print"/>
          <a:stretch>
            <a:fillRect/>
          </a:stretch>
        </p:blipFill>
        <p:spPr>
          <a:xfrm>
            <a:off x="4800600" y="1066800"/>
            <a:ext cx="3657600" cy="2667000"/>
          </a:xfrm>
          <a:prstGeom prst="rect">
            <a:avLst/>
          </a:prstGeom>
        </p:spPr>
      </p:pic>
      <p:pic>
        <p:nvPicPr>
          <p:cNvPr id="20" name="SP_SLIDE7_BOTTOM_LEFT.mp4">
            <a:hlinkClick r:id="" action="ppaction://media"/>
          </p:cNvPr>
          <p:cNvPicPr>
            <a:picLocks noRot="1" noChangeAspect="1"/>
          </p:cNvPicPr>
          <p:nvPr>
            <a:videoFile r:link="rId3"/>
          </p:nvPr>
        </p:nvPicPr>
        <p:blipFill>
          <a:blip r:embed="rId7" cstate="print"/>
          <a:stretch>
            <a:fillRect/>
          </a:stretch>
        </p:blipFill>
        <p:spPr>
          <a:xfrm>
            <a:off x="533400" y="4114800"/>
            <a:ext cx="3581400" cy="2667000"/>
          </a:xfrm>
          <a:prstGeom prst="rect">
            <a:avLst/>
          </a:prstGeom>
        </p:spPr>
      </p:pic>
      <p:pic>
        <p:nvPicPr>
          <p:cNvPr id="21" name="SV_SLIDE7_BOTTOM_RIGHT.mp4">
            <a:hlinkClick r:id="" action="ppaction://media"/>
          </p:cNvPr>
          <p:cNvPicPr>
            <a:picLocks noRot="1" noChangeAspect="1"/>
          </p:cNvPicPr>
          <p:nvPr>
            <a:videoFile r:link="rId4"/>
          </p:nvPr>
        </p:nvPicPr>
        <p:blipFill>
          <a:blip r:embed="rId7" cstate="print"/>
          <a:stretch>
            <a:fillRect/>
          </a:stretch>
        </p:blipFill>
        <p:spPr>
          <a:xfrm>
            <a:off x="4800600" y="4114800"/>
            <a:ext cx="3657600" cy="2667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p:cTn id="7"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video>
              <p:cMediaNode>
                <p:cTn id="13" fill="hold" display="0">
                  <p:stCondLst>
                    <p:cond delay="indefinite"/>
                  </p:stCondLst>
                  <p:endCondLst>
                    <p:cond evt="onNext" delay="0">
                      <p:tgtEl>
                        <p:sldTgt/>
                      </p:tgtEl>
                    </p:cond>
                    <p:cond evt="onPrev" delay="0">
                      <p:tgtEl>
                        <p:sldTgt/>
                      </p:tgtEl>
                    </p:cond>
                  </p:endCondLst>
                </p:cTn>
                <p:tgtEl>
                  <p:spTgt spid="19"/>
                </p:tgtEl>
              </p:cMediaNode>
            </p:vide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0"/>
                                        </p:tgtEl>
                                      </p:cBhvr>
                                    </p:cmd>
                                  </p:childTnLst>
                                </p:cTn>
                              </p:par>
                            </p:childTnLst>
                          </p:cTn>
                        </p:par>
                      </p:childTnLst>
                    </p:cTn>
                  </p:par>
                </p:childTnLst>
              </p:cTn>
              <p:nextCondLst>
                <p:cond evt="onClick" delay="0">
                  <p:tgtEl>
                    <p:spTgt spid="20"/>
                  </p:tgtEl>
                </p:cond>
              </p:nextCondLst>
            </p:seq>
            <p:video>
              <p:cMediaNode>
                <p:cTn id="19" fill="hold" display="0">
                  <p:stCondLst>
                    <p:cond delay="indefinite"/>
                  </p:stCondLst>
                  <p:endCondLst>
                    <p:cond evt="onNext" delay="0">
                      <p:tgtEl>
                        <p:sldTgt/>
                      </p:tgtEl>
                    </p:cond>
                    <p:cond evt="onPrev" delay="0">
                      <p:tgtEl>
                        <p:sldTgt/>
                      </p:tgtEl>
                    </p:cond>
                  </p:endCondLst>
                </p:cTn>
                <p:tgtEl>
                  <p:spTgt spid="20"/>
                </p:tgtEl>
              </p:cMediaNode>
            </p:video>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1"/>
                                        </p:tgtEl>
                                      </p:cBhvr>
                                    </p:cmd>
                                  </p:childTnLst>
                                </p:cTn>
                              </p:par>
                            </p:childTnLst>
                          </p:cTn>
                        </p:par>
                      </p:childTnLst>
                    </p:cTn>
                  </p:par>
                </p:childTnLst>
              </p:cTn>
              <p:nextCondLst>
                <p:cond evt="onClick" delay="0">
                  <p:tgtEl>
                    <p:spTgt spid="21"/>
                  </p:tgtEl>
                </p:cond>
              </p:nextCondLst>
            </p:seq>
            <p:video>
              <p:cMediaNode>
                <p:cTn id="25"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Turbulent Kinetic Energy (TKE)</a:t>
            </a:r>
            <a:endParaRPr lang="en-US" sz="2800" i="1" dirty="0"/>
          </a:p>
        </p:txBody>
      </p:sp>
      <p:pic>
        <p:nvPicPr>
          <p:cNvPr id="18434" name="Picture 2" descr="E:\Dissertation\Dissertation\Figures\FLUME-TKE-HM.jpg"/>
          <p:cNvPicPr>
            <a:picLocks noChangeAspect="1" noChangeArrowheads="1"/>
          </p:cNvPicPr>
          <p:nvPr/>
        </p:nvPicPr>
        <p:blipFill>
          <a:blip r:embed="rId3" cstate="print"/>
          <a:srcRect/>
          <a:stretch>
            <a:fillRect/>
          </a:stretch>
        </p:blipFill>
        <p:spPr bwMode="auto">
          <a:xfrm>
            <a:off x="4312587" y="838201"/>
            <a:ext cx="4679014" cy="5105399"/>
          </a:xfrm>
          <a:prstGeom prst="rect">
            <a:avLst/>
          </a:prstGeom>
          <a:noFill/>
        </p:spPr>
      </p:pic>
      <p:sp>
        <p:nvSpPr>
          <p:cNvPr id="10" name="Content Placeholder 2"/>
          <p:cNvSpPr>
            <a:spLocks noGrp="1"/>
          </p:cNvSpPr>
          <p:nvPr>
            <p:ph idx="1"/>
          </p:nvPr>
        </p:nvSpPr>
        <p:spPr>
          <a:xfrm>
            <a:off x="457200" y="838200"/>
            <a:ext cx="3657600" cy="4953000"/>
          </a:xfrm>
        </p:spPr>
        <p:txBody>
          <a:bodyPr>
            <a:normAutofit/>
          </a:bodyPr>
          <a:lstStyle/>
          <a:p>
            <a:r>
              <a:rPr lang="en-US" sz="2400" dirty="0" smtClean="0"/>
              <a:t>TKE significantly decreased with increased wave exposure</a:t>
            </a:r>
          </a:p>
          <a:p>
            <a:r>
              <a:rPr lang="en-US" sz="2400" dirty="0" smtClean="0"/>
              <a:t>TKE depended on ADV distance from sediment bed (+) and wave height (+)</a:t>
            </a:r>
          </a:p>
          <a:p>
            <a:r>
              <a:rPr lang="en-US" sz="2400" dirty="0" smtClean="0"/>
              <a:t>TKE also significantly decreased with increased above-ground plant structure surface area (</a:t>
            </a:r>
            <a:r>
              <a:rPr lang="en-US" sz="2400" i="1" dirty="0" smtClean="0"/>
              <a:t>p value</a:t>
            </a:r>
            <a:r>
              <a:rPr lang="en-US" sz="2400" dirty="0" smtClean="0"/>
              <a:t> = 5.44e</a:t>
            </a:r>
            <a:r>
              <a:rPr lang="en-US" sz="2400" baseline="30000" dirty="0" smtClean="0"/>
              <a:t>-16</a:t>
            </a:r>
            <a:r>
              <a:rPr lang="en-US" sz="2400" dirty="0" smtClean="0"/>
              <a:t>)</a:t>
            </a:r>
          </a:p>
          <a:p>
            <a:endParaRPr lang="en-US" sz="2400" dirty="0" smtClean="0">
              <a:solidFill>
                <a:srgbClr val="000000"/>
              </a:solidFill>
              <a:latin typeface="Calibri" charset="0"/>
            </a:endParaRPr>
          </a:p>
        </p:txBody>
      </p:sp>
      <p:sp>
        <p:nvSpPr>
          <p:cNvPr id="12" name="TextBox 11"/>
          <p:cNvSpPr txBox="1"/>
          <p:nvPr/>
        </p:nvSpPr>
        <p:spPr>
          <a:xfrm>
            <a:off x="1524000" y="6096000"/>
            <a:ext cx="6096000" cy="461665"/>
          </a:xfrm>
          <a:prstGeom prst="rect">
            <a:avLst/>
          </a:prstGeom>
          <a:noFill/>
        </p:spPr>
        <p:txBody>
          <a:bodyPr wrap="square" rtlCol="0">
            <a:spAutoFit/>
          </a:bodyPr>
          <a:lstStyle/>
          <a:p>
            <a:r>
              <a:rPr lang="en-US" sz="2400" b="1" dirty="0" smtClean="0"/>
              <a:t>Plant Surface Area </a:t>
            </a:r>
            <a:r>
              <a:rPr lang="en-US" sz="2400" b="1" dirty="0" smtClean="0">
                <a:solidFill>
                  <a:srgbClr val="0070C0"/>
                </a:solidFill>
              </a:rPr>
              <a:t>→</a:t>
            </a:r>
            <a:r>
              <a:rPr lang="en-US" sz="2400" b="1" dirty="0" smtClean="0"/>
              <a:t> Turbulent Kinetic Energy</a:t>
            </a:r>
            <a:endParaRPr 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11162"/>
          </a:xfrm>
        </p:spPr>
        <p:txBody>
          <a:bodyPr>
            <a:noAutofit/>
          </a:bodyPr>
          <a:lstStyle/>
          <a:p>
            <a:r>
              <a:rPr lang="en-US" sz="2800" dirty="0" smtClean="0"/>
              <a:t>Results - Cross-Shore Swash Velocity</a:t>
            </a:r>
            <a:endParaRPr lang="en-US" sz="2800" i="1" dirty="0"/>
          </a:p>
        </p:txBody>
      </p:sp>
      <p:sp>
        <p:nvSpPr>
          <p:cNvPr id="10" name="Content Placeholder 2"/>
          <p:cNvSpPr>
            <a:spLocks noGrp="1"/>
          </p:cNvSpPr>
          <p:nvPr>
            <p:ph idx="1"/>
          </p:nvPr>
        </p:nvSpPr>
        <p:spPr>
          <a:xfrm>
            <a:off x="457200" y="838200"/>
            <a:ext cx="3657600" cy="4953000"/>
          </a:xfrm>
        </p:spPr>
        <p:txBody>
          <a:bodyPr>
            <a:normAutofit/>
          </a:bodyPr>
          <a:lstStyle/>
          <a:p>
            <a:r>
              <a:rPr lang="en-US" sz="2400" dirty="0" smtClean="0"/>
              <a:t>Swash velocity significantly related to ADV distance from sediment bed (-), beach slope (+), time of wave exposure (-), and sand bar size (-) </a:t>
            </a:r>
          </a:p>
          <a:p>
            <a:r>
              <a:rPr lang="en-US" sz="2400" dirty="0" smtClean="0"/>
              <a:t>Swash velocity also significantly decreased with increased above-ground plant structure surface area (</a:t>
            </a:r>
            <a:r>
              <a:rPr lang="en-US" sz="2400" i="1" dirty="0" smtClean="0"/>
              <a:t>p value </a:t>
            </a:r>
            <a:r>
              <a:rPr lang="en-US" sz="2400" dirty="0" smtClean="0"/>
              <a:t>= 8.23e</a:t>
            </a:r>
            <a:r>
              <a:rPr lang="en-US" sz="2400" baseline="30000" dirty="0" smtClean="0"/>
              <a:t>-07</a:t>
            </a:r>
            <a:r>
              <a:rPr lang="en-US" sz="2400" dirty="0" smtClean="0"/>
              <a:t>)</a:t>
            </a:r>
          </a:p>
          <a:p>
            <a:endParaRPr lang="en-US" sz="2400" dirty="0" smtClean="0">
              <a:solidFill>
                <a:srgbClr val="000000"/>
              </a:solidFill>
              <a:latin typeface="Calibri" charset="0"/>
            </a:endParaRPr>
          </a:p>
        </p:txBody>
      </p:sp>
      <p:sp>
        <p:nvSpPr>
          <p:cNvPr id="12" name="TextBox 11"/>
          <p:cNvSpPr txBox="1"/>
          <p:nvPr/>
        </p:nvSpPr>
        <p:spPr>
          <a:xfrm>
            <a:off x="2057400" y="6096000"/>
            <a:ext cx="5029200" cy="461665"/>
          </a:xfrm>
          <a:prstGeom prst="rect">
            <a:avLst/>
          </a:prstGeom>
          <a:noFill/>
        </p:spPr>
        <p:txBody>
          <a:bodyPr wrap="square" rtlCol="0">
            <a:spAutoFit/>
          </a:bodyPr>
          <a:lstStyle/>
          <a:p>
            <a:r>
              <a:rPr lang="en-US" sz="2400" b="1" dirty="0" smtClean="0"/>
              <a:t>Plant Surface Area </a:t>
            </a:r>
            <a:r>
              <a:rPr lang="en-US" sz="2400" b="1" dirty="0" smtClean="0">
                <a:solidFill>
                  <a:srgbClr val="0070C0"/>
                </a:solidFill>
              </a:rPr>
              <a:t>→</a:t>
            </a:r>
            <a:r>
              <a:rPr lang="en-US" sz="2400" b="1" dirty="0" smtClean="0"/>
              <a:t> Swash Velocity</a:t>
            </a:r>
            <a:endParaRPr lang="en-US" sz="2400" b="1" dirty="0"/>
          </a:p>
        </p:txBody>
      </p:sp>
      <p:pic>
        <p:nvPicPr>
          <p:cNvPr id="19458" name="Picture 2" descr="E:\Dissertation\Dissertation\Figures\FLUME-VEL-HM.jpg"/>
          <p:cNvPicPr>
            <a:picLocks noChangeAspect="1" noChangeArrowheads="1"/>
          </p:cNvPicPr>
          <p:nvPr/>
        </p:nvPicPr>
        <p:blipFill>
          <a:blip r:embed="rId3" cstate="print"/>
          <a:srcRect/>
          <a:stretch>
            <a:fillRect/>
          </a:stretch>
        </p:blipFill>
        <p:spPr bwMode="auto">
          <a:xfrm>
            <a:off x="4343400" y="838200"/>
            <a:ext cx="4648200" cy="51054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3279</TotalTime>
  <Words>1982</Words>
  <Application>Microsoft Office PowerPoint</Application>
  <PresentationFormat>On-screen Show (4:3)</PresentationFormat>
  <Paragraphs>131</Paragraphs>
  <Slides>16</Slides>
  <Notes>15</Notes>
  <HiddenSlides>0</HiddenSlides>
  <MMClips>5</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Influence of above- and below-ground vegetation parameters on swash zone flows and vegetated dune erosion</vt:lpstr>
      <vt:lpstr>Introduction</vt:lpstr>
      <vt:lpstr>Above-Ground Biophysical Interactions</vt:lpstr>
      <vt:lpstr>Below-Ground Biophysical Interactions</vt:lpstr>
      <vt:lpstr>Objectives</vt:lpstr>
      <vt:lpstr>Methods</vt:lpstr>
      <vt:lpstr>Results - Plants Under Wave Attack</vt:lpstr>
      <vt:lpstr>Results - Turbulent Kinetic Energy (TKE)</vt:lpstr>
      <vt:lpstr>Results - Cross-Shore Swash Velocity</vt:lpstr>
      <vt:lpstr>Results - Wave Reflection</vt:lpstr>
      <vt:lpstr>Results - Slumping</vt:lpstr>
      <vt:lpstr>Results - Sediment Shear Strength</vt:lpstr>
      <vt:lpstr>Results - Erosion</vt:lpstr>
      <vt:lpstr>Results - Statistical Model Linkage</vt:lpstr>
      <vt:lpstr>Research Outlook</vt:lpstr>
      <vt:lpstr> Questions?  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Parsing the Role of Vegetation in Shaping Sediment Properties, Swash Hydrodynamics, and Dune Erosion</dc:title>
  <dc:creator>Jake</dc:creator>
  <cp:lastModifiedBy>Jake</cp:lastModifiedBy>
  <cp:revision>131</cp:revision>
  <dcterms:created xsi:type="dcterms:W3CDTF">2017-04-15T16:47:54Z</dcterms:created>
  <dcterms:modified xsi:type="dcterms:W3CDTF">2017-04-18T19:59:44Z</dcterms:modified>
</cp:coreProperties>
</file>