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89" r:id="rId3"/>
    <p:sldId id="287" r:id="rId4"/>
    <p:sldId id="288" r:id="rId5"/>
    <p:sldId id="290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395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9582" y="2130425"/>
            <a:ext cx="4488617" cy="1470025"/>
          </a:xfrm>
        </p:spPr>
        <p:txBody>
          <a:bodyPr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3886200"/>
            <a:ext cx="5333999" cy="175260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8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9177"/>
            <a:ext cx="8229600" cy="803756"/>
          </a:xfrm>
        </p:spPr>
        <p:txBody>
          <a:bodyPr>
            <a:normAutofit/>
          </a:bodyPr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9270"/>
            <a:ext cx="8229600" cy="40768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LCOE_logo_HWH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851" y="234146"/>
            <a:ext cx="2443865" cy="41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7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75644"/>
            <a:ext cx="4038600" cy="41505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5644"/>
            <a:ext cx="4038600" cy="41505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049177"/>
            <a:ext cx="8229600" cy="803756"/>
          </a:xfrm>
        </p:spPr>
        <p:txBody>
          <a:bodyPr>
            <a:normAutofit/>
          </a:bodyPr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8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0649"/>
            <a:ext cx="8229600" cy="114300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968"/>
            <a:ext cx="3008313" cy="7368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73720"/>
            <a:ext cx="5111750" cy="5052443"/>
          </a:xfrm>
        </p:spPr>
        <p:txBody>
          <a:bodyPr/>
          <a:lstStyle>
            <a:lvl1pPr>
              <a:defRPr sz="28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03850"/>
            <a:ext cx="3008313" cy="43223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6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430"/>
            <a:ext cx="2573672" cy="566738"/>
          </a:xfr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1196430"/>
            <a:ext cx="5486400" cy="4850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68043"/>
            <a:ext cx="2573672" cy="42786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039F-CB0C-E14D-A7EF-3BACE2CEF4EA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6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  <p:sldLayoutId id="2147483657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560" y="880501"/>
            <a:ext cx="9144000" cy="5713947"/>
          </a:xfrm>
          <a:prstGeom prst="rect">
            <a:avLst/>
          </a:prstGeom>
          <a:effectLst>
            <a:glow rad="50800">
              <a:schemeClr val="accent1">
                <a:alpha val="13000"/>
              </a:schemeClr>
            </a:glow>
            <a:outerShdw blurRad="50800" dist="1625600" dir="11160000" sx="1000" sy="1000" algn="ctr" rotWithShape="0">
              <a:srgbClr val="000000">
                <a:alpha val="52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885598" y="3044976"/>
            <a:ext cx="55964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CAPSTONE PROJECTS</a:t>
            </a:r>
          </a:p>
          <a:p>
            <a:pPr algn="ctr"/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</a:p>
          <a:p>
            <a:pPr algn="ctr"/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USACE Study and Project Needs</a:t>
            </a:r>
            <a:endParaRPr lang="en-US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C:\Users\horrillj\Desktop\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700" y="6175654"/>
            <a:ext cx="2091558" cy="33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17679" y="1353736"/>
            <a:ext cx="4839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CSEC WORKSHOP</a:t>
            </a:r>
          </a:p>
          <a:p>
            <a:pPr algn="ctr"/>
            <a:r>
              <a:rPr lang="en-US" sz="24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 Padre Island, 3-4 Nov/2016</a:t>
            </a:r>
            <a:endParaRPr lang="en-US" sz="24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70700" y="6486525"/>
            <a:ext cx="2133600" cy="365125"/>
          </a:xfrm>
        </p:spPr>
        <p:txBody>
          <a:bodyPr/>
          <a:lstStyle/>
          <a:p>
            <a:pPr algn="r"/>
            <a:fld id="{4A6850B3-454C-4A67-99E4-FD5ADD1321BD}" type="datetime1">
              <a:rPr lang="en-US" sz="1100" smtClean="0">
                <a:latin typeface="Arial Black" panose="020B0A04020102020204" pitchFamily="34" charset="0"/>
              </a:rPr>
              <a:pPr algn="r"/>
              <a:t>11/2/2016</a:t>
            </a:fld>
            <a:endParaRPr lang="en-US" sz="1100" dirty="0">
              <a:latin typeface="Arial Black" panose="020B0A040201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709" y="22189"/>
            <a:ext cx="1503844" cy="81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1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Projects for Capstone Course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Bolivar </a:t>
            </a:r>
            <a:r>
              <a:rPr lang="en-US" dirty="0"/>
              <a:t>Roads gate structure</a:t>
            </a:r>
            <a:br>
              <a:rPr lang="en-US" dirty="0"/>
            </a:br>
            <a:r>
              <a:rPr lang="en-US" dirty="0" smtClean="0"/>
              <a:t>	- </a:t>
            </a:r>
            <a:r>
              <a:rPr lang="en-US" dirty="0"/>
              <a:t>Hydraulically invisible - highly conductive</a:t>
            </a:r>
            <a:br>
              <a:rPr lang="en-US" dirty="0"/>
            </a:br>
            <a:r>
              <a:rPr lang="en-US" dirty="0" smtClean="0"/>
              <a:t>	- </a:t>
            </a:r>
            <a:r>
              <a:rPr lang="en-US" dirty="0"/>
              <a:t>Maintaining tidal prism </a:t>
            </a:r>
            <a:endParaRPr lang="en-US" dirty="0" smtClean="0"/>
          </a:p>
          <a:p>
            <a:r>
              <a:rPr lang="en-US" dirty="0" smtClean="0"/>
              <a:t>Sediment </a:t>
            </a:r>
            <a:r>
              <a:rPr lang="en-US" dirty="0"/>
              <a:t>Bypassing </a:t>
            </a:r>
            <a:br>
              <a:rPr lang="en-US" dirty="0"/>
            </a:br>
            <a:r>
              <a:rPr lang="en-US" dirty="0" smtClean="0"/>
              <a:t>	- </a:t>
            </a:r>
            <a:r>
              <a:rPr lang="en-US" dirty="0"/>
              <a:t>Bedload </a:t>
            </a:r>
            <a:r>
              <a:rPr lang="en-US" dirty="0" smtClean="0"/>
              <a:t>collector</a:t>
            </a:r>
          </a:p>
          <a:p>
            <a:r>
              <a:rPr lang="en-US" dirty="0" smtClean="0"/>
              <a:t>Sand </a:t>
            </a:r>
            <a:r>
              <a:rPr lang="en-US" dirty="0"/>
              <a:t>Motor </a:t>
            </a:r>
            <a:br>
              <a:rPr lang="en-US" dirty="0"/>
            </a:br>
            <a:r>
              <a:rPr lang="en-US" dirty="0" smtClean="0"/>
              <a:t>	- West end </a:t>
            </a:r>
            <a:r>
              <a:rPr lang="en-US" dirty="0"/>
              <a:t>of seawall </a:t>
            </a:r>
            <a:r>
              <a:rPr lang="en-US" dirty="0" err="1"/>
              <a:t>Dellanera</a:t>
            </a:r>
            <a:r>
              <a:rPr lang="en-US" dirty="0"/>
              <a:t> </a:t>
            </a:r>
            <a:r>
              <a:rPr lang="en-US" dirty="0" smtClean="0"/>
              <a:t>Park</a:t>
            </a:r>
          </a:p>
          <a:p>
            <a:r>
              <a:rPr lang="en-US" dirty="0" smtClean="0"/>
              <a:t>Beneficial </a:t>
            </a:r>
            <a:r>
              <a:rPr lang="en-US" dirty="0"/>
              <a:t>Use 61st (Babes Beach 2015) </a:t>
            </a:r>
            <a:br>
              <a:rPr lang="en-US" dirty="0"/>
            </a:br>
            <a:r>
              <a:rPr lang="en-US" dirty="0" smtClean="0"/>
              <a:t>	- </a:t>
            </a:r>
            <a:r>
              <a:rPr lang="en-US" dirty="0"/>
              <a:t>Geomorphic </a:t>
            </a:r>
            <a:r>
              <a:rPr lang="en-US" dirty="0" smtClean="0"/>
              <a:t>evolution</a:t>
            </a:r>
          </a:p>
          <a:p>
            <a:r>
              <a:rPr lang="en-US" dirty="0" smtClean="0"/>
              <a:t>Erosion </a:t>
            </a:r>
            <a:r>
              <a:rPr lang="en-US" dirty="0"/>
              <a:t>and consolidation rates of hydraulically constructed </a:t>
            </a:r>
            <a:r>
              <a:rPr lang="en-US" dirty="0" smtClean="0"/>
              <a:t>berm</a:t>
            </a:r>
          </a:p>
          <a:p>
            <a:r>
              <a:rPr lang="en-US" dirty="0" smtClean="0"/>
              <a:t>Structural </a:t>
            </a:r>
            <a:r>
              <a:rPr lang="en-US" dirty="0"/>
              <a:t>evaluation of oyster substrate for stability and wave attenuation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709" y="22189"/>
            <a:ext cx="1503844" cy="81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11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2133"/>
            <a:ext cx="8229600" cy="130024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CAPSTONE PROJECT REQUIREMENTS</a:t>
            </a:r>
            <a:br>
              <a:rPr lang="en-US" dirty="0" smtClean="0"/>
            </a:br>
            <a:r>
              <a:rPr lang="en-US" sz="2200" dirty="0" smtClean="0"/>
              <a:t>Minimum </a:t>
            </a:r>
            <a:r>
              <a:rPr lang="en-US" sz="2200" dirty="0"/>
              <a:t>content in the engineering analysis</a:t>
            </a:r>
            <a:r>
              <a:rPr lang="en-US" sz="2200" dirty="0" smtClean="0"/>
              <a:t>: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1542"/>
            <a:ext cx="8229600" cy="407689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6400" b="1" dirty="0" smtClean="0"/>
              <a:t>Areas:</a:t>
            </a:r>
          </a:p>
          <a:p>
            <a:r>
              <a:rPr lang="en-US" sz="6400" b="1" dirty="0" smtClean="0"/>
              <a:t>Technical and economic feasibility study of </a:t>
            </a:r>
            <a:r>
              <a:rPr lang="en-US" sz="6400" b="1" dirty="0" smtClean="0"/>
              <a:t>concepts or project  </a:t>
            </a:r>
            <a:r>
              <a:rPr lang="en-US" sz="6400" b="1" dirty="0" smtClean="0"/>
              <a:t>alternatives </a:t>
            </a:r>
          </a:p>
          <a:p>
            <a:r>
              <a:rPr lang="en-US" sz="6400" b="1" dirty="0" smtClean="0"/>
              <a:t>Detailed Design Plan of the selected alternative</a:t>
            </a:r>
          </a:p>
          <a:p>
            <a:r>
              <a:rPr lang="en-US" sz="6400" b="1" dirty="0" smtClean="0"/>
              <a:t>Environmental loading</a:t>
            </a:r>
          </a:p>
          <a:p>
            <a:r>
              <a:rPr lang="en-US" sz="6400" b="1" dirty="0"/>
              <a:t>H</a:t>
            </a:r>
            <a:r>
              <a:rPr lang="en-US" sz="6400" b="1" dirty="0" smtClean="0"/>
              <a:t>ydrostatic </a:t>
            </a:r>
            <a:r>
              <a:rPr lang="en-US" sz="6400" b="1" dirty="0"/>
              <a:t>and </a:t>
            </a:r>
            <a:r>
              <a:rPr lang="en-US" sz="6400" b="1" dirty="0" smtClean="0"/>
              <a:t>Hydrodynamic,</a:t>
            </a:r>
          </a:p>
          <a:p>
            <a:r>
              <a:rPr lang="en-US" sz="6400" b="1" dirty="0"/>
              <a:t>S</a:t>
            </a:r>
            <a:r>
              <a:rPr lang="en-US" sz="6400" b="1" dirty="0" smtClean="0"/>
              <a:t>tructural</a:t>
            </a:r>
            <a:r>
              <a:rPr lang="en-US" sz="6400" b="1" dirty="0"/>
              <a:t>, </a:t>
            </a:r>
            <a:endParaRPr lang="en-US" sz="6400" b="1" dirty="0" smtClean="0"/>
          </a:p>
          <a:p>
            <a:r>
              <a:rPr lang="en-US" sz="6400" b="1" dirty="0"/>
              <a:t>G</a:t>
            </a:r>
            <a:r>
              <a:rPr lang="en-US" sz="6400" b="1" dirty="0" smtClean="0"/>
              <a:t>eotechnical</a:t>
            </a:r>
            <a:r>
              <a:rPr lang="en-US" sz="6400" b="1" dirty="0"/>
              <a:t>, </a:t>
            </a:r>
            <a:endParaRPr lang="en-US" sz="6400" b="1" dirty="0" smtClean="0"/>
          </a:p>
          <a:p>
            <a:r>
              <a:rPr lang="en-US" sz="6400" b="1" dirty="0" smtClean="0"/>
              <a:t>Economic  </a:t>
            </a:r>
            <a:r>
              <a:rPr lang="en-US" sz="6400" b="1" dirty="0" smtClean="0"/>
              <a:t>and</a:t>
            </a:r>
          </a:p>
          <a:p>
            <a:r>
              <a:rPr lang="en-US" sz="6400" b="1" dirty="0"/>
              <a:t>E</a:t>
            </a:r>
            <a:r>
              <a:rPr lang="en-US" sz="6400" b="1" dirty="0" smtClean="0"/>
              <a:t>nvironmental </a:t>
            </a:r>
            <a:r>
              <a:rPr lang="en-US" sz="6400" b="1" dirty="0"/>
              <a:t>impact. </a:t>
            </a:r>
            <a:endParaRPr lang="en-US" sz="6400" b="1" dirty="0" smtClean="0"/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709" y="22189"/>
            <a:ext cx="1503844" cy="81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07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46140"/>
            <a:ext cx="8229600" cy="40768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Areas thoroughly covered:</a:t>
            </a:r>
          </a:p>
          <a:p>
            <a:r>
              <a:rPr lang="en-US" b="1" dirty="0"/>
              <a:t>Structural and</a:t>
            </a:r>
          </a:p>
          <a:p>
            <a:r>
              <a:rPr lang="en-US" b="1" dirty="0" smtClean="0"/>
              <a:t>Hydrodynamic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Example: </a:t>
            </a:r>
          </a:p>
          <a:p>
            <a:r>
              <a:rPr lang="en-US" dirty="0"/>
              <a:t>Environmental loading (obtain extreme values of wind, waves, etc. following a Gumbel, Weibull distribution, etc. obtained from site recorded data).</a:t>
            </a:r>
          </a:p>
          <a:p>
            <a:r>
              <a:rPr lang="en-US" dirty="0"/>
              <a:t>Geotechnical (sediment/soil shear strength, etc.), foundation, piling and mooring systems </a:t>
            </a:r>
          </a:p>
          <a:p>
            <a:r>
              <a:rPr lang="en-US" dirty="0" smtClean="0"/>
              <a:t>Hydrostatic </a:t>
            </a:r>
            <a:r>
              <a:rPr lang="en-US" dirty="0"/>
              <a:t>and hydrodynamic </a:t>
            </a:r>
            <a:r>
              <a:rPr lang="en-US" dirty="0" smtClean="0"/>
              <a:t>structure stability analysis </a:t>
            </a:r>
          </a:p>
          <a:p>
            <a:r>
              <a:rPr lang="en-US" dirty="0" smtClean="0"/>
              <a:t>Specific structural </a:t>
            </a:r>
            <a:r>
              <a:rPr lang="en-US" dirty="0"/>
              <a:t>analysis (using finite element analysis) to design </a:t>
            </a:r>
            <a:r>
              <a:rPr lang="en-US" dirty="0" smtClean="0"/>
              <a:t>important members </a:t>
            </a:r>
            <a:r>
              <a:rPr lang="en-US" dirty="0"/>
              <a:t>of the structure with several cycles through the design spiral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709" y="22189"/>
            <a:ext cx="1503844" cy="81821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42133"/>
            <a:ext cx="8229600" cy="130024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CAPSTONE PROJECT REQUIREMENTS</a:t>
            </a:r>
            <a:br>
              <a:rPr lang="en-US" dirty="0" smtClean="0"/>
            </a:br>
            <a:r>
              <a:rPr lang="en-US" sz="2200" dirty="0" smtClean="0"/>
              <a:t>Minimum </a:t>
            </a:r>
            <a:r>
              <a:rPr lang="en-US" sz="2200" dirty="0"/>
              <a:t>content in the engineering analysis</a:t>
            </a:r>
            <a:r>
              <a:rPr lang="en-US" sz="2200" dirty="0" smtClean="0"/>
              <a:t>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81176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EWN IDEAS for CAPSTONE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</a:t>
            </a:r>
            <a:r>
              <a:rPr lang="en-US" dirty="0" smtClean="0"/>
              <a:t>ighly  conductive structure (invisible) </a:t>
            </a:r>
          </a:p>
          <a:p>
            <a:r>
              <a:rPr lang="en-US" dirty="0" smtClean="0"/>
              <a:t>Cost Analysis considering mitigation of the environmental impact. </a:t>
            </a:r>
          </a:p>
          <a:p>
            <a:r>
              <a:rPr lang="en-US" dirty="0" smtClean="0"/>
              <a:t>Ecology impact uncertainties – conservative system </a:t>
            </a:r>
          </a:p>
          <a:p>
            <a:r>
              <a:rPr lang="en-US" dirty="0" smtClean="0"/>
              <a:t>Require an interdisciplinary group of advisors (Ex: Marine Science) ecology-design criteria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08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4302" y="2772525"/>
            <a:ext cx="19800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END</a:t>
            </a:r>
            <a:endParaRPr lang="en-US" sz="8000" dirty="0"/>
          </a:p>
        </p:txBody>
      </p:sp>
      <p:sp>
        <p:nvSpPr>
          <p:cNvPr id="3" name="Date Placeholder 4"/>
          <p:cNvSpPr>
            <a:spLocks noGrp="1"/>
          </p:cNvSpPr>
          <p:nvPr>
            <p:ph type="dt" sz="half" idx="10"/>
          </p:nvPr>
        </p:nvSpPr>
        <p:spPr>
          <a:xfrm>
            <a:off x="6968996" y="6419777"/>
            <a:ext cx="2133600" cy="365125"/>
          </a:xfrm>
        </p:spPr>
        <p:txBody>
          <a:bodyPr/>
          <a:lstStyle/>
          <a:p>
            <a:pPr algn="r"/>
            <a:fld id="{4A6850B3-454C-4A67-99E4-FD5ADD1321BD}" type="datetime1">
              <a:rPr lang="en-US" sz="1100" smtClean="0">
                <a:latin typeface="Arial Black" panose="020B0A04020102020204" pitchFamily="34" charset="0"/>
              </a:rPr>
              <a:pPr algn="r"/>
              <a:t>11/2/2016</a:t>
            </a:fld>
            <a:endParaRPr lang="en-US" sz="1100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709" y="22189"/>
            <a:ext cx="1503844" cy="81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1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2912</TotalTime>
  <Words>190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Projects for Capstone Course </vt:lpstr>
      <vt:lpstr>CAPSTONE PROJECT REQUIREMENTS Minimum content in the engineering analysis:</vt:lpstr>
      <vt:lpstr>CAPSTONE PROJECT REQUIREMENTS Minimum content in the engineering analysis:</vt:lpstr>
      <vt:lpstr>EWN IDEAS for CAPSTONE Projects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Gardner</dc:creator>
  <cp:lastModifiedBy>Alyssa</cp:lastModifiedBy>
  <cp:revision>88</cp:revision>
  <dcterms:created xsi:type="dcterms:W3CDTF">2013-06-18T16:37:55Z</dcterms:created>
  <dcterms:modified xsi:type="dcterms:W3CDTF">2016-11-03T13:35:32Z</dcterms:modified>
</cp:coreProperties>
</file>