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3"/>
  </p:notesMasterIdLst>
  <p:sldIdLst>
    <p:sldId id="257" r:id="rId2"/>
    <p:sldId id="315" r:id="rId3"/>
    <p:sldId id="324" r:id="rId4"/>
    <p:sldId id="287" r:id="rId5"/>
    <p:sldId id="264" r:id="rId6"/>
    <p:sldId id="283" r:id="rId7"/>
    <p:sldId id="286" r:id="rId8"/>
    <p:sldId id="310" r:id="rId9"/>
    <p:sldId id="284" r:id="rId10"/>
    <p:sldId id="285" r:id="rId11"/>
    <p:sldId id="270" r:id="rId12"/>
    <p:sldId id="313" r:id="rId13"/>
    <p:sldId id="314" r:id="rId14"/>
    <p:sldId id="316" r:id="rId15"/>
    <p:sldId id="295" r:id="rId16"/>
    <p:sldId id="319" r:id="rId17"/>
    <p:sldId id="320" r:id="rId18"/>
    <p:sldId id="321" r:id="rId19"/>
    <p:sldId id="323" r:id="rId20"/>
    <p:sldId id="322" r:id="rId21"/>
    <p:sldId id="32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BFF"/>
    <a:srgbClr val="33CCFF"/>
    <a:srgbClr val="003366"/>
    <a:srgbClr val="FF6600"/>
    <a:srgbClr val="003300"/>
    <a:srgbClr val="FF9933"/>
    <a:srgbClr val="FFC9C9"/>
    <a:srgbClr val="FF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84" d="100"/>
          <a:sy n="84" d="100"/>
        </p:scale>
        <p:origin x="144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l1pm9rv9\Desktop\ERDC\Data\Brazos%20Centerline_All%20Alternatives%20(Metric)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l1pm9rv9\Desktop\ERDC\Data\Brazos%20Centerline_All%20Alternatives%20(Metric)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C:\Users\l1pm9rv9\Desktop\ERDC\Data\Brazos%20Centerline_All%20Alternatives%20(Metric)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C:\Users\l1pm9rv9\Desktop\ERDC\Data\Brazos%20Centerline_All%20Alternatives%20(Metric)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C:\Users\l1pm9rv9\Desktop\ERDC\Data\Brazos%20Centerline_All%20Alternatives%20(Metric)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/>
              <a:t>Base Case vs</a:t>
            </a:r>
            <a:r>
              <a:rPr lang="en-US" sz="1000" b="1" baseline="0"/>
              <a:t> Close Mansfield</a:t>
            </a:r>
            <a:endParaRPr lang="en-US" sz="1000" b="1"/>
          </a:p>
        </c:rich>
      </c:tx>
      <c:layout>
        <c:manualLayout>
          <c:xMode val="edge"/>
          <c:yMode val="edge"/>
          <c:x val="0.23501294725013441"/>
          <c:y val="1.467352083972138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987101607413319"/>
          <c:y val="0.10088882797667166"/>
          <c:w val="0.7719219744963608"/>
          <c:h val="0.61799720009320291"/>
        </c:manualLayout>
      </c:layout>
      <c:areaChart>
        <c:grouping val="standard"/>
        <c:varyColors val="0"/>
        <c:ser>
          <c:idx val="0"/>
          <c:order val="0"/>
          <c:tx>
            <c:v>Sep 15'</c:v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Alternatives!$BM$31:$DF$31</c:f>
              <c:numCache>
                <c:formatCode>0.00</c:formatCode>
                <c:ptCount val="46"/>
                <c:pt idx="0">
                  <c:v>-0.13116600419730798</c:v>
                </c:pt>
                <c:pt idx="1">
                  <c:v>-0.11031200352998387</c:v>
                </c:pt>
                <c:pt idx="2">
                  <c:v>-0.11022000352704008</c:v>
                </c:pt>
                <c:pt idx="3">
                  <c:v>-9.3025002976802218E-2</c:v>
                </c:pt>
                <c:pt idx="4">
                  <c:v>-7.2384002316287194E-2</c:v>
                </c:pt>
                <c:pt idx="5">
                  <c:v>-4.8902001564865571E-2</c:v>
                </c:pt>
                <c:pt idx="6">
                  <c:v>-5.1556001649785833E-2</c:v>
                </c:pt>
                <c:pt idx="7">
                  <c:v>-3.3257001064228596E-2</c:v>
                </c:pt>
                <c:pt idx="8">
                  <c:v>-1.4782000473026361E-2</c:v>
                </c:pt>
                <c:pt idx="9">
                  <c:v>4.0580001298575804E-3</c:v>
                </c:pt>
                <c:pt idx="10">
                  <c:v>-9.1480002927362206E-3</c:v>
                </c:pt>
                <c:pt idx="11">
                  <c:v>4.1070001314267301E-3</c:v>
                </c:pt>
                <c:pt idx="12">
                  <c:v>1.7885000572318805E-2</c:v>
                </c:pt>
                <c:pt idx="13">
                  <c:v>3.2659001045090036E-2</c:v>
                </c:pt>
                <c:pt idx="14">
                  <c:v>4.8495001551838765E-2</c:v>
                </c:pt>
                <c:pt idx="15">
                  <c:v>1.882500060239958E-2</c:v>
                </c:pt>
                <c:pt idx="16">
                  <c:v>3.1491001007712092E-2</c:v>
                </c:pt>
                <c:pt idx="17">
                  <c:v>4.6194001478207632E-2</c:v>
                </c:pt>
                <c:pt idx="18">
                  <c:v>6.252800200089581E-2</c:v>
                </c:pt>
                <c:pt idx="19">
                  <c:v>2.4760000792319659E-2</c:v>
                </c:pt>
                <c:pt idx="20">
                  <c:v>3.887000124384165E-2</c:v>
                </c:pt>
                <c:pt idx="21">
                  <c:v>5.2440001678078829E-2</c:v>
                </c:pt>
                <c:pt idx="22">
                  <c:v>6.4956002078590272E-2</c:v>
                </c:pt>
                <c:pt idx="23">
                  <c:v>1.7277000552866194E-2</c:v>
                </c:pt>
                <c:pt idx="24">
                  <c:v>2.7367000875743865E-2</c:v>
                </c:pt>
                <c:pt idx="25">
                  <c:v>3.5480001135358208E-2</c:v>
                </c:pt>
                <c:pt idx="26">
                  <c:v>4.0916001309312923E-2</c:v>
                </c:pt>
                <c:pt idx="27">
                  <c:v>-1.4075000450398877E-2</c:v>
                </c:pt>
                <c:pt idx="28">
                  <c:v>-9.7940003134091725E-3</c:v>
                </c:pt>
                <c:pt idx="29">
                  <c:v>-6.8010002176333113E-3</c:v>
                </c:pt>
                <c:pt idx="30">
                  <c:v>-5.311000169951903E-3</c:v>
                </c:pt>
                <c:pt idx="31">
                  <c:v>-5.5701001782432903E-2</c:v>
                </c:pt>
                <c:pt idx="32">
                  <c:v>-5.3526001712832331E-2</c:v>
                </c:pt>
                <c:pt idx="33">
                  <c:v>-5.1923001661535302E-2</c:v>
                </c:pt>
                <c:pt idx="34">
                  <c:v>-5.0801001625631143E-2</c:v>
                </c:pt>
                <c:pt idx="35">
                  <c:v>-8.8381002828192848E-2</c:v>
                </c:pt>
                <c:pt idx="36">
                  <c:v>-8.6631002772193919E-2</c:v>
                </c:pt>
                <c:pt idx="37">
                  <c:v>-8.4849002715167085E-2</c:v>
                </c:pt>
                <c:pt idx="38">
                  <c:v>-8.2720002647040242E-2</c:v>
                </c:pt>
                <c:pt idx="39">
                  <c:v>-8.0171002565473354E-2</c:v>
                </c:pt>
                <c:pt idx="40">
                  <c:v>-7.8239002503648791E-2</c:v>
                </c:pt>
                <c:pt idx="41">
                  <c:v>-0.10855800347385626</c:v>
                </c:pt>
                <c:pt idx="42">
                  <c:v>-0.10805300345769646</c:v>
                </c:pt>
                <c:pt idx="43">
                  <c:v>-0.10637900340412543</c:v>
                </c:pt>
                <c:pt idx="44">
                  <c:v>-0.10323900330364566</c:v>
                </c:pt>
                <c:pt idx="45">
                  <c:v>-0.12086300386761729</c:v>
                </c:pt>
              </c:numCache>
            </c:numRef>
          </c:val>
        </c:ser>
        <c:ser>
          <c:idx val="1"/>
          <c:order val="1"/>
          <c:tx>
            <c:v>Mar 15'</c:v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Alternatives!$BM$40:$DF$40</c:f>
              <c:numCache>
                <c:formatCode>0.00</c:formatCode>
                <c:ptCount val="46"/>
                <c:pt idx="0">
                  <c:v>1.4063000450015307E-2</c:v>
                </c:pt>
                <c:pt idx="1">
                  <c:v>1.5499000495967889E-2</c:v>
                </c:pt>
                <c:pt idx="2">
                  <c:v>2.3199000742369691E-2</c:v>
                </c:pt>
                <c:pt idx="3">
                  <c:v>1.9684000629890647E-2</c:v>
                </c:pt>
                <c:pt idx="4">
                  <c:v>1.5839000506847611E-2</c:v>
                </c:pt>
                <c:pt idx="5">
                  <c:v>1.1792000377344181E-2</c:v>
                </c:pt>
                <c:pt idx="6">
                  <c:v>1.4104000451329313E-2</c:v>
                </c:pt>
                <c:pt idx="7">
                  <c:v>1.1200000358400108E-2</c:v>
                </c:pt>
                <c:pt idx="8">
                  <c:v>8.5680002741774924E-3</c:v>
                </c:pt>
                <c:pt idx="9">
                  <c:v>6.5740002103691431E-3</c:v>
                </c:pt>
                <c:pt idx="10">
                  <c:v>1.0678000341695085E-2</c:v>
                </c:pt>
                <c:pt idx="11">
                  <c:v>1.0127000324061441E-2</c:v>
                </c:pt>
                <c:pt idx="12">
                  <c:v>1.0111000323552943E-2</c:v>
                </c:pt>
                <c:pt idx="13">
                  <c:v>9.9180003173771243E-3</c:v>
                </c:pt>
                <c:pt idx="14">
                  <c:v>9.6670003093439986E-3</c:v>
                </c:pt>
                <c:pt idx="15">
                  <c:v>1.6322000522306382E-2</c:v>
                </c:pt>
                <c:pt idx="16">
                  <c:v>1.593900051005016E-2</c:v>
                </c:pt>
                <c:pt idx="17">
                  <c:v>1.5219000487007861E-2</c:v>
                </c:pt>
                <c:pt idx="18">
                  <c:v>1.449100046371223E-2</c:v>
                </c:pt>
                <c:pt idx="19">
                  <c:v>1.8650000596798236E-2</c:v>
                </c:pt>
                <c:pt idx="20">
                  <c:v>1.7592000562942203E-2</c:v>
                </c:pt>
                <c:pt idx="21">
                  <c:v>1.6861000539551117E-2</c:v>
                </c:pt>
                <c:pt idx="22">
                  <c:v>1.6490000527683801E-2</c:v>
                </c:pt>
                <c:pt idx="23">
                  <c:v>2.0036000641154007E-2</c:v>
                </c:pt>
                <c:pt idx="24">
                  <c:v>2.0746000663871601E-2</c:v>
                </c:pt>
                <c:pt idx="25">
                  <c:v>2.1823000698335138E-2</c:v>
                </c:pt>
                <c:pt idx="26">
                  <c:v>2.3307000745827401E-2</c:v>
                </c:pt>
                <c:pt idx="27">
                  <c:v>2.6927000861663396E-2</c:v>
                </c:pt>
                <c:pt idx="28">
                  <c:v>2.8736000919550992E-2</c:v>
                </c:pt>
                <c:pt idx="29">
                  <c:v>3.012400096396739E-2</c:v>
                </c:pt>
                <c:pt idx="30">
                  <c:v>3.1215000998880565E-2</c:v>
                </c:pt>
                <c:pt idx="31">
                  <c:v>3.2552001041665356E-2</c:v>
                </c:pt>
                <c:pt idx="32">
                  <c:v>3.3274001064771852E-2</c:v>
                </c:pt>
                <c:pt idx="33">
                  <c:v>3.29640010548502E-2</c:v>
                </c:pt>
                <c:pt idx="34">
                  <c:v>3.2195001030240554E-2</c:v>
                </c:pt>
                <c:pt idx="35">
                  <c:v>2.7646000884672679E-2</c:v>
                </c:pt>
                <c:pt idx="36">
                  <c:v>2.6555000849759505E-2</c:v>
                </c:pt>
                <c:pt idx="37">
                  <c:v>2.5526000816830319E-2</c:v>
                </c:pt>
                <c:pt idx="38">
                  <c:v>2.4593000786977057E-2</c:v>
                </c:pt>
                <c:pt idx="39">
                  <c:v>2.4015000768480753E-2</c:v>
                </c:pt>
                <c:pt idx="40">
                  <c:v>2.3270000744640047E-2</c:v>
                </c:pt>
                <c:pt idx="41">
                  <c:v>1.8397000588704415E-2</c:v>
                </c:pt>
                <c:pt idx="42">
                  <c:v>1.8633000596254945E-2</c:v>
                </c:pt>
                <c:pt idx="43">
                  <c:v>1.9091000610913542E-2</c:v>
                </c:pt>
                <c:pt idx="44">
                  <c:v>1.996800063897378E-2</c:v>
                </c:pt>
                <c:pt idx="45">
                  <c:v>1.5219000487007861E-2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395728"/>
        <c:axId val="236396112"/>
      </c:areaChart>
      <c:catAx>
        <c:axId val="236395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Station</a:t>
                </a:r>
                <a:r>
                  <a:rPr lang="en-US" sz="800" baseline="0"/>
                  <a:t> (ft)</a:t>
                </a:r>
                <a:endParaRPr lang="en-US" sz="800"/>
              </a:p>
            </c:rich>
          </c:tx>
          <c:layout>
            <c:manualLayout>
              <c:xMode val="edge"/>
              <c:yMode val="edge"/>
              <c:x val="0.43049443838249002"/>
              <c:y val="0.7750918329105629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2"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396112"/>
        <c:crosses val="autoZero"/>
        <c:auto val="1"/>
        <c:lblAlgn val="ctr"/>
        <c:lblOffset val="10"/>
        <c:tickLblSkip val="15"/>
        <c:tickMarkSkip val="15"/>
        <c:noMultiLvlLbl val="0"/>
      </c:catAx>
      <c:valAx>
        <c:axId val="236396112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Difference</a:t>
                </a:r>
                <a:r>
                  <a:rPr lang="en-US" sz="800" baseline="0"/>
                  <a:t> (m)</a:t>
                </a:r>
                <a:endParaRPr lang="en-US" sz="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395728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886176148511239"/>
          <c:y val="0.88066003855167496"/>
          <c:w val="0.76418292746519356"/>
          <c:h val="0.11551290864870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 dirty="0"/>
              <a:t>Base Case vs </a:t>
            </a:r>
            <a:r>
              <a:rPr lang="en-US" sz="1000" b="1" dirty="0" smtClean="0"/>
              <a:t>Jetty Extension</a:t>
            </a:r>
            <a:endParaRPr lang="en-US" sz="1000" b="1" dirty="0"/>
          </a:p>
        </c:rich>
      </c:tx>
      <c:layout>
        <c:manualLayout>
          <c:xMode val="edge"/>
          <c:yMode val="edge"/>
          <c:x val="0.23501294725013441"/>
          <c:y val="1.46735208397213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987101607413319"/>
          <c:y val="0.10088882797667166"/>
          <c:w val="0.77192197449636113"/>
          <c:h val="0.61799720009320291"/>
        </c:manualLayout>
      </c:layout>
      <c:areaChart>
        <c:grouping val="standard"/>
        <c:varyColors val="0"/>
        <c:ser>
          <c:idx val="0"/>
          <c:order val="0"/>
          <c:tx>
            <c:v>Sep 15'</c:v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Alternatives!$BM$32:$DF$32</c:f>
              <c:numCache>
                <c:formatCode>0.00</c:formatCode>
                <c:ptCount val="46"/>
                <c:pt idx="0">
                  <c:v>-0.15697800502329454</c:v>
                </c:pt>
                <c:pt idx="1">
                  <c:v>-0.15245400487852859</c:v>
                </c:pt>
                <c:pt idx="2">
                  <c:v>-0.12495400399852842</c:v>
                </c:pt>
                <c:pt idx="3">
                  <c:v>-0.11020100352643426</c:v>
                </c:pt>
                <c:pt idx="4">
                  <c:v>-9.0321002890270716E-2</c:v>
                </c:pt>
                <c:pt idx="5">
                  <c:v>-6.629000212127778E-2</c:v>
                </c:pt>
                <c:pt idx="6">
                  <c:v>-3.1046000993470147E-2</c:v>
                </c:pt>
                <c:pt idx="7">
                  <c:v>-6.2680002005777169E-3</c:v>
                </c:pt>
                <c:pt idx="8">
                  <c:v>1.4595000467039657E-2</c:v>
                </c:pt>
                <c:pt idx="9">
                  <c:v>3.1778001016897775E-2</c:v>
                </c:pt>
                <c:pt idx="10">
                  <c:v>7.8751002520032684E-2</c:v>
                </c:pt>
                <c:pt idx="11">
                  <c:v>9.5404003052930647E-2</c:v>
                </c:pt>
                <c:pt idx="12">
                  <c:v>0.10986700351574361</c:v>
                </c:pt>
                <c:pt idx="13">
                  <c:v>0.12309500393904058</c:v>
                </c:pt>
                <c:pt idx="14">
                  <c:v>0.13589300434857587</c:v>
                </c:pt>
                <c:pt idx="15">
                  <c:v>0.19035100609123221</c:v>
                </c:pt>
                <c:pt idx="16">
                  <c:v>0.20365500651696244</c:v>
                </c:pt>
                <c:pt idx="17">
                  <c:v>0.21755000696160209</c:v>
                </c:pt>
                <c:pt idx="18">
                  <c:v>0.23268400744588638</c:v>
                </c:pt>
                <c:pt idx="19">
                  <c:v>0.27476100879235155</c:v>
                </c:pt>
                <c:pt idx="20">
                  <c:v>0.28809400921900935</c:v>
                </c:pt>
                <c:pt idx="21">
                  <c:v>0.30116500963728082</c:v>
                </c:pt>
                <c:pt idx="22">
                  <c:v>0.31320101002243206</c:v>
                </c:pt>
                <c:pt idx="23">
                  <c:v>0.3130320100170253</c:v>
                </c:pt>
                <c:pt idx="24">
                  <c:v>0.3150990100831681</c:v>
                </c:pt>
                <c:pt idx="25">
                  <c:v>0.31454101006531227</c:v>
                </c:pt>
                <c:pt idx="26">
                  <c:v>0.31067000994144239</c:v>
                </c:pt>
                <c:pt idx="27">
                  <c:v>0.24278900776924875</c:v>
                </c:pt>
                <c:pt idx="28">
                  <c:v>0.23018800736601538</c:v>
                </c:pt>
                <c:pt idx="29">
                  <c:v>0.2156830069018536</c:v>
                </c:pt>
                <c:pt idx="30">
                  <c:v>0.19816700634134499</c:v>
                </c:pt>
                <c:pt idx="31">
                  <c:v>9.0953002910495725E-2</c:v>
                </c:pt>
                <c:pt idx="32">
                  <c:v>7.5365002411681314E-2</c:v>
                </c:pt>
                <c:pt idx="33">
                  <c:v>6.2141001988512912E-2</c:v>
                </c:pt>
                <c:pt idx="34">
                  <c:v>5.0424001613567526E-2</c:v>
                </c:pt>
                <c:pt idx="35">
                  <c:v>-4.3617001395743406E-2</c:v>
                </c:pt>
                <c:pt idx="36">
                  <c:v>-4.9746001591872313E-2</c:v>
                </c:pt>
                <c:pt idx="37">
                  <c:v>-5.3420001709437073E-2</c:v>
                </c:pt>
                <c:pt idx="38">
                  <c:v>-5.497100175907299E-2</c:v>
                </c:pt>
                <c:pt idx="39">
                  <c:v>-5.4681001749791923E-2</c:v>
                </c:pt>
                <c:pt idx="40">
                  <c:v>-5.4264001736449123E-2</c:v>
                </c:pt>
                <c:pt idx="41">
                  <c:v>-0.12425500397615996</c:v>
                </c:pt>
                <c:pt idx="42">
                  <c:v>-0.12265300392489564</c:v>
                </c:pt>
                <c:pt idx="43">
                  <c:v>-0.12240400391692689</c:v>
                </c:pt>
                <c:pt idx="44">
                  <c:v>-0.12722300407113529</c:v>
                </c:pt>
                <c:pt idx="45">
                  <c:v>-0.20677700661686421</c:v>
                </c:pt>
              </c:numCache>
            </c:numRef>
          </c:val>
        </c:ser>
        <c:ser>
          <c:idx val="1"/>
          <c:order val="1"/>
          <c:tx>
            <c:v>Mar 15'</c:v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Alternatives!$BM$41:$DF$41</c:f>
              <c:numCache>
                <c:formatCode>0.00</c:formatCode>
                <c:ptCount val="46"/>
                <c:pt idx="0">
                  <c:v>-3.5500001135986277E-3</c:v>
                </c:pt>
                <c:pt idx="1">
                  <c:v>-1.5629000500130275E-2</c:v>
                </c:pt>
                <c:pt idx="2">
                  <c:v>-3.6171001157470128E-2</c:v>
                </c:pt>
                <c:pt idx="3">
                  <c:v>-3.4037001089181756E-2</c:v>
                </c:pt>
                <c:pt idx="4">
                  <c:v>-3.0746000983871414E-2</c:v>
                </c:pt>
                <c:pt idx="5">
                  <c:v>-2.6065000834083942E-2</c:v>
                </c:pt>
                <c:pt idx="6">
                  <c:v>-4.2506001360191503E-2</c:v>
                </c:pt>
                <c:pt idx="7">
                  <c:v>-3.3985001087522455E-2</c:v>
                </c:pt>
                <c:pt idx="8">
                  <c:v>-2.906100092994994E-2</c:v>
                </c:pt>
                <c:pt idx="9">
                  <c:v>-2.6474000847166262E-2</c:v>
                </c:pt>
                <c:pt idx="10">
                  <c:v>-5.0507001616225032E-2</c:v>
                </c:pt>
                <c:pt idx="11">
                  <c:v>-4.6011001472352875E-2</c:v>
                </c:pt>
                <c:pt idx="12">
                  <c:v>-4.213900134844737E-2</c:v>
                </c:pt>
                <c:pt idx="13">
                  <c:v>-3.94360012619508E-2</c:v>
                </c:pt>
                <c:pt idx="14">
                  <c:v>-3.6939001182048542E-2</c:v>
                </c:pt>
                <c:pt idx="15">
                  <c:v>-4.3808001401853154E-2</c:v>
                </c:pt>
                <c:pt idx="16">
                  <c:v>-3.8961001246750726E-2</c:v>
                </c:pt>
                <c:pt idx="17">
                  <c:v>-3.6964001182846935E-2</c:v>
                </c:pt>
                <c:pt idx="18">
                  <c:v>-3.6910001181119895E-2</c:v>
                </c:pt>
                <c:pt idx="19">
                  <c:v>-3.3318001066177771E-2</c:v>
                </c:pt>
                <c:pt idx="20">
                  <c:v>-3.3484001071487413E-2</c:v>
                </c:pt>
                <c:pt idx="21">
                  <c:v>-3.6597001171102782E-2</c:v>
                </c:pt>
                <c:pt idx="22">
                  <c:v>-4.0475001295195774E-2</c:v>
                </c:pt>
                <c:pt idx="23">
                  <c:v>-3.1321001002272204E-2</c:v>
                </c:pt>
                <c:pt idx="24">
                  <c:v>-3.528300112905576E-2</c:v>
                </c:pt>
                <c:pt idx="25">
                  <c:v>-3.9192001254143349E-2</c:v>
                </c:pt>
                <c:pt idx="26">
                  <c:v>-4.2205001350557915E-2</c:v>
                </c:pt>
                <c:pt idx="27">
                  <c:v>-5.0772001624706062E-2</c:v>
                </c:pt>
                <c:pt idx="28">
                  <c:v>-5.6017001792543764E-2</c:v>
                </c:pt>
                <c:pt idx="29">
                  <c:v>-5.8965001886880593E-2</c:v>
                </c:pt>
                <c:pt idx="30">
                  <c:v>-6.0234001927488838E-2</c:v>
                </c:pt>
                <c:pt idx="31">
                  <c:v>-6.3430002029758029E-2</c:v>
                </c:pt>
                <c:pt idx="32">
                  <c:v>-6.2498001999934306E-2</c:v>
                </c:pt>
                <c:pt idx="33">
                  <c:v>-5.9886001916348748E-2</c:v>
                </c:pt>
                <c:pt idx="34">
                  <c:v>-5.6247001799903273E-2</c:v>
                </c:pt>
                <c:pt idx="35">
                  <c:v>-3.9077001250465371E-2</c:v>
                </c:pt>
                <c:pt idx="36">
                  <c:v>-3.7422001197503746E-2</c:v>
                </c:pt>
                <c:pt idx="37">
                  <c:v>-3.437300109993835E-2</c:v>
                </c:pt>
                <c:pt idx="38">
                  <c:v>-3.131400100204651E-2</c:v>
                </c:pt>
                <c:pt idx="39">
                  <c:v>-2.8386000908350084E-2</c:v>
                </c:pt>
                <c:pt idx="40">
                  <c:v>-2.5852000827262252E-2</c:v>
                </c:pt>
                <c:pt idx="41">
                  <c:v>-8.2250002631987246E-3</c:v>
                </c:pt>
                <c:pt idx="42">
                  <c:v>-9.1630002932135031E-3</c:v>
                </c:pt>
                <c:pt idx="43">
                  <c:v>-1.0678000341693307E-2</c:v>
                </c:pt>
                <c:pt idx="44">
                  <c:v>-1.3570000434242505E-2</c:v>
                </c:pt>
                <c:pt idx="45">
                  <c:v>-2.5450000814402091E-3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163728"/>
        <c:axId val="236170256"/>
      </c:areaChart>
      <c:catAx>
        <c:axId val="236163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Station</a:t>
                </a:r>
                <a:r>
                  <a:rPr lang="en-US" sz="800" baseline="0"/>
                  <a:t> (ft)</a:t>
                </a:r>
                <a:endParaRPr lang="en-US" sz="800"/>
              </a:p>
            </c:rich>
          </c:tx>
          <c:layout>
            <c:manualLayout>
              <c:xMode val="edge"/>
              <c:yMode val="edge"/>
              <c:x val="0.43049443838249002"/>
              <c:y val="0.7750918329105632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2"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170256"/>
        <c:crosses val="autoZero"/>
        <c:auto val="1"/>
        <c:lblAlgn val="ctr"/>
        <c:lblOffset val="10"/>
        <c:tickLblSkip val="15"/>
        <c:tickMarkSkip val="15"/>
        <c:noMultiLvlLbl val="0"/>
      </c:catAx>
      <c:valAx>
        <c:axId val="236170256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Difference</a:t>
                </a:r>
                <a:r>
                  <a:rPr lang="en-US" sz="800" baseline="0"/>
                  <a:t> (m)</a:t>
                </a:r>
                <a:endParaRPr lang="en-US" sz="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163728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886176148511239"/>
          <c:y val="0.88066003855167463"/>
          <c:w val="0.76418292746519356"/>
          <c:h val="0.11551290864870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 dirty="0"/>
              <a:t>Base Case vs</a:t>
            </a:r>
            <a:r>
              <a:rPr lang="en-US" sz="1000" b="1" baseline="0" dirty="0"/>
              <a:t> </a:t>
            </a:r>
            <a:r>
              <a:rPr lang="en-US" sz="1000" b="1" baseline="0" dirty="0" smtClean="0"/>
              <a:t>Realigned Jetty</a:t>
            </a:r>
            <a:endParaRPr lang="en-US" sz="1000" b="1" dirty="0"/>
          </a:p>
        </c:rich>
      </c:tx>
      <c:layout>
        <c:manualLayout>
          <c:xMode val="edge"/>
          <c:yMode val="edge"/>
          <c:x val="0.23501294725013441"/>
          <c:y val="1.46735208397213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987101607413319"/>
          <c:y val="0.10088882797667166"/>
          <c:w val="0.77192197449636113"/>
          <c:h val="0.61799720009320291"/>
        </c:manualLayout>
      </c:layout>
      <c:areaChart>
        <c:grouping val="standard"/>
        <c:varyColors val="0"/>
        <c:ser>
          <c:idx val="0"/>
          <c:order val="0"/>
          <c:tx>
            <c:v>Sep 15'</c:v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Alternatives!$BM$30:$DF$30</c:f>
              <c:numCache>
                <c:formatCode>0.00</c:formatCode>
                <c:ptCount val="46"/>
                <c:pt idx="0">
                  <c:v>1.2806150409796828</c:v>
                </c:pt>
                <c:pt idx="1">
                  <c:v>1.2726440407246074</c:v>
                </c:pt>
                <c:pt idx="2">
                  <c:v>0.87947502814320178</c:v>
                </c:pt>
                <c:pt idx="3">
                  <c:v>0.80469702575030055</c:v>
                </c:pt>
                <c:pt idx="4">
                  <c:v>0.6965370222891859</c:v>
                </c:pt>
                <c:pt idx="5">
                  <c:v>0.55629601780147564</c:v>
                </c:pt>
                <c:pt idx="6">
                  <c:v>0.10110800323546</c:v>
                </c:pt>
                <c:pt idx="7">
                  <c:v>-7.2655002324960805E-2</c:v>
                </c:pt>
                <c:pt idx="8">
                  <c:v>-0.24443000782175894</c:v>
                </c:pt>
                <c:pt idx="9">
                  <c:v>-0.43406301389001323</c:v>
                </c:pt>
                <c:pt idx="10">
                  <c:v>-0.83265202664486293</c:v>
                </c:pt>
                <c:pt idx="11">
                  <c:v>-1.01403603244915</c:v>
                </c:pt>
                <c:pt idx="12">
                  <c:v>-1.1983520383472699</c:v>
                </c:pt>
                <c:pt idx="13">
                  <c:v>-1.3518830432602549</c:v>
                </c:pt>
                <c:pt idx="14">
                  <c:v>-1.4824110474371481</c:v>
                </c:pt>
                <c:pt idx="15">
                  <c:v>-1.8382750588248022</c:v>
                </c:pt>
                <c:pt idx="16">
                  <c:v>-1.9700550630417659</c:v>
                </c:pt>
                <c:pt idx="17">
                  <c:v>-2.0755690664182067</c:v>
                </c:pt>
                <c:pt idx="18">
                  <c:v>-2.152981068895397</c:v>
                </c:pt>
                <c:pt idx="19">
                  <c:v>-2.4428090781698852</c:v>
                </c:pt>
                <c:pt idx="20">
                  <c:v>-2.5277200808870419</c:v>
                </c:pt>
                <c:pt idx="21">
                  <c:v>-2.5863530827632939</c:v>
                </c:pt>
                <c:pt idx="22">
                  <c:v>-2.6203210838502748</c:v>
                </c:pt>
                <c:pt idx="23">
                  <c:v>-2.8366660907733059</c:v>
                </c:pt>
                <c:pt idx="24">
                  <c:v>-2.8838970922847036</c:v>
                </c:pt>
                <c:pt idx="25">
                  <c:v>-2.9089870930875854</c:v>
                </c:pt>
                <c:pt idx="26">
                  <c:v>-2.9130910932189114</c:v>
                </c:pt>
                <c:pt idx="27">
                  <c:v>-3.0579200978534402</c:v>
                </c:pt>
                <c:pt idx="28">
                  <c:v>-3.0726310983241909</c:v>
                </c:pt>
                <c:pt idx="29">
                  <c:v>-3.0652490980879694</c:v>
                </c:pt>
                <c:pt idx="30">
                  <c:v>-3.0363610971635477</c:v>
                </c:pt>
                <c:pt idx="31">
                  <c:v>-3.0771960984702762</c:v>
                </c:pt>
                <c:pt idx="32">
                  <c:v>-3.0467010974944344</c:v>
                </c:pt>
                <c:pt idx="33">
                  <c:v>-2.9926710957654667</c:v>
                </c:pt>
                <c:pt idx="34">
                  <c:v>-2.9139650932468757</c:v>
                </c:pt>
                <c:pt idx="35">
                  <c:v>-2.831675090613591</c:v>
                </c:pt>
                <c:pt idx="36">
                  <c:v>-2.7509730880311412</c:v>
                </c:pt>
                <c:pt idx="37">
                  <c:v>-2.6501280848040971</c:v>
                </c:pt>
                <c:pt idx="38">
                  <c:v>-2.529078080930498</c:v>
                </c:pt>
                <c:pt idx="39">
                  <c:v>-2.3905430764973792</c:v>
                </c:pt>
                <c:pt idx="40">
                  <c:v>-2.2377660716085153</c:v>
                </c:pt>
                <c:pt idx="41">
                  <c:v>-2.1110670675541439</c:v>
                </c:pt>
                <c:pt idx="42">
                  <c:v>-1.9743260631784345</c:v>
                </c:pt>
                <c:pt idx="43">
                  <c:v>-1.8318370586187811</c:v>
                </c:pt>
                <c:pt idx="44">
                  <c:v>-1.6872970539935057</c:v>
                </c:pt>
                <c:pt idx="45">
                  <c:v>-1.5286570489170261</c:v>
                </c:pt>
              </c:numCache>
            </c:numRef>
          </c:val>
        </c:ser>
        <c:ser>
          <c:idx val="1"/>
          <c:order val="1"/>
          <c:tx>
            <c:v>Mar 15'</c:v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Alternatives!$BM$39:$DF$39</c:f>
              <c:numCache>
                <c:formatCode>0.00</c:formatCode>
                <c:ptCount val="46"/>
                <c:pt idx="0">
                  <c:v>0.30877100988067296</c:v>
                </c:pt>
                <c:pt idx="1">
                  <c:v>0.33331301066601432</c:v>
                </c:pt>
                <c:pt idx="2">
                  <c:v>0.14090200450886692</c:v>
                </c:pt>
                <c:pt idx="3">
                  <c:v>0.1458000046656025</c:v>
                </c:pt>
                <c:pt idx="4">
                  <c:v>0.13601300435241395</c:v>
                </c:pt>
                <c:pt idx="5">
                  <c:v>0.10901500348848026</c:v>
                </c:pt>
                <c:pt idx="6">
                  <c:v>-0.15565000498079584</c:v>
                </c:pt>
                <c:pt idx="7">
                  <c:v>-0.20127300644073642</c:v>
                </c:pt>
                <c:pt idx="8">
                  <c:v>-0.26418700845398374</c:v>
                </c:pt>
                <c:pt idx="9">
                  <c:v>-0.33729001079328036</c:v>
                </c:pt>
                <c:pt idx="10">
                  <c:v>-0.58603201875302346</c:v>
                </c:pt>
                <c:pt idx="11">
                  <c:v>-0.67114502147664112</c:v>
                </c:pt>
                <c:pt idx="12">
                  <c:v>-0.7593360242987508</c:v>
                </c:pt>
                <c:pt idx="13">
                  <c:v>-0.84898102716739121</c:v>
                </c:pt>
                <c:pt idx="14">
                  <c:v>-0.92882002972223787</c:v>
                </c:pt>
                <c:pt idx="15">
                  <c:v>-1.1563260370024298</c:v>
                </c:pt>
                <c:pt idx="16">
                  <c:v>-1.2476610399251498</c:v>
                </c:pt>
                <c:pt idx="17">
                  <c:v>-1.3265130424484148</c:v>
                </c:pt>
                <c:pt idx="18">
                  <c:v>-1.392829044570528</c:v>
                </c:pt>
                <c:pt idx="19">
                  <c:v>-1.5766080504514566</c:v>
                </c:pt>
                <c:pt idx="20">
                  <c:v>-1.6438840526042853</c:v>
                </c:pt>
                <c:pt idx="21">
                  <c:v>-1.6914290541257273</c:v>
                </c:pt>
                <c:pt idx="22">
                  <c:v>-1.7204540550545258</c:v>
                </c:pt>
                <c:pt idx="23">
                  <c:v>-1.8345560587057921</c:v>
                </c:pt>
                <c:pt idx="24">
                  <c:v>-1.8648330596746572</c:v>
                </c:pt>
                <c:pt idx="25">
                  <c:v>-1.8816650602132801</c:v>
                </c:pt>
                <c:pt idx="26">
                  <c:v>-1.8870550603857617</c:v>
                </c:pt>
                <c:pt idx="27">
                  <c:v>-1.9512220624391059</c:v>
                </c:pt>
                <c:pt idx="28">
                  <c:v>-1.961151062756836</c:v>
                </c:pt>
                <c:pt idx="29">
                  <c:v>-1.9624680627989761</c:v>
                </c:pt>
                <c:pt idx="30">
                  <c:v>-1.952209062470688</c:v>
                </c:pt>
                <c:pt idx="31">
                  <c:v>-1.9584370626699841</c:v>
                </c:pt>
                <c:pt idx="32">
                  <c:v>-1.9462770622808661</c:v>
                </c:pt>
                <c:pt idx="33">
                  <c:v>-1.921994061503808</c:v>
                </c:pt>
                <c:pt idx="34">
                  <c:v>-1.8813600602035221</c:v>
                </c:pt>
                <c:pt idx="35">
                  <c:v>-1.8032470577039046</c:v>
                </c:pt>
                <c:pt idx="36">
                  <c:v>-1.7579950562558384</c:v>
                </c:pt>
                <c:pt idx="37">
                  <c:v>-1.6991090543714886</c:v>
                </c:pt>
                <c:pt idx="38">
                  <c:v>-1.6264950520478378</c:v>
                </c:pt>
                <c:pt idx="39">
                  <c:v>-1.540289049289246</c:v>
                </c:pt>
                <c:pt idx="40">
                  <c:v>-1.4407230461031322</c:v>
                </c:pt>
                <c:pt idx="41">
                  <c:v>-1.3265580424498555</c:v>
                </c:pt>
                <c:pt idx="42">
                  <c:v>-1.2400430396813782</c:v>
                </c:pt>
                <c:pt idx="43">
                  <c:v>-1.1484390367500463</c:v>
                </c:pt>
                <c:pt idx="44">
                  <c:v>-1.0542860337371511</c:v>
                </c:pt>
                <c:pt idx="45">
                  <c:v>-0.91835602938739136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277680"/>
        <c:axId val="236279088"/>
      </c:areaChart>
      <c:catAx>
        <c:axId val="236277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Station</a:t>
                </a:r>
                <a:r>
                  <a:rPr lang="en-US" sz="800" baseline="0"/>
                  <a:t> (ft)</a:t>
                </a:r>
                <a:endParaRPr lang="en-US" sz="800"/>
              </a:p>
            </c:rich>
          </c:tx>
          <c:layout>
            <c:manualLayout>
              <c:xMode val="edge"/>
              <c:yMode val="edge"/>
              <c:x val="0.43049443838249002"/>
              <c:y val="0.7750918329105632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2"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279088"/>
        <c:crosses val="autoZero"/>
        <c:auto val="1"/>
        <c:lblAlgn val="ctr"/>
        <c:lblOffset val="10"/>
        <c:tickLblSkip val="15"/>
        <c:tickMarkSkip val="15"/>
        <c:noMultiLvlLbl val="0"/>
      </c:catAx>
      <c:valAx>
        <c:axId val="236279088"/>
        <c:scaling>
          <c:orientation val="minMax"/>
          <c:max val="4"/>
          <c:min val="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Difference</a:t>
                </a:r>
                <a:r>
                  <a:rPr lang="en-US" sz="800" baseline="0"/>
                  <a:t> (m)</a:t>
                </a:r>
                <a:endParaRPr lang="en-US" sz="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277680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886176148511239"/>
          <c:y val="0.88066003855167463"/>
          <c:w val="0.76418292746519356"/>
          <c:h val="0.11551290864870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 dirty="0"/>
              <a:t>Base Case </a:t>
            </a:r>
            <a:r>
              <a:rPr lang="en-US" sz="1000" b="1" dirty="0" err="1"/>
              <a:t>vs</a:t>
            </a:r>
            <a:r>
              <a:rPr lang="en-US" sz="1000" b="1" dirty="0"/>
              <a:t> Sediment</a:t>
            </a:r>
            <a:r>
              <a:rPr lang="en-US" sz="1000" b="1" baseline="0" dirty="0"/>
              <a:t> Trap</a:t>
            </a:r>
            <a:endParaRPr lang="en-US" sz="1000" b="1" dirty="0"/>
          </a:p>
        </c:rich>
      </c:tx>
      <c:layout>
        <c:manualLayout>
          <c:xMode val="edge"/>
          <c:yMode val="edge"/>
          <c:x val="0.23501294725013441"/>
          <c:y val="1.46735208397213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987101607413319"/>
          <c:y val="0.10088882797667166"/>
          <c:w val="0.77192197449636113"/>
          <c:h val="0.61799720009320291"/>
        </c:manualLayout>
      </c:layout>
      <c:areaChart>
        <c:grouping val="standard"/>
        <c:varyColors val="0"/>
        <c:ser>
          <c:idx val="0"/>
          <c:order val="0"/>
          <c:tx>
            <c:v>Sep 15'</c:v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Alternatives!$BM$33:$DF$33</c:f>
              <c:numCache>
                <c:formatCode>0.00</c:formatCode>
                <c:ptCount val="46"/>
                <c:pt idx="0">
                  <c:v>-0.32749501047983642</c:v>
                </c:pt>
                <c:pt idx="1">
                  <c:v>-0.33946001086272026</c:v>
                </c:pt>
                <c:pt idx="2">
                  <c:v>-0.29125200932006173</c:v>
                </c:pt>
                <c:pt idx="3">
                  <c:v>-0.30355700971382432</c:v>
                </c:pt>
                <c:pt idx="4">
                  <c:v>-0.31580801010585546</c:v>
                </c:pt>
                <c:pt idx="5">
                  <c:v>-0.33042701057366192</c:v>
                </c:pt>
                <c:pt idx="6">
                  <c:v>-0.26860600859538764</c:v>
                </c:pt>
                <c:pt idx="7">
                  <c:v>-0.2826770090456639</c:v>
                </c:pt>
                <c:pt idx="8">
                  <c:v>-0.30485300975529528</c:v>
                </c:pt>
                <c:pt idx="9">
                  <c:v>-0.33628501076111839</c:v>
                </c:pt>
                <c:pt idx="10">
                  <c:v>-0.26421500845488133</c:v>
                </c:pt>
                <c:pt idx="11">
                  <c:v>-0.29855800955385692</c:v>
                </c:pt>
                <c:pt idx="12">
                  <c:v>-0.34107001091424294</c:v>
                </c:pt>
                <c:pt idx="13">
                  <c:v>-0.39078301250505382</c:v>
                </c:pt>
                <c:pt idx="14">
                  <c:v>-0.44653201428902456</c:v>
                </c:pt>
                <c:pt idx="15">
                  <c:v>-0.38219501223024138</c:v>
                </c:pt>
                <c:pt idx="16">
                  <c:v>-0.43735001399519885</c:v>
                </c:pt>
                <c:pt idx="17">
                  <c:v>-0.49301201577638487</c:v>
                </c:pt>
                <c:pt idx="18">
                  <c:v>-0.54847601755123421</c:v>
                </c:pt>
                <c:pt idx="19">
                  <c:v>-0.48348801547161691</c:v>
                </c:pt>
                <c:pt idx="20">
                  <c:v>-0.53176501701647838</c:v>
                </c:pt>
                <c:pt idx="21">
                  <c:v>-0.57480901839389187</c:v>
                </c:pt>
                <c:pt idx="22">
                  <c:v>-0.61340901962909034</c:v>
                </c:pt>
                <c:pt idx="23">
                  <c:v>-0.53474801711193565</c:v>
                </c:pt>
                <c:pt idx="24">
                  <c:v>-0.57183801829881786</c:v>
                </c:pt>
                <c:pt idx="25">
                  <c:v>-0.60458901934685061</c:v>
                </c:pt>
                <c:pt idx="26">
                  <c:v>-0.63507902032252805</c:v>
                </c:pt>
                <c:pt idx="27">
                  <c:v>-0.5842610186963505</c:v>
                </c:pt>
                <c:pt idx="28">
                  <c:v>-0.62309901993916961</c:v>
                </c:pt>
                <c:pt idx="29">
                  <c:v>-0.65901402108844964</c:v>
                </c:pt>
                <c:pt idx="30">
                  <c:v>-0.69359602219507099</c:v>
                </c:pt>
                <c:pt idx="31">
                  <c:v>-0.66935402141932765</c:v>
                </c:pt>
                <c:pt idx="32">
                  <c:v>-0.70755002264160005</c:v>
                </c:pt>
                <c:pt idx="33">
                  <c:v>-0.73969402367020876</c:v>
                </c:pt>
                <c:pt idx="34">
                  <c:v>-0.76627902452092744</c:v>
                </c:pt>
                <c:pt idx="35">
                  <c:v>-0.71707202294630434</c:v>
                </c:pt>
                <c:pt idx="36">
                  <c:v>-0.7424080237570595</c:v>
                </c:pt>
                <c:pt idx="37">
                  <c:v>-0.76006402432204645</c:v>
                </c:pt>
                <c:pt idx="38">
                  <c:v>-0.77024602464787473</c:v>
                </c:pt>
                <c:pt idx="39">
                  <c:v>-0.77300702473622707</c:v>
                </c:pt>
                <c:pt idx="40">
                  <c:v>-0.76981402463405069</c:v>
                </c:pt>
                <c:pt idx="41">
                  <c:v>-0.7102880227292161</c:v>
                </c:pt>
                <c:pt idx="42">
                  <c:v>-0.71391202284518462</c:v>
                </c:pt>
                <c:pt idx="43">
                  <c:v>-0.71211002278751678</c:v>
                </c:pt>
                <c:pt idx="44">
                  <c:v>-0.70398602252755005</c:v>
                </c:pt>
                <c:pt idx="45">
                  <c:v>-0.64767502072560135</c:v>
                </c:pt>
              </c:numCache>
            </c:numRef>
          </c:val>
        </c:ser>
        <c:ser>
          <c:idx val="1"/>
          <c:order val="1"/>
          <c:tx>
            <c:v>Mar 15'</c:v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Alternatives!$BM$42:$DF$42</c:f>
              <c:numCache>
                <c:formatCode>0.00</c:formatCode>
                <c:ptCount val="46"/>
                <c:pt idx="0">
                  <c:v>-4.3316001386113488E-2</c:v>
                </c:pt>
                <c:pt idx="1">
                  <c:v>-4.6793001497377432E-2</c:v>
                </c:pt>
                <c:pt idx="2">
                  <c:v>-5.6961001822752884E-2</c:v>
                </c:pt>
                <c:pt idx="3">
                  <c:v>-6.2025001984796636E-2</c:v>
                </c:pt>
                <c:pt idx="4">
                  <c:v>-6.8636002196356571E-2</c:v>
                </c:pt>
                <c:pt idx="5">
                  <c:v>-7.9477002543264064E-2</c:v>
                </c:pt>
                <c:pt idx="6">
                  <c:v>-7.808700249878342E-2</c:v>
                </c:pt>
                <c:pt idx="7">
                  <c:v>-8.7650002804800065E-2</c:v>
                </c:pt>
                <c:pt idx="8">
                  <c:v>-0.10265000328480056</c:v>
                </c:pt>
                <c:pt idx="9">
                  <c:v>-0.12311600393971223</c:v>
                </c:pt>
                <c:pt idx="10">
                  <c:v>-0.10845700347062426</c:v>
                </c:pt>
                <c:pt idx="11">
                  <c:v>-0.13012700416406453</c:v>
                </c:pt>
                <c:pt idx="12">
                  <c:v>-0.16145400516652594</c:v>
                </c:pt>
                <c:pt idx="13">
                  <c:v>-0.20461500654767861</c:v>
                </c:pt>
                <c:pt idx="14">
                  <c:v>-0.26254000840127878</c:v>
                </c:pt>
                <c:pt idx="15">
                  <c:v>-0.26929900861756723</c:v>
                </c:pt>
                <c:pt idx="16">
                  <c:v>-0.33671801077497393</c:v>
                </c:pt>
                <c:pt idx="17">
                  <c:v>-0.41283201321062413</c:v>
                </c:pt>
                <c:pt idx="18">
                  <c:v>-0.49433101581858985</c:v>
                </c:pt>
                <c:pt idx="19">
                  <c:v>-0.53575201714406462</c:v>
                </c:pt>
                <c:pt idx="20">
                  <c:v>-0.61581001970591842</c:v>
                </c:pt>
                <c:pt idx="21">
                  <c:v>-0.68692402198156799</c:v>
                </c:pt>
                <c:pt idx="22">
                  <c:v>-0.74955102398563167</c:v>
                </c:pt>
                <c:pt idx="23">
                  <c:v>-0.79187502533999965</c:v>
                </c:pt>
                <c:pt idx="24">
                  <c:v>-0.84783002713056188</c:v>
                </c:pt>
                <c:pt idx="25">
                  <c:v>-0.88727202839270447</c:v>
                </c:pt>
                <c:pt idx="26">
                  <c:v>-0.91642802932569545</c:v>
                </c:pt>
                <c:pt idx="27">
                  <c:v>-0.95711903062781112</c:v>
                </c:pt>
                <c:pt idx="28">
                  <c:v>-0.9862590315602876</c:v>
                </c:pt>
                <c:pt idx="29">
                  <c:v>-0.99975703199222365</c:v>
                </c:pt>
                <c:pt idx="30">
                  <c:v>-1.0036400321164798</c:v>
                </c:pt>
                <c:pt idx="31">
                  <c:v>-1.0185520325936643</c:v>
                </c:pt>
                <c:pt idx="32">
                  <c:v>-1.0319630330228138</c:v>
                </c:pt>
                <c:pt idx="33">
                  <c:v>-1.0359370331499798</c:v>
                </c:pt>
                <c:pt idx="34">
                  <c:v>-1.0371260331880319</c:v>
                </c:pt>
                <c:pt idx="35">
                  <c:v>-1.0163300325225606</c:v>
                </c:pt>
                <c:pt idx="36">
                  <c:v>-1.0407380333036151</c:v>
                </c:pt>
                <c:pt idx="37">
                  <c:v>-1.0529850336955227</c:v>
                </c:pt>
                <c:pt idx="38">
                  <c:v>-1.0554630337748137</c:v>
                </c:pt>
                <c:pt idx="39">
                  <c:v>-1.0507860336251511</c:v>
                </c:pt>
                <c:pt idx="40">
                  <c:v>-1.0416510333328315</c:v>
                </c:pt>
                <c:pt idx="41">
                  <c:v>-1.0187020325984619</c:v>
                </c:pt>
                <c:pt idx="42">
                  <c:v>-1.0201480326447361</c:v>
                </c:pt>
                <c:pt idx="43">
                  <c:v>-1.0120580323858541</c:v>
                </c:pt>
                <c:pt idx="44">
                  <c:v>-0.99716203190918407</c:v>
                </c:pt>
                <c:pt idx="45">
                  <c:v>-0.92284102953090963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551928"/>
        <c:axId val="141918520"/>
      </c:areaChart>
      <c:catAx>
        <c:axId val="142551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Station</a:t>
                </a:r>
                <a:r>
                  <a:rPr lang="en-US" sz="800" baseline="0"/>
                  <a:t> (ft)</a:t>
                </a:r>
                <a:endParaRPr lang="en-US" sz="800"/>
              </a:p>
            </c:rich>
          </c:tx>
          <c:layout>
            <c:manualLayout>
              <c:xMode val="edge"/>
              <c:yMode val="edge"/>
              <c:x val="0.43049443838249002"/>
              <c:y val="0.7750918329105632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2"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18520"/>
        <c:crosses val="autoZero"/>
        <c:auto val="1"/>
        <c:lblAlgn val="ctr"/>
        <c:lblOffset val="10"/>
        <c:tickLblSkip val="15"/>
        <c:tickMarkSkip val="15"/>
        <c:noMultiLvlLbl val="0"/>
      </c:catAx>
      <c:valAx>
        <c:axId val="141918520"/>
        <c:scaling>
          <c:orientation val="minMax"/>
          <c:max val="2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Difference</a:t>
                </a:r>
                <a:r>
                  <a:rPr lang="en-US" sz="800" baseline="0"/>
                  <a:t> (m)</a:t>
                </a:r>
                <a:endParaRPr lang="en-US" sz="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51928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886176148511239"/>
          <c:y val="0.88066003855167463"/>
          <c:w val="0.76418292746519356"/>
          <c:h val="0.11551290864870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/>
              <a:t>Base Case vs Dredge</a:t>
            </a:r>
            <a:r>
              <a:rPr lang="en-US" sz="1000" b="1" baseline="0"/>
              <a:t> Mansfield</a:t>
            </a:r>
            <a:endParaRPr lang="en-US" sz="1000" b="1"/>
          </a:p>
        </c:rich>
      </c:tx>
      <c:layout>
        <c:manualLayout>
          <c:xMode val="edge"/>
          <c:yMode val="edge"/>
          <c:x val="0.23501294725013441"/>
          <c:y val="1.46735208397213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987101607413319"/>
          <c:y val="0.10088882797667166"/>
          <c:w val="0.77192197449636113"/>
          <c:h val="0.61799720009320291"/>
        </c:manualLayout>
      </c:layout>
      <c:areaChart>
        <c:grouping val="standard"/>
        <c:varyColors val="0"/>
        <c:ser>
          <c:idx val="0"/>
          <c:order val="0"/>
          <c:tx>
            <c:v>Sep 15'</c:v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Alternatives!$BM$34:$DF$34</c:f>
              <c:numCache>
                <c:formatCode>0.00</c:formatCode>
                <c:ptCount val="46"/>
                <c:pt idx="0">
                  <c:v>-0.1962100062787151</c:v>
                </c:pt>
                <c:pt idx="1">
                  <c:v>-0.18830700602582362</c:v>
                </c:pt>
                <c:pt idx="2">
                  <c:v>-0.12833000410655868</c:v>
                </c:pt>
                <c:pt idx="3">
                  <c:v>-0.11193900358205155</c:v>
                </c:pt>
                <c:pt idx="4">
                  <c:v>-8.7530002800960502E-2</c:v>
                </c:pt>
                <c:pt idx="5">
                  <c:v>-5.6388001804414514E-2</c:v>
                </c:pt>
                <c:pt idx="6">
                  <c:v>7.0680002261802556E-3</c:v>
                </c:pt>
                <c:pt idx="7">
                  <c:v>3.6779001176928061E-2</c:v>
                </c:pt>
                <c:pt idx="8">
                  <c:v>6.3641002036511907E-2</c:v>
                </c:pt>
                <c:pt idx="9">
                  <c:v>8.7847002811104219E-2</c:v>
                </c:pt>
                <c:pt idx="10">
                  <c:v>0.1642000052544024</c:v>
                </c:pt>
                <c:pt idx="11">
                  <c:v>0.18709100598691294</c:v>
                </c:pt>
                <c:pt idx="12">
                  <c:v>0.20792600665363103</c:v>
                </c:pt>
                <c:pt idx="13">
                  <c:v>0.22814200730054587</c:v>
                </c:pt>
                <c:pt idx="14">
                  <c:v>0.2488950079646397</c:v>
                </c:pt>
                <c:pt idx="15">
                  <c:v>0.33271801064697648</c:v>
                </c:pt>
                <c:pt idx="16">
                  <c:v>0.35236601127571354</c:v>
                </c:pt>
                <c:pt idx="17">
                  <c:v>0.37284801193113831</c:v>
                </c:pt>
                <c:pt idx="18">
                  <c:v>0.39506301264201582</c:v>
                </c:pt>
                <c:pt idx="19">
                  <c:v>0.44970101439043275</c:v>
                </c:pt>
                <c:pt idx="20">
                  <c:v>0.46589501490864138</c:v>
                </c:pt>
                <c:pt idx="21">
                  <c:v>0.48118701539798425</c:v>
                </c:pt>
                <c:pt idx="22">
                  <c:v>0.49484101583491186</c:v>
                </c:pt>
                <c:pt idx="23">
                  <c:v>0.47577501522480214</c:v>
                </c:pt>
                <c:pt idx="24">
                  <c:v>0.47522601520723257</c:v>
                </c:pt>
                <c:pt idx="25">
                  <c:v>0.47148401508748788</c:v>
                </c:pt>
                <c:pt idx="26">
                  <c:v>0.4642110148547528</c:v>
                </c:pt>
                <c:pt idx="27">
                  <c:v>0.35576401138445057</c:v>
                </c:pt>
                <c:pt idx="28">
                  <c:v>0.33870301083849697</c:v>
                </c:pt>
                <c:pt idx="29">
                  <c:v>0.31910701021142185</c:v>
                </c:pt>
                <c:pt idx="30">
                  <c:v>0.29810300953929492</c:v>
                </c:pt>
                <c:pt idx="31">
                  <c:v>0.14949600478387237</c:v>
                </c:pt>
                <c:pt idx="32">
                  <c:v>0.13292400425356907</c:v>
                </c:pt>
                <c:pt idx="33">
                  <c:v>0.11867900379772844</c:v>
                </c:pt>
                <c:pt idx="34">
                  <c:v>0.1060500033936016</c:v>
                </c:pt>
                <c:pt idx="35">
                  <c:v>-2.3228000743294779E-2</c:v>
                </c:pt>
                <c:pt idx="36">
                  <c:v>-2.8448000910339392E-2</c:v>
                </c:pt>
                <c:pt idx="37">
                  <c:v>-3.1210000998719092E-2</c:v>
                </c:pt>
                <c:pt idx="38">
                  <c:v>-3.2133001028256614E-2</c:v>
                </c:pt>
                <c:pt idx="39">
                  <c:v>-3.1967001022945155E-2</c:v>
                </c:pt>
                <c:pt idx="40">
                  <c:v>-3.2440001038079216E-2</c:v>
                </c:pt>
                <c:pt idx="41">
                  <c:v>-0.14238700455638512</c:v>
                </c:pt>
                <c:pt idx="42">
                  <c:v>-0.14426900461660891</c:v>
                </c:pt>
                <c:pt idx="43">
                  <c:v>-0.14751900472060722</c:v>
                </c:pt>
                <c:pt idx="44">
                  <c:v>-0.15213400486828554</c:v>
                </c:pt>
                <c:pt idx="45">
                  <c:v>-0.27114900867676672</c:v>
                </c:pt>
              </c:numCache>
            </c:numRef>
          </c:val>
        </c:ser>
        <c:ser>
          <c:idx val="1"/>
          <c:order val="1"/>
          <c:tx>
            <c:v>Mar 15'</c:v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Alternatives!$BM$9:$DM$9</c:f>
              <c:numCache>
                <c:formatCode>General</c:formatCode>
                <c:ptCount val="53"/>
                <c:pt idx="0">
                  <c:v>0</c:v>
                </c:pt>
                <c:pt idx="1">
                  <c:v>-103.55919716530116</c:v>
                </c:pt>
                <c:pt idx="2">
                  <c:v>-182.09106738572069</c:v>
                </c:pt>
                <c:pt idx="3">
                  <c:v>-246.0756629915868</c:v>
                </c:pt>
                <c:pt idx="4">
                  <c:v>-310.06032689298149</c:v>
                </c:pt>
                <c:pt idx="5">
                  <c:v>-374.04492249903956</c:v>
                </c:pt>
                <c:pt idx="6">
                  <c:v>-452.57344429504138</c:v>
                </c:pt>
                <c:pt idx="7">
                  <c:v>-516.55810819618159</c:v>
                </c:pt>
                <c:pt idx="8">
                  <c:v>-580.54270380230287</c:v>
                </c:pt>
                <c:pt idx="9">
                  <c:v>-644.52736770363299</c:v>
                </c:pt>
                <c:pt idx="10">
                  <c:v>-723.05588949963681</c:v>
                </c:pt>
                <c:pt idx="11">
                  <c:v>-787.04055340083949</c:v>
                </c:pt>
                <c:pt idx="12">
                  <c:v>-851.02514900689755</c:v>
                </c:pt>
                <c:pt idx="13">
                  <c:v>-915.00981290822824</c:v>
                </c:pt>
                <c:pt idx="14">
                  <c:v>-978.99440851415852</c:v>
                </c:pt>
                <c:pt idx="15">
                  <c:v>-1000</c:v>
                </c:pt>
                <c:pt idx="16">
                  <c:v>-1121.507594211492</c:v>
                </c:pt>
                <c:pt idx="17">
                  <c:v>-1185.4921898176128</c:v>
                </c:pt>
                <c:pt idx="18">
                  <c:v>-1249.4768537187565</c:v>
                </c:pt>
                <c:pt idx="19">
                  <c:v>-1328.0053755147562</c:v>
                </c:pt>
                <c:pt idx="20">
                  <c:v>-1391.990039416087</c:v>
                </c:pt>
                <c:pt idx="21">
                  <c:v>-1455.9746350222081</c:v>
                </c:pt>
                <c:pt idx="22">
                  <c:v>-1519.9592989233479</c:v>
                </c:pt>
                <c:pt idx="23">
                  <c:v>-1598.4878207193499</c:v>
                </c:pt>
                <c:pt idx="24">
                  <c:v>-1662.4724846207453</c:v>
                </c:pt>
                <c:pt idx="25">
                  <c:v>-1726.4570802268029</c:v>
                </c:pt>
                <c:pt idx="26">
                  <c:v>-1790.4417441279422</c:v>
                </c:pt>
                <c:pt idx="27">
                  <c:v>-1868.970265923946</c:v>
                </c:pt>
                <c:pt idx="28">
                  <c:v>-1932.9549298253398</c:v>
                </c:pt>
                <c:pt idx="29">
                  <c:v>-1996.9395254313981</c:v>
                </c:pt>
                <c:pt idx="30">
                  <c:v>-2000</c:v>
                </c:pt>
                <c:pt idx="31">
                  <c:v>-2139.4527111286034</c:v>
                </c:pt>
                <c:pt idx="32">
                  <c:v>-2203.4373067346655</c:v>
                </c:pt>
                <c:pt idx="33">
                  <c:v>-2267.4219706359922</c:v>
                </c:pt>
                <c:pt idx="34">
                  <c:v>-2331.4065662419225</c:v>
                </c:pt>
                <c:pt idx="35">
                  <c:v>-2409.935156333207</c:v>
                </c:pt>
                <c:pt idx="36">
                  <c:v>-2473.9197519392605</c:v>
                </c:pt>
                <c:pt idx="37">
                  <c:v>-2537.9044158406505</c:v>
                </c:pt>
                <c:pt idx="38">
                  <c:v>-2601.8890114465166</c:v>
                </c:pt>
                <c:pt idx="39">
                  <c:v>-2665.873675347847</c:v>
                </c:pt>
                <c:pt idx="40">
                  <c:v>-2729.8582709539692</c:v>
                </c:pt>
                <c:pt idx="41">
                  <c:v>-2808.3868610452437</c:v>
                </c:pt>
                <c:pt idx="42">
                  <c:v>-2872.371456651118</c:v>
                </c:pt>
                <c:pt idx="43">
                  <c:v>-2936.3560522572384</c:v>
                </c:pt>
                <c:pt idx="44">
                  <c:v>-3000.3407161585678</c:v>
                </c:pt>
                <c:pt idx="45">
                  <c:v>-3000</c:v>
                </c:pt>
                <c:pt idx="46">
                  <c:v>-3142.8539018557071</c:v>
                </c:pt>
                <c:pt idx="47">
                  <c:v>-3206.8384974618257</c:v>
                </c:pt>
                <c:pt idx="48">
                  <c:v>-3270.8231613631579</c:v>
                </c:pt>
                <c:pt idx="49">
                  <c:v>-3334.8077569692832</c:v>
                </c:pt>
                <c:pt idx="50">
                  <c:v>-3398.7924208704212</c:v>
                </c:pt>
                <c:pt idx="51">
                  <c:v>-3477.3209426664216</c:v>
                </c:pt>
                <c:pt idx="52">
                  <c:v>-3600</c:v>
                </c:pt>
              </c:numCache>
            </c:numRef>
          </c:cat>
          <c:val>
            <c:numRef>
              <c:f>Alternatives!$BM$43:$DF$43</c:f>
              <c:numCache>
                <c:formatCode>0.00</c:formatCode>
                <c:ptCount val="46"/>
                <c:pt idx="0">
                  <c:v>-3.8101001219231989E-2</c:v>
                </c:pt>
                <c:pt idx="1">
                  <c:v>-4.9113001571615932E-2</c:v>
                </c:pt>
                <c:pt idx="2">
                  <c:v>-6.5721002103071413E-2</c:v>
                </c:pt>
                <c:pt idx="3">
                  <c:v>-6.4350002059196609E-2</c:v>
                </c:pt>
                <c:pt idx="4">
                  <c:v>-5.8826001882433733E-2</c:v>
                </c:pt>
                <c:pt idx="5">
                  <c:v>-5.0510001616324032E-2</c:v>
                </c:pt>
                <c:pt idx="6">
                  <c:v>-6.0021001920670711E-2</c:v>
                </c:pt>
                <c:pt idx="7">
                  <c:v>-4.9755001592160404E-2</c:v>
                </c:pt>
                <c:pt idx="8">
                  <c:v>-4.1735001335517573E-2</c:v>
                </c:pt>
                <c:pt idx="9">
                  <c:v>-3.594800115033437E-2</c:v>
                </c:pt>
                <c:pt idx="10">
                  <c:v>-5.1578001650495864E-2</c:v>
                </c:pt>
                <c:pt idx="11">
                  <c:v>-4.6136001476352086E-2</c:v>
                </c:pt>
                <c:pt idx="12">
                  <c:v>-4.1551001329631715E-2</c:v>
                </c:pt>
                <c:pt idx="13">
                  <c:v>-3.8088001218813616E-2</c:v>
                </c:pt>
                <c:pt idx="14">
                  <c:v>-3.5306001129791653E-2</c:v>
                </c:pt>
                <c:pt idx="15">
                  <c:v>-3.9349001259166634E-2</c:v>
                </c:pt>
                <c:pt idx="16">
                  <c:v>-3.4693001110174052E-2</c:v>
                </c:pt>
                <c:pt idx="17">
                  <c:v>-3.1375001003999314E-2</c:v>
                </c:pt>
                <c:pt idx="18">
                  <c:v>-2.914400093260917E-2</c:v>
                </c:pt>
                <c:pt idx="19">
                  <c:v>-2.3074000738368742E-2</c:v>
                </c:pt>
                <c:pt idx="20">
                  <c:v>-2.025000064799979E-2</c:v>
                </c:pt>
                <c:pt idx="21">
                  <c:v>-1.9147000612704829E-2</c:v>
                </c:pt>
                <c:pt idx="22">
                  <c:v>-1.8530000592958742E-2</c:v>
                </c:pt>
                <c:pt idx="23">
                  <c:v>-6.5530002096956304E-3</c:v>
                </c:pt>
                <c:pt idx="24">
                  <c:v>-4.7130001508168887E-3</c:v>
                </c:pt>
                <c:pt idx="25">
                  <c:v>-3.2060001025939798E-3</c:v>
                </c:pt>
                <c:pt idx="26">
                  <c:v>-1.7110000547528881E-3</c:v>
                </c:pt>
                <c:pt idx="27">
                  <c:v>-4.6420001485447714E-3</c:v>
                </c:pt>
                <c:pt idx="28">
                  <c:v>-3.4190001094103195E-3</c:v>
                </c:pt>
                <c:pt idx="29">
                  <c:v>-2.101000067231244E-3</c:v>
                </c:pt>
                <c:pt idx="30">
                  <c:v>-1.0280000328961613E-3</c:v>
                </c:pt>
                <c:pt idx="31">
                  <c:v>-8.479000271327343E-3</c:v>
                </c:pt>
                <c:pt idx="32">
                  <c:v>-8.0320002570229126E-3</c:v>
                </c:pt>
                <c:pt idx="33">
                  <c:v>-7.1240002279662085E-3</c:v>
                </c:pt>
                <c:pt idx="34">
                  <c:v>-5.7940001854088893E-3</c:v>
                </c:pt>
                <c:pt idx="35">
                  <c:v>-3.1390001004485413E-3</c:v>
                </c:pt>
                <c:pt idx="36">
                  <c:v>-3.0930000989766223E-3</c:v>
                </c:pt>
                <c:pt idx="37">
                  <c:v>-2.8110000899541627E-3</c:v>
                </c:pt>
                <c:pt idx="38">
                  <c:v>-2.5720000823046272E-3</c:v>
                </c:pt>
                <c:pt idx="39">
                  <c:v>-2.3740000759673368E-3</c:v>
                </c:pt>
                <c:pt idx="40">
                  <c:v>-2.0890000668458736E-3</c:v>
                </c:pt>
                <c:pt idx="41">
                  <c:v>1.0100000323198801E-3</c:v>
                </c:pt>
                <c:pt idx="42">
                  <c:v>9.4300003017444567E-4</c:v>
                </c:pt>
                <c:pt idx="43">
                  <c:v>6.690000214089059E-4</c:v>
                </c:pt>
                <c:pt idx="44">
                  <c:v>8.6000002752939739E-5</c:v>
                </c:pt>
                <c:pt idx="45">
                  <c:v>2.1720000695069092E-3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917736"/>
        <c:axId val="141919696"/>
      </c:areaChart>
      <c:catAx>
        <c:axId val="141917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Station</a:t>
                </a:r>
                <a:r>
                  <a:rPr lang="en-US" sz="800" baseline="0"/>
                  <a:t> (ft)</a:t>
                </a:r>
                <a:endParaRPr lang="en-US" sz="800"/>
              </a:p>
            </c:rich>
          </c:tx>
          <c:layout>
            <c:manualLayout>
              <c:xMode val="edge"/>
              <c:yMode val="edge"/>
              <c:x val="0.43049443838249002"/>
              <c:y val="0.7750918329105632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2"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19696"/>
        <c:crosses val="autoZero"/>
        <c:auto val="1"/>
        <c:lblAlgn val="ctr"/>
        <c:lblOffset val="10"/>
        <c:tickLblSkip val="15"/>
        <c:tickMarkSkip val="15"/>
        <c:noMultiLvlLbl val="0"/>
      </c:catAx>
      <c:valAx>
        <c:axId val="141919696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Difference</a:t>
                </a:r>
                <a:r>
                  <a:rPr lang="en-US" sz="800" baseline="0"/>
                  <a:t> (m)</a:t>
                </a:r>
                <a:endParaRPr lang="en-US" sz="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17736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886176148511239"/>
          <c:y val="0.88066003855167463"/>
          <c:w val="0.76418292746519356"/>
          <c:h val="0.11551290864870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0.13739</cdr:x>
      <cdr:y>0.10536</cdr:y>
    </cdr:from>
    <cdr:to>
      <cdr:x>0.91301</cdr:x>
      <cdr:y>0.69772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7457" y="291321"/>
          <a:ext cx="1905000" cy="1637859"/>
        </a:xfrm>
        <a:prstGeom xmlns:a="http://schemas.openxmlformats.org/drawingml/2006/main" prst="rect">
          <a:avLst/>
        </a:prstGeom>
        <a:blipFill xmlns:a="http://schemas.openxmlformats.org/drawingml/2006/main" dpi="0" rotWithShape="1">
          <a:blip xmlns:r="http://schemas.openxmlformats.org/officeDocument/2006/relationships" r:embed="rId1">
            <a:alphaModFix amt="20000"/>
            <a:extLst/>
          </a:blip>
          <a:srcRect/>
          <a:stretch>
            <a:fillRect l="-89025" t="-29452" r="-108537" b="-12710"/>
          </a:stretch>
        </a:blip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0.13739</cdr:x>
      <cdr:y>0.10536</cdr:y>
    </cdr:from>
    <cdr:to>
      <cdr:x>0.91301</cdr:x>
      <cdr:y>0.69772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7457" y="291321"/>
          <a:ext cx="1905000" cy="1637859"/>
        </a:xfrm>
        <a:prstGeom xmlns:a="http://schemas.openxmlformats.org/drawingml/2006/main" prst="rect">
          <a:avLst/>
        </a:prstGeom>
        <a:blipFill xmlns:a="http://schemas.openxmlformats.org/drawingml/2006/main" dpi="0" rotWithShape="1">
          <a:blip xmlns:r="http://schemas.openxmlformats.org/officeDocument/2006/relationships" r:embed="rId1">
            <a:alphaModFix amt="20000"/>
            <a:extLst/>
          </a:blip>
          <a:srcRect/>
          <a:stretch>
            <a:fillRect l="-89025" t="-29452" r="-108537" b="-12710"/>
          </a:stretch>
        </a:blip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0.13739</cdr:x>
      <cdr:y>0.10536</cdr:y>
    </cdr:from>
    <cdr:to>
      <cdr:x>0.91301</cdr:x>
      <cdr:y>0.69772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7446" y="272140"/>
          <a:ext cx="1905016" cy="1530037"/>
        </a:xfrm>
        <a:prstGeom xmlns:a="http://schemas.openxmlformats.org/drawingml/2006/main" prst="rect">
          <a:avLst/>
        </a:prstGeom>
        <a:blipFill xmlns:a="http://schemas.openxmlformats.org/drawingml/2006/main" dpi="0" rotWithShape="1">
          <a:blip xmlns:r="http://schemas.openxmlformats.org/officeDocument/2006/relationships" r:embed="rId1">
            <a:alphaModFix amt="20000"/>
            <a:extLst/>
          </a:blip>
          <a:srcRect/>
          <a:stretch>
            <a:fillRect l="-89025" t="-29452" r="-108537" b="-12710"/>
          </a:stretch>
        </a:blip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0.13739</cdr:x>
      <cdr:y>0.10536</cdr:y>
    </cdr:from>
    <cdr:to>
      <cdr:x>0.91301</cdr:x>
      <cdr:y>0.69772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7457" y="291321"/>
          <a:ext cx="1905000" cy="1637859"/>
        </a:xfrm>
        <a:prstGeom xmlns:a="http://schemas.openxmlformats.org/drawingml/2006/main" prst="rect">
          <a:avLst/>
        </a:prstGeom>
        <a:blipFill xmlns:a="http://schemas.openxmlformats.org/drawingml/2006/main" dpi="0" rotWithShape="1">
          <a:blip xmlns:r="http://schemas.openxmlformats.org/officeDocument/2006/relationships" r:embed="rId1">
            <a:alphaModFix amt="20000"/>
            <a:extLst/>
          </a:blip>
          <a:srcRect/>
          <a:stretch>
            <a:fillRect l="-89025" t="-29452" r="-108537" b="-12710"/>
          </a:stretch>
        </a:blip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0.13739</cdr:x>
      <cdr:y>0.10536</cdr:y>
    </cdr:from>
    <cdr:to>
      <cdr:x>0.91301</cdr:x>
      <cdr:y>0.69772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7457" y="291321"/>
          <a:ext cx="1905000" cy="1637859"/>
        </a:xfrm>
        <a:prstGeom xmlns:a="http://schemas.openxmlformats.org/drawingml/2006/main" prst="rect">
          <a:avLst/>
        </a:prstGeom>
        <a:blipFill xmlns:a="http://schemas.openxmlformats.org/drawingml/2006/main" dpi="0" rotWithShape="1">
          <a:blip xmlns:r="http://schemas.openxmlformats.org/officeDocument/2006/relationships" r:embed="rId1">
            <a:alphaModFix amt="20000"/>
            <a:extLst/>
          </a:blip>
          <a:srcRect/>
          <a:stretch>
            <a:fillRect l="-89025" t="-29452" r="-108537" b="-12710"/>
          </a:stretch>
        </a:blip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946E0D-E259-402F-A100-71F4E5408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589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ACDAE8-E9E5-4E36-B649-2D49280EF252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</a:rPr>
              <a:t>9/10/14 – 9/12/14</a:t>
            </a:r>
          </a:p>
        </p:txBody>
      </p:sp>
    </p:spTree>
    <p:extLst>
      <p:ext uri="{BB962C8B-B14F-4D97-AF65-F5344CB8AC3E}">
        <p14:creationId xmlns:p14="http://schemas.microsoft.com/office/powerpoint/2010/main" val="3365917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BB3DC9-8A19-4A9B-A998-1CD57D3BB114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20043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75B2F-5199-4BD2-8878-F990E55B8EAC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532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vertical title to Accumulated</a:t>
            </a:r>
            <a:r>
              <a:rPr lang="en-US" baseline="0" dirty="0" smtClean="0"/>
              <a:t> Sediment Volume Deposited  (Ratio to based)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946E0D-E259-402F-A100-71F4E5408DF2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66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AE29A-C2AD-414C-97CF-9BBB200B24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38408-A5B8-4465-A7D6-24419442F1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3CCC1-E297-4D15-8BBB-51409E4E3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67C8D-B735-41B7-A075-B2E4EC9A52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ED95E-D17B-4522-A8B6-BF969679F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4DBA5-0B25-49B7-B497-177B4B5D1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24A2-E645-4533-A6DA-DD56321FB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34AE9-F1B5-4D32-BD3D-91595377C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44B32-448E-4BC1-B19A-0BB90CD4A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69A32-FA51-407C-92BE-5F8A2CAF7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CACF9-9EA8-46B7-9E30-3AB5AC0D0E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027" name="Picture 3" descr="rednotext_USACE_Castl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2563" y="182563"/>
            <a:ext cx="914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0" y="6477000"/>
            <a:ext cx="9144000" cy="33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600" b="1" smtClean="0">
                <a:latin typeface="Arial Narrow" pitchFamily="-108" charset="0"/>
              </a:rPr>
              <a:t>US Army Corps of Engineers • </a:t>
            </a:r>
            <a:r>
              <a:rPr lang="en-US" altLang="en-US" sz="1600" b="1" smtClean="0">
                <a:latin typeface="Arial Narrow" pitchFamily="-108" charset="0"/>
                <a:cs typeface="Arial" charset="0"/>
              </a:rPr>
              <a:t>Engineer Research and Development Center </a:t>
            </a:r>
            <a:r>
              <a:rPr lang="en-US" altLang="en-US" sz="1600" b="1" smtClean="0">
                <a:latin typeface="Arial Narrow" pitchFamily="-108" charset="0"/>
              </a:rPr>
              <a:t>• Navigation R&amp;D</a:t>
            </a:r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152400" y="1066800"/>
            <a:ext cx="8839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>
            <a:off x="152400" y="6477000"/>
            <a:ext cx="8839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6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6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565EC09-2A51-4CBA-97D5-4E671123F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5" name="Line 12"/>
          <p:cNvSpPr>
            <a:spLocks noChangeShapeType="1"/>
          </p:cNvSpPr>
          <p:nvPr userDrawn="1"/>
        </p:nvSpPr>
        <p:spPr bwMode="auto">
          <a:xfrm>
            <a:off x="304800" y="1082675"/>
            <a:ext cx="8520113" cy="0"/>
          </a:xfrm>
          <a:prstGeom prst="line">
            <a:avLst/>
          </a:prstGeom>
          <a:noFill/>
          <a:ln w="28575">
            <a:solidFill>
              <a:srgbClr val="FFC9C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6" name="Line 14"/>
          <p:cNvSpPr>
            <a:spLocks noChangeShapeType="1"/>
          </p:cNvSpPr>
          <p:nvPr userDrawn="1"/>
        </p:nvSpPr>
        <p:spPr bwMode="auto">
          <a:xfrm>
            <a:off x="304800" y="1066800"/>
            <a:ext cx="85201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-108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  <a:ea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  <a:ea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  <a:ea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  <a:ea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I:\Brazos\Documentation\MCNP-IPR\hydro.avi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400" b="1" smtClean="0"/>
              <a:t>Brazos Island Harbor Inlet Study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4953000" cy="5105400"/>
          </a:xfrm>
        </p:spPr>
        <p:txBody>
          <a:bodyPr/>
          <a:lstStyle/>
          <a:p>
            <a:pPr marL="173038" indent="-173038" eaLnBrk="1" hangingPunct="1">
              <a:buFontTx/>
              <a:buNone/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r>
              <a:rPr lang="en-US" sz="2000" dirty="0" smtClean="0">
                <a:latin typeface="Tahoma" pitchFamily="34" charset="0"/>
              </a:rPr>
              <a:t>Primary Research Team: Tahirih Lackey,  Richard Styles, David King, Ernie Smith, Mary Bryant</a:t>
            </a:r>
          </a:p>
          <a:p>
            <a:pPr marL="173038" indent="-173038" eaLnBrk="1" hangingPunct="1">
              <a:buFontTx/>
              <a:buNone/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endParaRPr lang="en-US" sz="1050" dirty="0" smtClean="0">
              <a:latin typeface="Tahoma" pitchFamily="34" charset="0"/>
            </a:endParaRPr>
          </a:p>
          <a:p>
            <a:pPr marL="403225" lvl="1" indent="-177800" eaLnBrk="1" hangingPunct="1">
              <a:buFontTx/>
              <a:buChar char="-"/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r>
              <a:rPr lang="en-US" sz="1800" dirty="0" smtClean="0">
                <a:latin typeface="Tahoma" pitchFamily="34" charset="0"/>
              </a:rPr>
              <a:t>Field data collection: William Butler, Jarrell Smith, Thad Pratt, </a:t>
            </a:r>
            <a:r>
              <a:rPr lang="en-US" sz="1800" dirty="0" err="1" smtClean="0">
                <a:latin typeface="Tahoma" pitchFamily="34" charset="0"/>
              </a:rPr>
              <a:t>Naveen</a:t>
            </a:r>
            <a:r>
              <a:rPr lang="en-US" sz="1800" dirty="0" smtClean="0">
                <a:latin typeface="Tahoma" pitchFamily="34" charset="0"/>
              </a:rPr>
              <a:t> </a:t>
            </a:r>
            <a:r>
              <a:rPr lang="en-US" sz="1800" dirty="0" err="1" smtClean="0">
                <a:latin typeface="Tahoma" pitchFamily="34" charset="0"/>
              </a:rPr>
              <a:t>Ganesh</a:t>
            </a:r>
            <a:endParaRPr lang="en-US" sz="1800" dirty="0" smtClean="0">
              <a:latin typeface="Tahoma" pitchFamily="34" charset="0"/>
            </a:endParaRPr>
          </a:p>
          <a:p>
            <a:pPr marL="403225" lvl="1" indent="-177800" eaLnBrk="1" hangingPunct="1">
              <a:buFontTx/>
              <a:buChar char="-"/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r>
              <a:rPr lang="en-US" sz="1800" dirty="0" smtClean="0">
                <a:latin typeface="Tahoma" pitchFamily="34" charset="0"/>
              </a:rPr>
              <a:t>Galveston District: Rob Thomas, Kim </a:t>
            </a:r>
            <a:r>
              <a:rPr lang="en-US" sz="1800" dirty="0" err="1" smtClean="0">
                <a:latin typeface="Tahoma" pitchFamily="34" charset="0"/>
              </a:rPr>
              <a:t>Townsand</a:t>
            </a:r>
            <a:r>
              <a:rPr lang="en-US" sz="1800" dirty="0" smtClean="0">
                <a:latin typeface="Tahoma" pitchFamily="34" charset="0"/>
              </a:rPr>
              <a:t>, Chip Worley</a:t>
            </a:r>
          </a:p>
          <a:p>
            <a:pPr marL="403225" lvl="1" indent="-177800" eaLnBrk="1" hangingPunct="1">
              <a:buFontTx/>
              <a:buChar char="-"/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r>
              <a:rPr lang="en-US" sz="1800" dirty="0" smtClean="0">
                <a:latin typeface="Tahoma" pitchFamily="34" charset="0"/>
              </a:rPr>
              <a:t>Interns: Ryan Visperas (USACE SPL) </a:t>
            </a:r>
          </a:p>
          <a:p>
            <a:pPr marL="403225" lvl="1" indent="-177800" eaLnBrk="1" hangingPunct="1">
              <a:buNone/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r>
              <a:rPr lang="en-US" sz="1800" dirty="0" smtClean="0">
                <a:latin typeface="Tahoma" pitchFamily="34" charset="0"/>
              </a:rPr>
              <a:t> 	            Nathan Mays (JSU)</a:t>
            </a:r>
          </a:p>
          <a:p>
            <a:pPr marL="396875" lvl="1" indent="-163513" eaLnBrk="1" hangingPunct="1">
              <a:spcBef>
                <a:spcPct val="50000"/>
              </a:spcBef>
              <a:buFontTx/>
              <a:buNone/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endParaRPr lang="en-US" sz="600" dirty="0" smtClean="0">
              <a:latin typeface="Tahoma" pitchFamily="34" charset="0"/>
            </a:endParaRPr>
          </a:p>
          <a:p>
            <a:pPr marL="173038" indent="-173038" eaLnBrk="1" hangingPunct="1">
              <a:spcBef>
                <a:spcPct val="10000"/>
              </a:spcBef>
              <a:buFontTx/>
              <a:buNone/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r>
              <a:rPr lang="en-US" sz="2000" dirty="0" smtClean="0">
                <a:latin typeface="Tahoma" pitchFamily="34" charset="0"/>
              </a:rPr>
              <a:t>Products:</a:t>
            </a:r>
          </a:p>
          <a:p>
            <a:pPr marL="396875" lvl="1" indent="-163513" eaLnBrk="1" hangingPunct="1">
              <a:spcBef>
                <a:spcPct val="10000"/>
              </a:spcBef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r>
              <a:rPr lang="en-US" sz="1800" dirty="0" smtClean="0">
                <a:latin typeface="Tahoma" pitchFamily="34" charset="0"/>
              </a:rPr>
              <a:t>TN:</a:t>
            </a:r>
            <a:r>
              <a:rPr lang="en-US" altLang="en-US" sz="1800" dirty="0" smtClean="0">
                <a:latin typeface="Tahoma" pitchFamily="34" charset="0"/>
              </a:rPr>
              <a:t>“Shoaling Analysis at Brazos Island Harbor Inlet, Texas ”</a:t>
            </a:r>
            <a:r>
              <a:rPr lang="en-US" sz="1800" dirty="0" smtClean="0">
                <a:latin typeface="Tahoma" pitchFamily="34" charset="0"/>
              </a:rPr>
              <a:t>	</a:t>
            </a:r>
          </a:p>
          <a:p>
            <a:pPr marL="396875" lvl="1" indent="-163513" eaLnBrk="1" hangingPunct="1">
              <a:spcBef>
                <a:spcPct val="10000"/>
              </a:spcBef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r>
              <a:rPr lang="en-US" sz="1800" dirty="0" smtClean="0">
                <a:latin typeface="Tahoma" pitchFamily="34" charset="0"/>
              </a:rPr>
              <a:t>TR: “Brazos Santiago, Texas Inlet Sedimentation Study (Sept 30)</a:t>
            </a:r>
          </a:p>
          <a:p>
            <a:pPr marL="396875" lvl="1" indent="-163513" eaLnBrk="1" hangingPunct="1">
              <a:spcBef>
                <a:spcPct val="10000"/>
              </a:spcBef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r>
              <a:rPr lang="en-US" sz="1800" dirty="0" smtClean="0">
                <a:latin typeface="Tahoma" pitchFamily="34" charset="0"/>
              </a:rPr>
              <a:t>CIRP Seminar (Sept 27)</a:t>
            </a:r>
          </a:p>
          <a:p>
            <a:pPr eaLnBrk="1" hangingPunct="1">
              <a:spcBef>
                <a:spcPct val="50000"/>
              </a:spcBef>
              <a:buFontTx/>
              <a:buNone/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endParaRPr lang="en-US" sz="2000" dirty="0" smtClean="0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endParaRPr lang="en-US" sz="2000" dirty="0" smtClean="0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tabLst>
                <a:tab pos="4287838" algn="l"/>
                <a:tab pos="4633913" algn="l"/>
                <a:tab pos="4745038" algn="l"/>
                <a:tab pos="5029200" algn="l"/>
              </a:tabLst>
              <a:defRPr/>
            </a:pPr>
            <a:endParaRPr lang="en-US" sz="2000" dirty="0" smtClean="0">
              <a:latin typeface="Tahoma" pitchFamily="34" charset="0"/>
            </a:endParaRPr>
          </a:p>
        </p:txBody>
      </p:sp>
      <p:grpSp>
        <p:nvGrpSpPr>
          <p:cNvPr id="2052" name="Group 26"/>
          <p:cNvGrpSpPr>
            <a:grpSpLocks/>
          </p:cNvGrpSpPr>
          <p:nvPr/>
        </p:nvGrpSpPr>
        <p:grpSpPr bwMode="auto">
          <a:xfrm>
            <a:off x="4876800" y="1371600"/>
            <a:ext cx="4187825" cy="3121025"/>
            <a:chOff x="4805" y="-4456"/>
            <a:chExt cx="5966" cy="4316"/>
          </a:xfrm>
        </p:grpSpPr>
        <p:pic>
          <p:nvPicPr>
            <p:cNvPr id="2054" name="Picture 2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05" y="-4456"/>
              <a:ext cx="5951" cy="4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55" name="Group 28"/>
            <p:cNvGrpSpPr>
              <a:grpSpLocks/>
            </p:cNvGrpSpPr>
            <p:nvPr/>
          </p:nvGrpSpPr>
          <p:grpSpPr bwMode="auto">
            <a:xfrm>
              <a:off x="4810" y="-4451"/>
              <a:ext cx="5961" cy="4311"/>
              <a:chOff x="4810" y="-4451"/>
              <a:chExt cx="5961" cy="4311"/>
            </a:xfrm>
          </p:grpSpPr>
          <p:sp>
            <p:nvSpPr>
              <p:cNvPr id="2056" name="Freeform 29"/>
              <p:cNvSpPr>
                <a:spLocks/>
              </p:cNvSpPr>
              <p:nvPr/>
            </p:nvSpPr>
            <p:spPr bwMode="auto">
              <a:xfrm>
                <a:off x="4810" y="-4451"/>
                <a:ext cx="5961" cy="4311"/>
              </a:xfrm>
              <a:custGeom>
                <a:avLst/>
                <a:gdLst>
                  <a:gd name="T0" fmla="*/ 0 w 5961"/>
                  <a:gd name="T1" fmla="*/ -140 h 4311"/>
                  <a:gd name="T2" fmla="*/ 5961 w 5961"/>
                  <a:gd name="T3" fmla="*/ -140 h 4311"/>
                  <a:gd name="T4" fmla="*/ 5961 w 5961"/>
                  <a:gd name="T5" fmla="*/ -4451 h 4311"/>
                  <a:gd name="T6" fmla="*/ 0 w 5961"/>
                  <a:gd name="T7" fmla="*/ -4451 h 4311"/>
                  <a:gd name="T8" fmla="*/ 0 w 5961"/>
                  <a:gd name="T9" fmla="*/ -140 h 4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61"/>
                  <a:gd name="T16" fmla="*/ 0 h 4311"/>
                  <a:gd name="T17" fmla="*/ 5961 w 5961"/>
                  <a:gd name="T18" fmla="*/ 4311 h 4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61" h="4311">
                    <a:moveTo>
                      <a:pt x="0" y="4311"/>
                    </a:moveTo>
                    <a:lnTo>
                      <a:pt x="5961" y="4311"/>
                    </a:lnTo>
                    <a:lnTo>
                      <a:pt x="5961" y="0"/>
                    </a:lnTo>
                    <a:lnTo>
                      <a:pt x="0" y="0"/>
                    </a:lnTo>
                    <a:lnTo>
                      <a:pt x="0" y="4311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/>
          <a:srcRect l="5031" t="5679" r="5528" b="2879"/>
          <a:stretch>
            <a:fillRect/>
          </a:stretch>
        </p:blipFill>
        <p:spPr bwMode="auto">
          <a:xfrm>
            <a:off x="39688" y="1327150"/>
            <a:ext cx="294005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/>
          <a:srcRect l="4631" t="4803" r="7440" b="398"/>
          <a:stretch>
            <a:fillRect/>
          </a:stretch>
        </p:blipFill>
        <p:spPr bwMode="auto">
          <a:xfrm>
            <a:off x="6172200" y="1371600"/>
            <a:ext cx="28670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3413" y="1828800"/>
            <a:ext cx="29083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4941888" y="1462088"/>
            <a:ext cx="1295400" cy="752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938463" y="2193925"/>
            <a:ext cx="293687" cy="428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516563" y="2473325"/>
            <a:ext cx="46037" cy="460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6"/>
          <a:srcRect l="5200" t="5244" r="5637" b="5106"/>
          <a:stretch>
            <a:fillRect/>
          </a:stretch>
        </p:blipFill>
        <p:spPr bwMode="auto">
          <a:xfrm>
            <a:off x="228600" y="3825875"/>
            <a:ext cx="372903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flipH="1">
            <a:off x="2667000" y="2519363"/>
            <a:ext cx="2849563" cy="1519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50" name="Picture 5"/>
          <p:cNvPicPr>
            <a:picLocks noChangeAspect="1" noChangeArrowheads="1"/>
          </p:cNvPicPr>
          <p:nvPr/>
        </p:nvPicPr>
        <p:blipFill>
          <a:blip r:embed="rId7"/>
          <a:srcRect l="3304" t="2928" r="2837"/>
          <a:stretch>
            <a:fillRect/>
          </a:stretch>
        </p:blipFill>
        <p:spPr bwMode="auto">
          <a:xfrm>
            <a:off x="5145088" y="3810000"/>
            <a:ext cx="36671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5540375" y="2519363"/>
            <a:ext cx="496888" cy="1987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243263" y="2636838"/>
            <a:ext cx="44450" cy="460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73625" y="2214563"/>
            <a:ext cx="46038" cy="460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itle 13"/>
          <p:cNvSpPr txBox="1">
            <a:spLocks/>
          </p:cNvSpPr>
          <p:nvPr/>
        </p:nvSpPr>
        <p:spPr>
          <a:xfrm>
            <a:off x="914400" y="228600"/>
            <a:ext cx="7620000" cy="838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3200" kern="0" dirty="0">
                <a:solidFill>
                  <a:schemeClr val="tx2"/>
                </a:solidFill>
                <a:latin typeface="+mj-lt"/>
                <a:cs typeface="+mj-cs"/>
              </a:rPr>
              <a:t>  </a:t>
            </a:r>
            <a:r>
              <a:rPr lang="en-US" altLang="en-US" sz="2800" kern="0" dirty="0">
                <a:solidFill>
                  <a:schemeClr val="tx2"/>
                </a:solidFill>
                <a:latin typeface="+mj-lt"/>
                <a:cs typeface="+mj-cs"/>
              </a:rPr>
              <a:t>CMS Numerical Comparison with Field Data</a:t>
            </a:r>
            <a:endParaRPr lang="en-US" altLang="en-US" sz="3200" kern="0" dirty="0">
              <a:solidFill>
                <a:schemeClr val="tx2"/>
              </a:solidFill>
              <a:latin typeface="+mj-lt"/>
              <a:cs typeface="+mj-cs"/>
            </a:endParaRPr>
          </a:p>
        </p:txBody>
      </p:sp>
      <p:sp>
        <p:nvSpPr>
          <p:cNvPr id="10255" name="TextBox 14"/>
          <p:cNvSpPr txBox="1">
            <a:spLocks noChangeArrowheads="1"/>
          </p:cNvSpPr>
          <p:nvPr/>
        </p:nvSpPr>
        <p:spPr bwMode="auto">
          <a:xfrm>
            <a:off x="3200400" y="2362200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/>
              <a:t>1</a:t>
            </a:r>
          </a:p>
        </p:txBody>
      </p:sp>
      <p:sp>
        <p:nvSpPr>
          <p:cNvPr id="10256" name="TextBox 15"/>
          <p:cNvSpPr txBox="1">
            <a:spLocks noChangeArrowheads="1"/>
          </p:cNvSpPr>
          <p:nvPr/>
        </p:nvSpPr>
        <p:spPr bwMode="auto">
          <a:xfrm>
            <a:off x="4724400" y="1905000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/>
              <a:t>2</a:t>
            </a:r>
          </a:p>
        </p:txBody>
      </p:sp>
      <p:sp>
        <p:nvSpPr>
          <p:cNvPr id="10257" name="TextBox 16"/>
          <p:cNvSpPr txBox="1">
            <a:spLocks noChangeArrowheads="1"/>
          </p:cNvSpPr>
          <p:nvPr/>
        </p:nvSpPr>
        <p:spPr bwMode="auto">
          <a:xfrm>
            <a:off x="5562600" y="2286000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CMS Numerical Modeling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1905000"/>
            <a:ext cx="2819400" cy="3140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n-US" sz="1800" dirty="0"/>
              <a:t>Largest velocities approximately 1.5m/s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n-US" sz="1800" dirty="0" err="1"/>
              <a:t>Longshore</a:t>
            </a:r>
            <a:r>
              <a:rPr lang="en-US" sz="1800" dirty="0"/>
              <a:t> transport appears to be northward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n-US" sz="1800" dirty="0"/>
              <a:t>Recirculation region visible north of jetties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n-US" sz="1800" dirty="0"/>
              <a:t>Apparent transport pathway south of jetty into channel.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800" dirty="0"/>
          </a:p>
        </p:txBody>
      </p:sp>
      <p:sp>
        <p:nvSpPr>
          <p:cNvPr id="11268" name="TextBox 9"/>
          <p:cNvSpPr txBox="1">
            <a:spLocks noChangeArrowheads="1"/>
          </p:cNvSpPr>
          <p:nvPr/>
        </p:nvSpPr>
        <p:spPr bwMode="auto">
          <a:xfrm>
            <a:off x="228600" y="5410200"/>
            <a:ext cx="617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800" dirty="0"/>
              <a:t>Velocity vectors and contours of velocity magnitude (m/s) at Inlet </a:t>
            </a:r>
            <a:r>
              <a:rPr lang="en-US" altLang="en-US" sz="1800" dirty="0" smtClean="0"/>
              <a:t>(2 weeks).  </a:t>
            </a:r>
            <a:r>
              <a:rPr lang="en-US" altLang="en-US" sz="1800" dirty="0"/>
              <a:t>Vectors indicate direction only.</a:t>
            </a:r>
          </a:p>
        </p:txBody>
      </p:sp>
      <p:pic>
        <p:nvPicPr>
          <p:cNvPr id="7" name="hydr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" y="1295400"/>
            <a:ext cx="6064452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Alternative Investigation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219200"/>
            <a:ext cx="70866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1175" indent="-511175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3366"/>
                </a:solidFill>
              </a:rPr>
              <a:t>Influence of Mansfield </a:t>
            </a:r>
            <a:r>
              <a:rPr lang="en-US" sz="2000" b="1" dirty="0" smtClean="0">
                <a:solidFill>
                  <a:srgbClr val="003366"/>
                </a:solidFill>
              </a:rPr>
              <a:t>Pass</a:t>
            </a:r>
            <a:endParaRPr lang="en-US" sz="2000" b="1" dirty="0">
              <a:solidFill>
                <a:srgbClr val="003366"/>
              </a:solidFill>
            </a:endParaRP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rgbClr val="003366"/>
                </a:solidFill>
              </a:rPr>
              <a:t>Mansfield Pass closed </a:t>
            </a:r>
          </a:p>
          <a:p>
            <a:pPr marL="742950" lvl="1" indent="-285750"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rgbClr val="003366"/>
                </a:solidFill>
              </a:rPr>
              <a:t>Mansfield Pass deepened (from 12 ft to 20 ft )</a:t>
            </a:r>
            <a:endParaRPr lang="en-US" sz="900" b="1" dirty="0">
              <a:solidFill>
                <a:srgbClr val="003366"/>
              </a:solidFill>
            </a:endParaRPr>
          </a:p>
          <a:p>
            <a:pPr marL="511175" indent="-511175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C00000"/>
                </a:solidFill>
              </a:rPr>
              <a:t>Structural Changes to the Jetty</a:t>
            </a:r>
          </a:p>
          <a:p>
            <a:pPr marL="968375" lvl="1" indent="-511175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C00000"/>
                </a:solidFill>
              </a:rPr>
              <a:t>Seaward jetty Extension</a:t>
            </a:r>
          </a:p>
          <a:p>
            <a:pPr marL="968375" lvl="1" indent="-511175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C00000"/>
                </a:solidFill>
              </a:rPr>
              <a:t>Interior Jetty Realignment</a:t>
            </a:r>
          </a:p>
          <a:p>
            <a:pPr marL="968375" lvl="1" indent="-51117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srgbClr val="C00000"/>
                </a:solidFill>
              </a:rPr>
              <a:t>Jetty Height Modification</a:t>
            </a:r>
          </a:p>
          <a:p>
            <a:pPr marL="511175" indent="-511175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003300"/>
                </a:solidFill>
              </a:rPr>
              <a:t>Dredging Specific Changes</a:t>
            </a:r>
          </a:p>
          <a:p>
            <a:pPr marL="968375" lvl="1" indent="-511175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003300"/>
                </a:solidFill>
              </a:rPr>
              <a:t>In-Channel Sediment Trap</a:t>
            </a:r>
          </a:p>
          <a:p>
            <a:pPr marL="968375" lvl="1" indent="-51117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srgbClr val="003300"/>
                </a:solidFill>
              </a:rPr>
              <a:t>Dedicated Dredging </a:t>
            </a:r>
            <a:r>
              <a:rPr lang="en-US" sz="2000" i="1" dirty="0" smtClean="0">
                <a:solidFill>
                  <a:srgbClr val="003300"/>
                </a:solidFill>
              </a:rPr>
              <a:t>Plant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1295400" y="6047115"/>
            <a:ext cx="441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400" dirty="0"/>
              <a:t>Indicates that numerical modeling was performed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 l="51764" t="11667" r="11909" b="3810"/>
          <a:stretch>
            <a:fillRect/>
          </a:stretch>
        </p:blipFill>
        <p:spPr bwMode="auto">
          <a:xfrm>
            <a:off x="5572259" y="2362200"/>
            <a:ext cx="348588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87768" y="3352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Mansfield Pass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Mansfield Pass Alternatives</a:t>
            </a:r>
          </a:p>
        </p:txBody>
      </p:sp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2"/>
          <a:srcRect l="59547" t="31905" r="20650" b="3810"/>
          <a:stretch>
            <a:fillRect/>
          </a:stretch>
        </p:blipFill>
        <p:spPr bwMode="auto">
          <a:xfrm>
            <a:off x="228600" y="1143000"/>
            <a:ext cx="30480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352800" y="1143000"/>
            <a:ext cx="57912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1800" dirty="0"/>
              <a:t>During winter months there is a counter-clockwise circulation with net flow coming in through Mansfield Pass, then south down the Laguna Madre and exiting into the Gulf of Mexico through Brazos Santiago Inlet.  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endParaRPr lang="en-US" sz="1800" dirty="0"/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1800" dirty="0"/>
              <a:t>This net flow reverses direction during the summer months and becomes stronger. 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endParaRPr lang="en-US" sz="1800" dirty="0"/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1800" dirty="0"/>
              <a:t>In 2011, the </a:t>
            </a:r>
            <a:r>
              <a:rPr lang="en-US" sz="1800" dirty="0" smtClean="0"/>
              <a:t>USACE discontinued </a:t>
            </a:r>
            <a:r>
              <a:rPr lang="en-US" sz="1800" dirty="0"/>
              <a:t>maintenance </a:t>
            </a:r>
            <a:r>
              <a:rPr lang="en-US" sz="1800" dirty="0" smtClean="0"/>
              <a:t>dredging </a:t>
            </a:r>
            <a:r>
              <a:rPr lang="en-US" sz="1800" dirty="0"/>
              <a:t>because Port Mansfield was designated </a:t>
            </a:r>
            <a:r>
              <a:rPr lang="en-US" sz="1800" dirty="0" smtClean="0"/>
              <a:t>as recreational</a:t>
            </a:r>
            <a:r>
              <a:rPr lang="en-US" sz="1800" dirty="0"/>
              <a:t>, rather </a:t>
            </a:r>
            <a:r>
              <a:rPr lang="en-US" sz="1800" dirty="0" smtClean="0"/>
              <a:t>than commercial (a source of contention between USACE and locals, contacted by National Parks Service).</a:t>
            </a:r>
            <a:endParaRPr lang="en-US" sz="1800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Mansfield Pass alternatives: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dirty="0"/>
              <a:t>Mansfield Pass closed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dirty="0"/>
              <a:t>Mansfield Pass deepened (from 12 ft to 20 ft )</a:t>
            </a:r>
          </a:p>
        </p:txBody>
      </p:sp>
      <p:grpSp>
        <p:nvGrpSpPr>
          <p:cNvPr id="5" name="Group 12"/>
          <p:cNvGrpSpPr/>
          <p:nvPr/>
        </p:nvGrpSpPr>
        <p:grpSpPr>
          <a:xfrm>
            <a:off x="1412572" y="1524000"/>
            <a:ext cx="1787828" cy="4114800"/>
            <a:chOff x="1412572" y="1524000"/>
            <a:chExt cx="1787828" cy="4114800"/>
          </a:xfrm>
          <a:solidFill>
            <a:srgbClr val="FFFF00"/>
          </a:solidFill>
        </p:grpSpPr>
        <p:sp>
          <p:nvSpPr>
            <p:cNvPr id="9" name="Left Arrow 8"/>
            <p:cNvSpPr/>
            <p:nvPr/>
          </p:nvSpPr>
          <p:spPr>
            <a:xfrm>
              <a:off x="1828800" y="1524000"/>
              <a:ext cx="533400" cy="228600"/>
            </a:xfrm>
            <a:prstGeom prst="lef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 rot="20282423">
              <a:off x="1412572" y="2851513"/>
              <a:ext cx="304800" cy="685800"/>
            </a:xfrm>
            <a:prstGeom prst="down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Left Arrow 10"/>
            <p:cNvSpPr/>
            <p:nvPr/>
          </p:nvSpPr>
          <p:spPr>
            <a:xfrm rot="13306263">
              <a:off x="1846835" y="5000030"/>
              <a:ext cx="457200" cy="228600"/>
            </a:xfrm>
            <a:prstGeom prst="lef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Left Arrow 11"/>
            <p:cNvSpPr/>
            <p:nvPr/>
          </p:nvSpPr>
          <p:spPr>
            <a:xfrm rot="10800000">
              <a:off x="2743200" y="5410200"/>
              <a:ext cx="457200" cy="228600"/>
            </a:xfrm>
            <a:prstGeom prst="lef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Alternatives Description (cont)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62000" y="3121164"/>
            <a:ext cx="411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Extend </a:t>
            </a:r>
            <a:r>
              <a:rPr lang="en-US" sz="2000" dirty="0" smtClean="0"/>
              <a:t>Jetty </a:t>
            </a:r>
            <a:endParaRPr lang="en-US" sz="2000" dirty="0"/>
          </a:p>
        </p:txBody>
      </p:sp>
      <p:pic>
        <p:nvPicPr>
          <p:cNvPr id="1843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2364"/>
            <a:ext cx="3581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019550"/>
            <a:ext cx="3657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14"/>
          <p:cNvSpPr>
            <a:spLocks noChangeArrowheads="1"/>
          </p:cNvSpPr>
          <p:nvPr/>
        </p:nvSpPr>
        <p:spPr bwMode="auto">
          <a:xfrm>
            <a:off x="3581400" y="5848350"/>
            <a:ext cx="411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Realigned Jetty </a:t>
            </a:r>
            <a:endParaRPr lang="en-US" sz="2000" dirty="0"/>
          </a:p>
        </p:txBody>
      </p:sp>
      <p:pic>
        <p:nvPicPr>
          <p:cNvPr id="1843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292364"/>
            <a:ext cx="3505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Rectangle 17"/>
          <p:cNvSpPr>
            <a:spLocks noChangeArrowheads="1"/>
          </p:cNvSpPr>
          <p:nvPr/>
        </p:nvSpPr>
        <p:spPr bwMode="auto">
          <a:xfrm>
            <a:off x="4800600" y="3102114"/>
            <a:ext cx="426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In-channel </a:t>
            </a:r>
            <a:r>
              <a:rPr lang="en-US" sz="2000" dirty="0"/>
              <a:t>S</a:t>
            </a:r>
            <a:r>
              <a:rPr lang="en-US" sz="2000" dirty="0" smtClean="0"/>
              <a:t>ediment Trap (holds 200,000 cy of material)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Bathymetric Profiles</a:t>
            </a: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6934200" cy="469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7162800" y="1676400"/>
            <a:ext cx="2057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dirty="0" smtClean="0"/>
              <a:t>Bathymetry </a:t>
            </a:r>
            <a:r>
              <a:rPr lang="en-US" altLang="en-US" sz="2000" dirty="0"/>
              <a:t>profiles were extracted along the channel centerline. </a:t>
            </a:r>
            <a:endParaRPr lang="en-US" altLang="en-US" sz="2000" dirty="0" smtClean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 smtClean="0"/>
              <a:t>Surveys conducted in:</a:t>
            </a:r>
          </a:p>
          <a:p>
            <a:pPr eaLnBrk="1" hangingPunct="1"/>
            <a:r>
              <a:rPr lang="en-US" altLang="en-US" sz="2000" dirty="0" smtClean="0"/>
              <a:t>Sept-2014</a:t>
            </a:r>
          </a:p>
          <a:p>
            <a:pPr eaLnBrk="1" hangingPunct="1"/>
            <a:r>
              <a:rPr lang="en-US" altLang="en-US" sz="2000" dirty="0" smtClean="0"/>
              <a:t>March-2015</a:t>
            </a:r>
          </a:p>
          <a:p>
            <a:pPr eaLnBrk="1" hangingPunct="1"/>
            <a:r>
              <a:rPr lang="en-US" altLang="en-US" sz="2000" dirty="0" smtClean="0"/>
              <a:t>July-2015</a:t>
            </a: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1066800"/>
          </a:xfrm>
        </p:spPr>
        <p:txBody>
          <a:bodyPr/>
          <a:lstStyle/>
          <a:p>
            <a:r>
              <a:rPr lang="en-US" sz="3200" dirty="0" smtClean="0"/>
              <a:t>Comparison of Bathymetric Profile of Base Case to Alternatives  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76200" y="1066800"/>
          <a:ext cx="2456120" cy="2582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215381679"/>
              </p:ext>
            </p:extLst>
          </p:nvPr>
        </p:nvGraphicFramePr>
        <p:xfrm>
          <a:off x="5257800" y="1066800"/>
          <a:ext cx="2456120" cy="2582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34582530"/>
              </p:ext>
            </p:extLst>
          </p:nvPr>
        </p:nvGraphicFramePr>
        <p:xfrm>
          <a:off x="1676400" y="3810000"/>
          <a:ext cx="2456120" cy="2582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4343400" y="3810000"/>
          <a:ext cx="2456120" cy="2582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2667000" y="1066800"/>
          <a:ext cx="2456120" cy="2582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72400" y="14478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Deposition height is larger after 1 year 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7772400" y="44196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Deposition height is smaller after 1 year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1066800"/>
          </a:xfrm>
        </p:spPr>
        <p:txBody>
          <a:bodyPr/>
          <a:lstStyle/>
          <a:p>
            <a:r>
              <a:rPr lang="en-US" sz="3000" dirty="0" smtClean="0"/>
              <a:t>Comparison of the volume of sediment deposited </a:t>
            </a:r>
          </a:p>
        </p:txBody>
      </p:sp>
      <p:pic>
        <p:nvPicPr>
          <p:cNvPr id="21509" name="Picture 5" descr="I:\Brazos\Documentation\MCNP-IPR\Volume Comparison of All Alternatives.jpg"/>
          <p:cNvPicPr>
            <a:picLocks noChangeAspect="1" noChangeArrowheads="1"/>
          </p:cNvPicPr>
          <p:nvPr/>
        </p:nvPicPr>
        <p:blipFill>
          <a:blip r:embed="rId3"/>
          <a:srcRect l="4211" r="2105"/>
          <a:stretch>
            <a:fillRect/>
          </a:stretch>
        </p:blipFill>
        <p:spPr bwMode="auto">
          <a:xfrm>
            <a:off x="304800" y="1143000"/>
            <a:ext cx="6616446" cy="5134251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609600" y="4419600"/>
            <a:ext cx="2057400" cy="1371600"/>
            <a:chOff x="1676400" y="4419600"/>
            <a:chExt cx="2286000" cy="1524000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 rotWithShape="1">
            <a:blip r:embed="rId4"/>
            <a:srcRect r="23405"/>
            <a:stretch/>
          </p:blipFill>
          <p:spPr bwMode="auto">
            <a:xfrm>
              <a:off x="1676400" y="4419600"/>
              <a:ext cx="2286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2076450" y="5170171"/>
              <a:ext cx="1123950" cy="152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 rot="16200000">
            <a:off x="-2157801" y="3328602"/>
            <a:ext cx="464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Accumulated Sediment Volume Deposited (Ratio to base case)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1495485"/>
            <a:ext cx="220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Values close to 1, indicate little change.</a:t>
            </a:r>
          </a:p>
          <a:p>
            <a:endParaRPr lang="en-US" sz="1800" dirty="0" smtClean="0"/>
          </a:p>
          <a:p>
            <a:r>
              <a:rPr lang="en-US" sz="1800" dirty="0" smtClean="0"/>
              <a:t>The realigned jetty option actually shows erosion at specified location</a:t>
            </a:r>
          </a:p>
          <a:p>
            <a:endParaRPr lang="en-US" sz="1800" dirty="0" smtClean="0"/>
          </a:p>
          <a:p>
            <a:r>
              <a:rPr lang="en-US" sz="1800" dirty="0" smtClean="0"/>
              <a:t>The sediment trap option shows larger deposition rate, but material deposits into a hole, so deposition height may still be lower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48149"/>
              </p:ext>
            </p:extLst>
          </p:nvPr>
        </p:nvGraphicFramePr>
        <p:xfrm>
          <a:off x="228600" y="838200"/>
          <a:ext cx="8762999" cy="490184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351004"/>
                <a:gridCol w="2001795"/>
                <a:gridCol w="2652825"/>
                <a:gridCol w="2757375"/>
              </a:tblGrid>
              <a:tr h="4425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Alternative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/>
                        <a:t>Shoaling Rate Impact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/>
                        <a:t>Additional Positive Considerations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/>
                        <a:t>Additional Negative Considerations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535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Close Mansfield Pass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Minor </a:t>
                      </a:r>
                      <a:r>
                        <a:rPr lang="en-US" sz="1400" u="none" strike="noStrike" dirty="0" smtClean="0"/>
                        <a:t>decrease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-114300" algn="l" fontAlgn="b">
                        <a:buFont typeface="Arial" pitchFamily="34" charset="0"/>
                        <a:buChar char="•"/>
                      </a:pPr>
                      <a:r>
                        <a:rPr lang="en-US" sz="1400" u="none" strike="noStrike" dirty="0"/>
                        <a:t>Serious negative environmental </a:t>
                      </a:r>
                      <a:r>
                        <a:rPr lang="en-US" sz="1400" u="none" strike="noStrike" dirty="0" smtClean="0"/>
                        <a:t>impacts.  </a:t>
                      </a:r>
                    </a:p>
                    <a:p>
                      <a:pPr marL="114300" indent="-114300" algn="l" fontAlgn="b">
                        <a:buFont typeface="Arial" pitchFamily="34" charset="0"/>
                        <a:buChar char="•"/>
                      </a:pPr>
                      <a:r>
                        <a:rPr lang="en-US" sz="1400" u="none" strike="noStrike" dirty="0" smtClean="0"/>
                        <a:t>Local </a:t>
                      </a:r>
                      <a:r>
                        <a:rPr lang="en-US" sz="1400" u="none" strike="noStrike" dirty="0"/>
                        <a:t>opposition likely.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7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Deepen Mansfield Pass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/>
                        <a:t>Minor increase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-114300" algn="l" fontAlgn="b">
                        <a:buFont typeface="Arial" pitchFamily="34" charset="0"/>
                        <a:buChar char="•"/>
                      </a:pPr>
                      <a:r>
                        <a:rPr lang="en-US" sz="1400" u="none" strike="noStrike" dirty="0"/>
                        <a:t>Favored by </a:t>
                      </a:r>
                      <a:r>
                        <a:rPr lang="en-US" sz="1400" u="none" strike="noStrike" dirty="0" smtClean="0"/>
                        <a:t>locals.</a:t>
                      </a:r>
                    </a:p>
                    <a:p>
                      <a:pPr marL="114300" indent="-114300" algn="l" fontAlgn="b">
                        <a:buFont typeface="Arial" pitchFamily="34" charset="0"/>
                        <a:buChar char="•"/>
                      </a:pPr>
                      <a:r>
                        <a:rPr lang="en-US" sz="1400" u="none" strike="noStrike" dirty="0" smtClean="0"/>
                        <a:t>Environmental </a:t>
                      </a:r>
                      <a:r>
                        <a:rPr lang="en-US" sz="1400" u="none" strike="noStrike" dirty="0"/>
                        <a:t>benefits.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Unstudied impacts on </a:t>
                      </a:r>
                      <a:r>
                        <a:rPr lang="en-US" sz="1400" u="none" strike="noStrike" dirty="0" err="1"/>
                        <a:t>downdrift</a:t>
                      </a:r>
                      <a:r>
                        <a:rPr lang="en-US" sz="1400" u="none" strike="noStrike" dirty="0"/>
                        <a:t> beach erosion.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25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Seaward Jetty Extension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Minor </a:t>
                      </a:r>
                      <a:r>
                        <a:rPr lang="en-US" sz="1400" u="none" strike="noStrike" dirty="0" smtClean="0"/>
                        <a:t>decrease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Significant construction costs are anticipated.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Interior Jetty Realignment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Major </a:t>
                      </a:r>
                      <a:r>
                        <a:rPr lang="en-US" sz="1400" u="none" strike="noStrike" dirty="0" smtClean="0"/>
                        <a:t>decrease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/>
                        <a:t>Potential beneficial </a:t>
                      </a:r>
                      <a:r>
                        <a:rPr lang="en-US" sz="1400" u="none" strike="noStrike" dirty="0"/>
                        <a:t>uses for the abandoned portions of the channel.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-114300" algn="l" fontAlgn="b">
                        <a:buFont typeface="Arial" pitchFamily="34" charset="0"/>
                        <a:buChar char="•"/>
                      </a:pPr>
                      <a:r>
                        <a:rPr lang="en-US" sz="1400" u="none" strike="noStrike" dirty="0"/>
                        <a:t>Likely shift of flood shoal </a:t>
                      </a:r>
                      <a:r>
                        <a:rPr lang="en-US" sz="1400" u="none" strike="noStrike" dirty="0" smtClean="0"/>
                        <a:t>location; increase beneficial use cost.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9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In-Channel Sediment Trap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/>
                        <a:t>Minor increase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-114300" algn="l" fontAlgn="b">
                        <a:buFont typeface="Arial" pitchFamily="34" charset="0"/>
                        <a:buChar char="•"/>
                      </a:pPr>
                      <a:r>
                        <a:rPr lang="en-US" sz="1400" u="none" strike="noStrike" dirty="0"/>
                        <a:t>Increases time between required </a:t>
                      </a:r>
                      <a:r>
                        <a:rPr lang="en-US" sz="1400" u="none" strike="noStrike" dirty="0" smtClean="0"/>
                        <a:t>dredging  </a:t>
                      </a:r>
                    </a:p>
                    <a:p>
                      <a:pPr marL="114300" indent="-114300" algn="l" fontAlgn="b">
                        <a:buFont typeface="Arial" pitchFamily="34" charset="0"/>
                        <a:buChar char="•"/>
                      </a:pPr>
                      <a:r>
                        <a:rPr lang="en-US" sz="1400" u="none" strike="noStrike" dirty="0" smtClean="0"/>
                        <a:t>Implementation straight-forward.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/>
                        <a:t>Channel deepening may require </a:t>
                      </a:r>
                      <a:r>
                        <a:rPr lang="en-US" sz="1400" u="none" strike="noStrike" dirty="0"/>
                        <a:t>congressional </a:t>
                      </a:r>
                      <a:r>
                        <a:rPr lang="en-US" sz="1400" u="none" strike="noStrike" dirty="0" smtClean="0"/>
                        <a:t>authorization.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567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Assessment of Alternatives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Assessment of Alternative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04800" y="1143000"/>
          <a:ext cx="8534400" cy="502117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05200"/>
                <a:gridCol w="5029200"/>
              </a:tblGrid>
              <a:tr h="283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Alternative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/>
                        <a:t>Initial Assessment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latin typeface="+mj-lt"/>
                        </a:rPr>
                        <a:t>Close Mansfield Pass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+mj-lt"/>
                        </a:rPr>
                        <a:t>Not recommended for further consideration.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latin typeface="+mj-lt"/>
                        </a:rPr>
                        <a:t>Deepen Mansfield Pass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+mj-lt"/>
                        </a:rPr>
                        <a:t>Worth additional study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latin typeface="+mj-lt"/>
                        </a:rPr>
                        <a:t>Seaward Jetty Extension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+mj-lt"/>
                        </a:rPr>
                        <a:t>Not recommended for further consideration.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latin typeface="+mj-lt"/>
                        </a:rPr>
                        <a:t>Interior Jetty Realignment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+mj-lt"/>
                        </a:rPr>
                        <a:t>Worth additional </a:t>
                      </a:r>
                      <a:r>
                        <a:rPr lang="en-US" sz="1800" u="none" strike="noStrike" dirty="0" smtClean="0">
                          <a:latin typeface="+mj-lt"/>
                        </a:rPr>
                        <a:t>study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04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latin typeface="+mj-lt"/>
                        </a:rPr>
                        <a:t>In-Channel Sediment Trap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Worth additional study **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47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Dedicated Dredge Plant and Distribution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Worth additional study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</a:tr>
              <a:tr h="7004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Heighten Jetties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  <a:cs typeface="Arial" pitchFamily="34" charset="0"/>
                        </a:rPr>
                        <a:t>Worth additional study</a:t>
                      </a:r>
                    </a:p>
                    <a:p>
                      <a:pPr algn="l" fontAlgn="b"/>
                      <a:endParaRPr lang="en-US" sz="1400" u="none" strike="noStrike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572000" y="1188958"/>
            <a:ext cx="44958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Lower Laguna Madre system is a complex hydrodynamic environment.</a:t>
            </a:r>
          </a:p>
          <a:p>
            <a:endParaRPr lang="en-US" sz="1400" dirty="0" smtClean="0"/>
          </a:p>
          <a:p>
            <a:r>
              <a:rPr lang="en-US" sz="2000" dirty="0" smtClean="0"/>
              <a:t>System includes Port Mansfield and Mansfield Pass to the north and Brazos Island Harbor Inlet (BIH) to the south.</a:t>
            </a:r>
          </a:p>
          <a:p>
            <a:endParaRPr lang="en-US" sz="1400" dirty="0" smtClean="0"/>
          </a:p>
          <a:p>
            <a:r>
              <a:rPr lang="en-US" sz="2000" dirty="0" smtClean="0"/>
              <a:t>The BIH serves as an entrance for  the Brownsville Ship Channel to the Port of Brownsville</a:t>
            </a:r>
          </a:p>
          <a:p>
            <a:endParaRPr lang="en-US" sz="1400" dirty="0" smtClean="0"/>
          </a:p>
          <a:p>
            <a:r>
              <a:rPr lang="en-US" sz="2000" dirty="0" smtClean="0"/>
              <a:t>Flow through Mansfield and Brazos Island Harbor Inlet impacts the overall transport dynamics of the system. </a:t>
            </a:r>
          </a:p>
          <a:p>
            <a:endParaRPr lang="en-US" sz="1400" dirty="0" smtClean="0"/>
          </a:p>
          <a:p>
            <a:r>
              <a:rPr lang="en-US" sz="2000" dirty="0" smtClean="0"/>
              <a:t>The alongshore transport of sediment is northward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BIH Inlet Study: </a:t>
            </a:r>
            <a:r>
              <a:rPr lang="en-US" smtClean="0"/>
              <a:t>Background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400" y="1066800"/>
            <a:ext cx="4267200" cy="5410200"/>
            <a:chOff x="152400" y="1066800"/>
            <a:chExt cx="4267200" cy="5410200"/>
          </a:xfrm>
        </p:grpSpPr>
        <p:pic>
          <p:nvPicPr>
            <p:cNvPr id="3075" name="Picture 8"/>
            <p:cNvPicPr>
              <a:picLocks noChangeAspect="1" noChangeArrowheads="1"/>
            </p:cNvPicPr>
            <p:nvPr/>
          </p:nvPicPr>
          <p:blipFill>
            <a:blip r:embed="rId2"/>
            <a:srcRect l="51764" t="11667" r="11909" b="3810"/>
            <a:stretch>
              <a:fillRect/>
            </a:stretch>
          </p:blipFill>
          <p:spPr bwMode="auto">
            <a:xfrm>
              <a:off x="152400" y="1066800"/>
              <a:ext cx="4267200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Down Arrow 19"/>
            <p:cNvSpPr/>
            <p:nvPr/>
          </p:nvSpPr>
          <p:spPr>
            <a:xfrm rot="10245651">
              <a:off x="2831440" y="3681129"/>
              <a:ext cx="373062" cy="144938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rot="9987833">
              <a:off x="2247311" y="1394121"/>
              <a:ext cx="304656" cy="94555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80" name="TextBox 21"/>
            <p:cNvSpPr txBox="1">
              <a:spLocks noChangeArrowheads="1"/>
            </p:cNvSpPr>
            <p:nvPr/>
          </p:nvSpPr>
          <p:spPr bwMode="auto">
            <a:xfrm rot="4737337">
              <a:off x="1890526" y="2624314"/>
              <a:ext cx="31854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Longshore </a:t>
              </a:r>
              <a:r>
                <a:rPr lang="en-US" sz="1800" dirty="0">
                  <a:solidFill>
                    <a:schemeClr val="bg1"/>
                  </a:solidFill>
                </a:rPr>
                <a:t>transport </a:t>
              </a:r>
              <a:r>
                <a:rPr lang="en-US" sz="1800" dirty="0" smtClean="0">
                  <a:solidFill>
                    <a:schemeClr val="bg1"/>
                  </a:solidFill>
                </a:rPr>
                <a:t>direction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2000" y="2362200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Port Mansfield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71800" y="5486400"/>
              <a:ext cx="1142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BIH Inlet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 rot="10475863">
              <a:off x="3105813" y="5827383"/>
              <a:ext cx="373062" cy="53826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4800" y="5791200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Port of Brownsville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33600" y="2514600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Mansfield Pass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9882044">
              <a:off x="1379661" y="5286076"/>
              <a:ext cx="1365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Brownsville Ship Channel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Plans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763000" cy="4572000"/>
          </a:xfrm>
        </p:spPr>
        <p:txBody>
          <a:bodyPr/>
          <a:lstStyle/>
          <a:p>
            <a:r>
              <a:rPr lang="en-US" dirty="0" smtClean="0"/>
              <a:t>Journal </a:t>
            </a:r>
            <a:r>
              <a:rPr lang="en-US" dirty="0" smtClean="0"/>
              <a:t>Paper focused on Hydrodynamics</a:t>
            </a:r>
          </a:p>
          <a:p>
            <a:pPr lvl="1"/>
            <a:r>
              <a:rPr lang="en-US" dirty="0" smtClean="0"/>
              <a:t>Wind Driven Hydrodynamics at a Two Inlet System; Lower Laguna Madre, </a:t>
            </a:r>
            <a:r>
              <a:rPr lang="en-US" dirty="0" smtClean="0"/>
              <a:t>TX</a:t>
            </a:r>
          </a:p>
          <a:p>
            <a:pPr lvl="1"/>
            <a:r>
              <a:rPr lang="en-US" dirty="0" smtClean="0"/>
              <a:t>Journal </a:t>
            </a:r>
            <a:r>
              <a:rPr lang="en-US" dirty="0" smtClean="0"/>
              <a:t>Paper focused on Alternatives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0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BIH Inlet Study: </a:t>
            </a:r>
            <a:r>
              <a:rPr lang="en-US" smtClean="0"/>
              <a:t>Background</a:t>
            </a:r>
          </a:p>
        </p:txBody>
      </p:sp>
      <p:pic>
        <p:nvPicPr>
          <p:cNvPr id="3075" name="Picture 8"/>
          <p:cNvPicPr>
            <a:picLocks noChangeAspect="1" noChangeArrowheads="1"/>
          </p:cNvPicPr>
          <p:nvPr/>
        </p:nvPicPr>
        <p:blipFill>
          <a:blip r:embed="rId2"/>
          <a:srcRect l="51764" t="11667" r="11909" b="3810"/>
          <a:stretch>
            <a:fillRect/>
          </a:stretch>
        </p:blipFill>
        <p:spPr bwMode="auto">
          <a:xfrm>
            <a:off x="152400" y="1066800"/>
            <a:ext cx="4267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4"/>
          <p:cNvPicPr>
            <a:picLocks noChangeAspect="1" noChangeArrowheads="1"/>
          </p:cNvPicPr>
          <p:nvPr/>
        </p:nvPicPr>
        <p:blipFill>
          <a:blip r:embed="rId3"/>
          <a:srcRect l="32693" t="33333" r="13725" b="16667"/>
          <a:stretch>
            <a:fillRect/>
          </a:stretch>
        </p:blipFill>
        <p:spPr bwMode="auto">
          <a:xfrm>
            <a:off x="4419600" y="1066800"/>
            <a:ext cx="4666104" cy="2743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257800" y="45720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Longshore</a:t>
            </a:r>
            <a:r>
              <a:rPr lang="en-US" dirty="0" smtClean="0"/>
              <a:t> transport of sand provides a sediment source for shoaling within the jetty expansion</a:t>
            </a:r>
            <a:endParaRPr lang="en-US" dirty="0"/>
          </a:p>
        </p:txBody>
      </p:sp>
      <p:sp>
        <p:nvSpPr>
          <p:cNvPr id="18" name="Down Arrow 17"/>
          <p:cNvSpPr/>
          <p:nvPr/>
        </p:nvSpPr>
        <p:spPr>
          <a:xfrm rot="10245651">
            <a:off x="2831440" y="3681129"/>
            <a:ext cx="373062" cy="1449388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Down Arrow 18"/>
          <p:cNvSpPr/>
          <p:nvPr/>
        </p:nvSpPr>
        <p:spPr>
          <a:xfrm rot="9987833">
            <a:off x="2247311" y="1394121"/>
            <a:ext cx="304656" cy="945558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 rot="4737337">
            <a:off x="1890526" y="2624314"/>
            <a:ext cx="3185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Longshore </a:t>
            </a:r>
            <a:r>
              <a:rPr lang="en-US" sz="1800" dirty="0">
                <a:solidFill>
                  <a:schemeClr val="bg1"/>
                </a:solidFill>
              </a:rPr>
              <a:t>transport </a:t>
            </a:r>
            <a:r>
              <a:rPr lang="en-US" sz="1800" dirty="0" smtClean="0">
                <a:solidFill>
                  <a:schemeClr val="bg1"/>
                </a:solidFill>
              </a:rPr>
              <a:t>direction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0" y="23622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Port Mansfield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1800" y="5486400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BIH Inlet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 rot="10475863">
            <a:off x="3105813" y="5827383"/>
            <a:ext cx="373062" cy="538269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04800" y="5791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Port of Brownsville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33600" y="2514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Mansfield Pass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9882044">
            <a:off x="1379661" y="5286076"/>
            <a:ext cx="1365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Brownsville Ship Channel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7" idx="0"/>
            <a:endCxn id="3084" idx="1"/>
          </p:cNvCxnSpPr>
          <p:nvPr/>
        </p:nvCxnSpPr>
        <p:spPr bwMode="auto">
          <a:xfrm flipV="1">
            <a:off x="2743200" y="2438400"/>
            <a:ext cx="1676400" cy="2895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3084" idx="2"/>
          </p:cNvCxnSpPr>
          <p:nvPr/>
        </p:nvCxnSpPr>
        <p:spPr bwMode="auto">
          <a:xfrm flipV="1">
            <a:off x="2743200" y="3810000"/>
            <a:ext cx="4009452" cy="2133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auto">
          <a:xfrm>
            <a:off x="2362200" y="5334000"/>
            <a:ext cx="762000" cy="6096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 BIH Inlet Study: </a:t>
            </a:r>
            <a:r>
              <a:rPr lang="en-US" altLang="en-US" smtClean="0"/>
              <a:t>Motivation</a:t>
            </a:r>
          </a:p>
        </p:txBody>
      </p:sp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4876800" y="4800600"/>
            <a:ext cx="3857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/>
              <a:t>Brazos Island Harbor Inlet Bathymetric Survey</a:t>
            </a:r>
          </a:p>
        </p:txBody>
      </p:sp>
      <p:pic>
        <p:nvPicPr>
          <p:cNvPr id="4100" name="Picture 2" descr="Z:\Texas_Brazos Island Harbor MCNP_2014\Data\RicPic\BR_02_JEC_20140529_ER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743075"/>
            <a:ext cx="47244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5562600" y="5105400"/>
            <a:ext cx="2163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400"/>
              <a:t>Dredge depth = 44 ft</a:t>
            </a:r>
          </a:p>
          <a:p>
            <a:pPr eaLnBrk="1" hangingPunct="1"/>
            <a:endParaRPr lang="en-US" altLang="en-US" sz="140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6200" y="1120200"/>
            <a:ext cx="43434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600" dirty="0" smtClean="0"/>
              <a:t>The Port of Brownsville, the only deepwater port located on the U.S. and Mexico border, provides a full range of services to ensure efficient and time cargo delivery worldwide.</a:t>
            </a:r>
          </a:p>
          <a:p>
            <a:pPr eaLnBrk="1" hangingPunct="1"/>
            <a:endParaRPr lang="en-US" altLang="en-US" sz="1400" dirty="0" smtClean="0"/>
          </a:p>
          <a:p>
            <a:pPr eaLnBrk="1" hangingPunct="1"/>
            <a:r>
              <a:rPr lang="en-US" altLang="en-US" sz="1600" dirty="0" smtClean="0"/>
              <a:t>Unfortunately harbor </a:t>
            </a:r>
            <a:r>
              <a:rPr lang="en-US" altLang="en-US" sz="1600" dirty="0"/>
              <a:t>pilots have frequently reported increased shoaling within the Brazos Island Harbor Jetty Channel. </a:t>
            </a:r>
          </a:p>
          <a:p>
            <a:pPr eaLnBrk="1" hangingPunct="1"/>
            <a:endParaRPr lang="en-US" altLang="en-US" sz="1400" dirty="0"/>
          </a:p>
          <a:p>
            <a:pPr eaLnBrk="1" hangingPunct="1"/>
            <a:r>
              <a:rPr lang="en-US" altLang="en-US" sz="1600" dirty="0"/>
              <a:t>The shoaling, has resulted in implementation of 35 to 36 ft draft restrictions 9 to12 months after maintenance dredging</a:t>
            </a:r>
          </a:p>
          <a:p>
            <a:pPr eaLnBrk="1" hangingPunct="1"/>
            <a:endParaRPr lang="en-US" altLang="en-US" sz="1400" dirty="0"/>
          </a:p>
          <a:p>
            <a:pPr eaLnBrk="1" hangingPunct="1"/>
            <a:r>
              <a:rPr lang="en-US" altLang="en-US" sz="1600" dirty="0"/>
              <a:t>The increased frequency of channel shoaling has posed a challenge for the USACE in maintaining the currently authorized depth of 44 ft MLT, resulting in vessels being sent to other ports</a:t>
            </a:r>
          </a:p>
          <a:p>
            <a:pPr eaLnBrk="1" hangingPunct="1"/>
            <a:endParaRPr lang="en-US" altLang="en-US" sz="1400" dirty="0"/>
          </a:p>
          <a:p>
            <a:pPr eaLnBrk="1" hangingPunct="1"/>
            <a:r>
              <a:rPr lang="en-US" altLang="en-US" sz="1600" dirty="0"/>
              <a:t>Annual cost of over $5.7 million per year for a 38 ft draft restriction and could escalate to over $19.4 million for a 35 ft draft restriction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 BIH Inlet Study: </a:t>
            </a:r>
            <a:r>
              <a:rPr lang="en-US" altLang="en-US" smtClean="0"/>
              <a:t>Objective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95400"/>
            <a:ext cx="8534400" cy="409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2000" dirty="0"/>
          </a:p>
          <a:p>
            <a:pPr marL="173038" indent="-173038" eaLnBrk="1" hangingPunct="1">
              <a:buSzPct val="111000"/>
              <a:buFont typeface="Arial" pitchFamily="34" charset="0"/>
              <a:buChar char="•"/>
              <a:defRPr/>
            </a:pPr>
            <a:r>
              <a:rPr lang="en-US" sz="2000" dirty="0"/>
              <a:t>Determine if inlet shoaling patterns have changed during the time when the inlet has been maintained at its current design configuration (1992 to present)</a:t>
            </a:r>
          </a:p>
          <a:p>
            <a:pPr marL="173038" indent="-173038" eaLnBrk="1" hangingPunct="1">
              <a:buSzPct val="111000"/>
              <a:defRPr/>
            </a:pPr>
            <a:endParaRPr lang="en-US" sz="2000" dirty="0"/>
          </a:p>
          <a:p>
            <a:pPr marL="173038" indent="-173038" eaLnBrk="1" hangingPunct="1">
              <a:buSzPct val="111000"/>
              <a:buFont typeface="Arial" pitchFamily="34" charset="0"/>
              <a:buChar char="•"/>
              <a:defRPr/>
            </a:pPr>
            <a:r>
              <a:rPr lang="en-US" sz="2000" dirty="0"/>
              <a:t>Understand the shoaling process in BIH Inlet and provide the Galveston District with suggested sand management alternatives to reduce inlet maintenance dredging costs.  </a:t>
            </a:r>
          </a:p>
          <a:p>
            <a:pPr marL="173038" indent="-173038" eaLnBrk="1" hangingPunct="1">
              <a:buSzPct val="111000"/>
              <a:defRPr/>
            </a:pPr>
            <a:endParaRPr lang="en-US" sz="2000" dirty="0"/>
          </a:p>
          <a:p>
            <a:pPr marL="173038" indent="-173038" eaLnBrk="1" hangingPunct="1">
              <a:buSzPct val="111000"/>
              <a:buFont typeface="Arial" pitchFamily="34" charset="0"/>
              <a:buChar char="•"/>
              <a:defRPr/>
            </a:pPr>
            <a:r>
              <a:rPr lang="en-US" sz="2000" dirty="0"/>
              <a:t>Included in the formulation of reduced dredging cost alternatives is the understanding of the continuing need to provide beach-quality sediments to the South Padre Island gulf shoreline.</a:t>
            </a:r>
          </a:p>
          <a:p>
            <a:pPr eaLnBrk="1" hangingPunct="1">
              <a:buSzPct val="111000"/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BIH Inlet Study: </a:t>
            </a:r>
            <a:r>
              <a:rPr lang="en-US" altLang="en-US" smtClean="0"/>
              <a:t>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600200"/>
          <a:ext cx="7924800" cy="37750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550090"/>
                <a:gridCol w="1374710"/>
              </a:tblGrid>
              <a:tr h="3709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Task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Dates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Background Investigation and PMP Development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/>
                        <a:t>FY14</a:t>
                      </a:r>
                      <a:endParaRPr lang="en-US" sz="1800" dirty="0" smtClean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US" altLang="en-US" sz="1800" dirty="0" smtClean="0"/>
                        <a:t>Application of the Navigation Shoaling Analysis Tool (NSAT) 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dirty="0" smtClean="0"/>
                        <a:t>FY14/15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18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1YR Field Data Collection 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FY14/15</a:t>
                      </a:r>
                    </a:p>
                    <a:p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</a:tr>
              <a:tr h="64018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Numerical Modeling : Hydrodynamics and Wave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FY15</a:t>
                      </a:r>
                    </a:p>
                    <a:p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1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Numerical Modeling : Sediment Transport</a:t>
                      </a:r>
                    </a:p>
                    <a:p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FY15/16</a:t>
                      </a:r>
                    </a:p>
                    <a:p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Alternatives Investigation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FY16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Final Documentation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FY16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066800"/>
          </a:xfrm>
        </p:spPr>
        <p:txBody>
          <a:bodyPr/>
          <a:lstStyle/>
          <a:p>
            <a:r>
              <a:rPr lang="en-US" altLang="en-US" sz="3200" b="1" smtClean="0"/>
              <a:t>Historical Dredging Frequency Analysis</a:t>
            </a:r>
            <a:endParaRPr lang="en-US" altLang="en-US" sz="3200" smtClean="0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228600" y="1073289"/>
            <a:ext cx="8305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4488" indent="-344488" eaLnBrk="1" hangingPunct="1">
              <a:buFontTx/>
              <a:buChar char="•"/>
            </a:pPr>
            <a:r>
              <a:rPr lang="en-US" altLang="en-US" dirty="0" smtClean="0"/>
              <a:t>Navigation Shoaling Analysis Tool (NSAT) was used to analyze historical dredging data.</a:t>
            </a:r>
          </a:p>
          <a:p>
            <a:pPr marL="344488" indent="-344488" eaLnBrk="1" hangingPunct="1"/>
            <a:endParaRPr lang="en-US" altLang="en-US" dirty="0" smtClean="0"/>
          </a:p>
          <a:p>
            <a:pPr marL="344488" indent="-344488" eaLnBrk="1" hangingPunct="1">
              <a:buFontTx/>
              <a:buChar char="•"/>
            </a:pPr>
            <a:r>
              <a:rPr lang="en-US" altLang="en-US" dirty="0" smtClean="0"/>
              <a:t>Trends </a:t>
            </a:r>
            <a:r>
              <a:rPr lang="en-US" altLang="en-US" dirty="0"/>
              <a:t>show an increased frequency of dredging over the last 20 years.</a:t>
            </a:r>
          </a:p>
          <a:p>
            <a:pPr marL="344488" indent="-344488" eaLnBrk="1" hangingPunct="1"/>
            <a:endParaRPr lang="en-US" altLang="en-US" dirty="0"/>
          </a:p>
          <a:p>
            <a:pPr marL="344488" indent="-344488" eaLnBrk="1" hangingPunct="1">
              <a:buFontTx/>
              <a:buChar char="•"/>
            </a:pPr>
            <a:r>
              <a:rPr lang="en-US" altLang="en-US" dirty="0"/>
              <a:t>Prior to 1995, dredging was sometimes performed as infrequently as every 3 years or more.</a:t>
            </a:r>
          </a:p>
          <a:p>
            <a:pPr marL="344488" indent="-344488" eaLnBrk="1" hangingPunct="1">
              <a:buFontTx/>
              <a:buChar char="•"/>
            </a:pPr>
            <a:endParaRPr lang="en-US" altLang="en-US" dirty="0"/>
          </a:p>
          <a:p>
            <a:pPr marL="344488" indent="-344488" eaLnBrk="1" hangingPunct="1">
              <a:buFontTx/>
              <a:buChar char="•"/>
            </a:pPr>
            <a:r>
              <a:rPr lang="en-US" altLang="en-US" dirty="0"/>
              <a:t>In the last five years especially dredging has increased to approximately 1.25 years with one occurrence of 0.75 years in 2011. </a:t>
            </a:r>
            <a:endParaRPr lang="en-US" altLang="en-US" dirty="0" smtClean="0"/>
          </a:p>
          <a:p>
            <a:pPr marL="344488" indent="-344488" eaLnBrk="1" hangingPunct="1">
              <a:buFontTx/>
              <a:buChar char="•"/>
            </a:pPr>
            <a:endParaRPr lang="en-US" altLang="en-US" dirty="0" smtClean="0"/>
          </a:p>
          <a:p>
            <a:pPr marL="344488" indent="-344488" eaLnBrk="1" hangingPunct="1">
              <a:buFontTx/>
              <a:buChar char="•"/>
            </a:pPr>
            <a:r>
              <a:rPr lang="en-US" altLang="en-US" dirty="0" smtClean="0"/>
              <a:t>Little change in the total volume of material to be dredged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Field Data Collection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5181600" cy="50292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tabLst>
                <a:tab pos="4287838" algn="l"/>
                <a:tab pos="4633913" algn="l"/>
                <a:tab pos="4745038" algn="l"/>
                <a:tab pos="5029200" algn="l"/>
              </a:tabLst>
            </a:pPr>
            <a:r>
              <a:rPr lang="en-US" altLang="en-US" sz="2000" b="1" dirty="0" smtClean="0">
                <a:latin typeface="Tahoma" pitchFamily="34" charset="0"/>
              </a:rPr>
              <a:t>1-year Field Data Collection effort:</a:t>
            </a:r>
            <a:endParaRPr lang="en-US" altLang="en-US" sz="2000" b="1" dirty="0" smtClean="0"/>
          </a:p>
          <a:p>
            <a:pPr marL="569913" lvl="1">
              <a:tabLst>
                <a:tab pos="4287838" algn="l"/>
                <a:tab pos="4633913" algn="l"/>
                <a:tab pos="4745038" algn="l"/>
                <a:tab pos="5029200" algn="l"/>
              </a:tabLst>
            </a:pPr>
            <a:r>
              <a:rPr lang="en-US" altLang="en-US" sz="1800" dirty="0" smtClean="0"/>
              <a:t>Wave and current (AWAC) measurements offshore of the inlet</a:t>
            </a:r>
          </a:p>
          <a:p>
            <a:pPr marL="569913" lvl="1">
              <a:tabLst>
                <a:tab pos="4287838" algn="l"/>
                <a:tab pos="4633913" algn="l"/>
                <a:tab pos="4745038" algn="l"/>
                <a:tab pos="5029200" algn="l"/>
              </a:tabLst>
            </a:pPr>
            <a:r>
              <a:rPr lang="en-US" altLang="en-US" sz="1800" dirty="0" smtClean="0"/>
              <a:t>Tidal gages collected water levels at 7 stations at BIH and Laguna Madre at strategic locations around the inlet and offshore.  One station included a weather </a:t>
            </a:r>
            <a:r>
              <a:rPr lang="en-US" altLang="en-US" sz="1800" dirty="0" smtClean="0"/>
              <a:t>station.</a:t>
            </a:r>
            <a:endParaRPr lang="en-US" altLang="en-US" sz="1800" dirty="0" smtClean="0"/>
          </a:p>
          <a:p>
            <a:pPr marL="569913" lvl="1">
              <a:tabLst>
                <a:tab pos="4287838" algn="l"/>
                <a:tab pos="4633913" algn="l"/>
                <a:tab pos="4745038" algn="l"/>
                <a:tab pos="5029200" algn="l"/>
              </a:tabLst>
            </a:pPr>
            <a:r>
              <a:rPr lang="en-US" altLang="en-US" sz="1800" dirty="0"/>
              <a:t>M</a:t>
            </a:r>
            <a:r>
              <a:rPr lang="en-US" altLang="en-US" sz="1800" dirty="0" smtClean="0"/>
              <a:t>ulti-beam </a:t>
            </a:r>
            <a:r>
              <a:rPr lang="en-US" altLang="en-US" sz="1800" dirty="0" smtClean="0"/>
              <a:t>surveys performed around the inlet and north and south of jetties</a:t>
            </a:r>
          </a:p>
          <a:p>
            <a:pPr marL="569913" lvl="1">
              <a:tabLst>
                <a:tab pos="4287838" algn="l"/>
                <a:tab pos="4633913" algn="l"/>
                <a:tab pos="4745038" algn="l"/>
                <a:tab pos="5029200" algn="l"/>
              </a:tabLst>
            </a:pPr>
            <a:r>
              <a:rPr lang="en-US" altLang="en-US" sz="1800" dirty="0" smtClean="0"/>
              <a:t>Bed sample collection (</a:t>
            </a:r>
            <a:r>
              <a:rPr lang="en-US" altLang="en-US" sz="1800" dirty="0" smtClean="0"/>
              <a:t>grain size </a:t>
            </a:r>
            <a:r>
              <a:rPr lang="en-US" altLang="en-US" sz="1800" dirty="0" smtClean="0"/>
              <a:t>and organic content) were performed at 60 stations</a:t>
            </a:r>
          </a:p>
          <a:p>
            <a:pPr>
              <a:tabLst>
                <a:tab pos="4287838" algn="l"/>
                <a:tab pos="4633913" algn="l"/>
                <a:tab pos="4745038" algn="l"/>
                <a:tab pos="5029200" algn="l"/>
              </a:tabLst>
            </a:pPr>
            <a:endParaRPr lang="en-US" altLang="en-US" sz="2400" dirty="0" smtClean="0"/>
          </a:p>
          <a:p>
            <a:pPr>
              <a:tabLst>
                <a:tab pos="4287838" algn="l"/>
                <a:tab pos="4633913" algn="l"/>
                <a:tab pos="4745038" algn="l"/>
                <a:tab pos="5029200" algn="l"/>
              </a:tabLst>
            </a:pPr>
            <a:endParaRPr lang="en-US" altLang="en-US" sz="1800" dirty="0" smtClean="0"/>
          </a:p>
        </p:txBody>
      </p:sp>
      <p:pic>
        <p:nvPicPr>
          <p:cNvPr id="8196" name="Picture 2" descr="Z:\Texas_Brazos Island Harbor MCNP_2014\Data\RicPic\sedcollection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3468" y="1447800"/>
            <a:ext cx="3838758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5815806" y="6003131"/>
            <a:ext cx="2462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/>
              <a:t>Sediment Collection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tx1"/>
                </a:solidFill>
              </a:rPr>
              <a:t>CMS Numerical Modeling</a:t>
            </a:r>
          </a:p>
        </p:txBody>
      </p:sp>
      <p:sp>
        <p:nvSpPr>
          <p:cNvPr id="9219" name="Content Placeholder 15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 dirty="0" smtClean="0"/>
              <a:t>CMS – 2D coupled wave/flow/morphological model.</a:t>
            </a:r>
            <a:endParaRPr lang="en-US" sz="2000" dirty="0" smtClean="0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609600" y="1981200"/>
            <a:ext cx="7924800" cy="4267200"/>
            <a:chOff x="76200" y="1219200"/>
            <a:chExt cx="8826500" cy="5029200"/>
          </a:xfrm>
        </p:grpSpPr>
        <p:pic>
          <p:nvPicPr>
            <p:cNvPr id="9221" name="Picture 4" descr="F:\GalvestonDistrict\BravosIsland-MCNP\IPR3\bathy.t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" y="1447800"/>
              <a:ext cx="2613025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2" name="Picture 6" descr="F:\GalvestonDistrict\BravosIsland-MCNP\IPR3\CMSWave.t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2825" y="1443038"/>
              <a:ext cx="2809875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23" name="Group 17"/>
            <p:cNvGrpSpPr>
              <a:grpSpLocks/>
            </p:cNvGrpSpPr>
            <p:nvPr/>
          </p:nvGrpSpPr>
          <p:grpSpPr bwMode="auto">
            <a:xfrm>
              <a:off x="2133600" y="1219200"/>
              <a:ext cx="3733800" cy="3581400"/>
              <a:chOff x="2133600" y="1143000"/>
              <a:chExt cx="3733800" cy="3581400"/>
            </a:xfrm>
          </p:grpSpPr>
          <p:pic>
            <p:nvPicPr>
              <p:cNvPr id="9230" name="Picture 5" descr="F:\GalvestonDistrict\BravosIsland-MCNP\IPR3\CMSFlow_closeup_grid.tif"/>
              <p:cNvPicPr>
                <a:picLocks noChangeAspect="1" noChangeArrowheads="1"/>
              </p:cNvPicPr>
              <p:nvPr/>
            </p:nvPicPr>
            <p:blipFill>
              <a:blip r:embed="rId5"/>
              <a:srcRect l="29025" t="12398" r="15977" b="25610"/>
              <a:stretch>
                <a:fillRect/>
              </a:stretch>
            </p:blipFill>
            <p:spPr bwMode="auto">
              <a:xfrm>
                <a:off x="3048000" y="1143000"/>
                <a:ext cx="2819400" cy="234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 flipV="1">
                <a:off x="2134339" y="1143000"/>
                <a:ext cx="2323159" cy="35048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2134339" y="3491194"/>
                <a:ext cx="2323159" cy="123264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24" name="Group 18"/>
            <p:cNvGrpSpPr>
              <a:grpSpLocks/>
            </p:cNvGrpSpPr>
            <p:nvPr/>
          </p:nvGrpSpPr>
          <p:grpSpPr bwMode="auto">
            <a:xfrm>
              <a:off x="3048000" y="4038600"/>
              <a:ext cx="5029200" cy="2209800"/>
              <a:chOff x="3048000" y="3962400"/>
              <a:chExt cx="5029200" cy="2209800"/>
            </a:xfrm>
          </p:grpSpPr>
          <p:pic>
            <p:nvPicPr>
              <p:cNvPr id="9227" name="Picture 7" descr="F:\GalvestonDistrict\BravosIsland-MCNP\IPR3\CMSWave_closeup_grid.tif"/>
              <p:cNvPicPr>
                <a:picLocks noChangeAspect="1" noChangeArrowheads="1"/>
              </p:cNvPicPr>
              <p:nvPr/>
            </p:nvPicPr>
            <p:blipFill>
              <a:blip r:embed="rId6"/>
              <a:srcRect l="29900" t="22482" r="18846" b="20515"/>
              <a:stretch>
                <a:fillRect/>
              </a:stretch>
            </p:blipFill>
            <p:spPr bwMode="auto">
              <a:xfrm>
                <a:off x="3048000" y="3962400"/>
                <a:ext cx="2819400" cy="220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4457498" y="3961653"/>
                <a:ext cx="3620068" cy="7621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4457498" y="4799853"/>
                <a:ext cx="3620068" cy="137234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25" name="TextBox 15"/>
            <p:cNvSpPr txBox="1">
              <a:spLocks noChangeArrowheads="1"/>
            </p:cNvSpPr>
            <p:nvPr/>
          </p:nvSpPr>
          <p:spPr bwMode="auto">
            <a:xfrm>
              <a:off x="685800" y="5410200"/>
              <a:ext cx="12493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/>
                <a:t>CMS Flow</a:t>
              </a:r>
            </a:p>
          </p:txBody>
        </p:sp>
        <p:sp>
          <p:nvSpPr>
            <p:cNvPr id="9226" name="TextBox 16"/>
            <p:cNvSpPr txBox="1">
              <a:spLocks noChangeArrowheads="1"/>
            </p:cNvSpPr>
            <p:nvPr/>
          </p:nvSpPr>
          <p:spPr bwMode="auto">
            <a:xfrm>
              <a:off x="7086600" y="5486400"/>
              <a:ext cx="1343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/>
                <a:t>CMS Wave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vSys">
  <a:themeElements>
    <a:clrScheme name="NavSy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vSy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vSy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Sy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Sy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Sy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Sy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Sy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Sy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Sy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Sy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Sy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Sy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Sy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NavSys</Template>
  <TotalTime>5890</TotalTime>
  <Words>1246</Words>
  <Application>Microsoft Office PowerPoint</Application>
  <PresentationFormat>On-screen Show (4:3)</PresentationFormat>
  <Paragraphs>221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Arial Narrow</vt:lpstr>
      <vt:lpstr>Calibri</vt:lpstr>
      <vt:lpstr>Tahoma</vt:lpstr>
      <vt:lpstr>Wingdings</vt:lpstr>
      <vt:lpstr>NavSys</vt:lpstr>
      <vt:lpstr>Brazos Island Harbor Inlet Study</vt:lpstr>
      <vt:lpstr>BIH Inlet Study: Background</vt:lpstr>
      <vt:lpstr>BIH Inlet Study: Background</vt:lpstr>
      <vt:lpstr> BIH Inlet Study: Motivation</vt:lpstr>
      <vt:lpstr> BIH Inlet Study: Objective</vt:lpstr>
      <vt:lpstr>BIH Inlet Study: Approach</vt:lpstr>
      <vt:lpstr>Historical Dredging Frequency Analysis</vt:lpstr>
      <vt:lpstr>Field Data Collection</vt:lpstr>
      <vt:lpstr>CMS Numerical Modeling</vt:lpstr>
      <vt:lpstr>PowerPoint Presentation</vt:lpstr>
      <vt:lpstr>CMS Numerical Modeling Results</vt:lpstr>
      <vt:lpstr>Alternative Investigation</vt:lpstr>
      <vt:lpstr>Mansfield Pass Alternatives</vt:lpstr>
      <vt:lpstr>Alternatives Description (cont)</vt:lpstr>
      <vt:lpstr>Bathymetric Profiles</vt:lpstr>
      <vt:lpstr>Comparison of Bathymetric Profile of Base Case to Alternatives  </vt:lpstr>
      <vt:lpstr>Comparison of the volume of sediment deposited </vt:lpstr>
      <vt:lpstr>Assessment of Alternatives</vt:lpstr>
      <vt:lpstr>Assessment of Alternative</vt:lpstr>
      <vt:lpstr>FY17 Plans</vt:lpstr>
      <vt:lpstr>PowerPoint Presentation</vt:lpstr>
    </vt:vector>
  </TitlesOfParts>
  <Company>ERDC Vicksburg, 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u4imvcpm</dc:creator>
  <cp:lastModifiedBy>AGM</cp:lastModifiedBy>
  <cp:revision>139</cp:revision>
  <dcterms:created xsi:type="dcterms:W3CDTF">2009-08-13T12:47:00Z</dcterms:created>
  <dcterms:modified xsi:type="dcterms:W3CDTF">2016-11-03T15:16:49Z</dcterms:modified>
</cp:coreProperties>
</file>