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7"/>
  </p:notesMasterIdLst>
  <p:handoutMasterIdLst>
    <p:handoutMasterId r:id="rId8"/>
  </p:handoutMasterIdLst>
  <p:sldIdLst>
    <p:sldId id="626" r:id="rId2"/>
    <p:sldId id="609" r:id="rId3"/>
    <p:sldId id="615" r:id="rId4"/>
    <p:sldId id="627" r:id="rId5"/>
    <p:sldId id="628" r:id="rId6"/>
  </p:sldIdLst>
  <p:sldSz cx="9144000" cy="6858000" type="screen4x3"/>
  <p:notesSz cx="9283700" cy="6997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00"/>
    <a:srgbClr val="0000FF"/>
    <a:srgbClr val="33CC33"/>
    <a:srgbClr val="FF00FF"/>
    <a:srgbClr val="66FF66"/>
    <a:srgbClr val="800000"/>
    <a:srgbClr val="4C0019"/>
    <a:srgbClr val="640021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84414" autoAdjust="0"/>
  </p:normalViewPr>
  <p:slideViewPr>
    <p:cSldViewPr>
      <p:cViewPr varScale="1">
        <p:scale>
          <a:sx n="62" d="100"/>
          <a:sy n="62" d="100"/>
        </p:scale>
        <p:origin x="-15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7800" y="0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46863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7800" y="6646863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1009C42-5C73-4342-91DC-55FAA8651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6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7800" y="0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2425" y="525463"/>
            <a:ext cx="3498850" cy="2624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688" y="3324225"/>
            <a:ext cx="7426325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46863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7800" y="6646863"/>
            <a:ext cx="40243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26D5658-9E9B-4268-B522-2C3A83198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D5658-9E9B-4268-B522-2C3A83198F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44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6D5658-9E9B-4268-B522-2C3A83198F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78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FB99A44-BF6A-47A8-AE46-F374B2A2BC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1132DC-0123-429D-9E0C-95E140A635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C984DE-22AA-47CC-A515-DB3231D92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36C56A-217D-4E28-BAEA-8E26F78801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8A87B0-A3A1-4748-BBC2-96D3A5575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677ABE-EAF5-4556-87AE-722AC76FE3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7B9F76-BDF1-4541-A40F-B8B252DCA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FFC43E-2547-4FE6-94D6-A0976D5F3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58DAC6-7EAE-4F52-97F8-09E6564AB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4900DE-E77D-4767-881B-AC6712EE4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861EEE-B17D-4E45-904D-CCC0180452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D68C3C2-570E-4D29-BFF8-0F16794A19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1.jpg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jp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pwd.texas.gov/state-parks/galveston-island/gallery/gisp_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8673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57"/>
            <a:ext cx="2133600" cy="356744"/>
          </a:xfrm>
          <a:prstGeom prst="rect">
            <a:avLst/>
          </a:prstGeom>
        </p:spPr>
      </p:pic>
      <p:pic>
        <p:nvPicPr>
          <p:cNvPr id="6" name="Picture 2" descr="D:\TAMUG\ADMIN\Stationary and Logos\TAMUG-primary-CS5electroni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457"/>
            <a:ext cx="1504950" cy="5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7549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Coastal Field and Lab Research </a:t>
            </a:r>
            <a:r>
              <a:rPr lang="en-US" sz="2400" b="1" dirty="0" smtClean="0"/>
              <a:t>Capabilities Relevant to SPI Nearshore Berm </a:t>
            </a:r>
            <a:r>
              <a:rPr lang="en-US" sz="2400" b="1" dirty="0" err="1" smtClean="0"/>
              <a:t>Projet</a:t>
            </a:r>
            <a:endParaRPr lang="en-US" sz="2400" dirty="0" smtClean="0"/>
          </a:p>
          <a:p>
            <a:r>
              <a:rPr lang="en-US" sz="2400" dirty="0" smtClean="0"/>
              <a:t>Department of Ocean Engineering </a:t>
            </a:r>
          </a:p>
          <a:p>
            <a:r>
              <a:rPr lang="en-US" sz="2400" dirty="0" smtClean="0"/>
              <a:t>Texas A&amp;M University – Galveston Campus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425922"/>
            <a:ext cx="9144000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1000" dirty="0"/>
              <a:t>USACE – TAMU OCEN Partnering </a:t>
            </a:r>
            <a:r>
              <a:rPr lang="en-US" sz="1000" dirty="0" smtClean="0"/>
              <a:t>Workshop, </a:t>
            </a:r>
            <a:r>
              <a:rPr lang="en-US" sz="1000" dirty="0" smtClean="0"/>
              <a:t>November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,</a:t>
            </a:r>
            <a:r>
              <a:rPr lang="en-US" sz="1000" dirty="0" smtClean="0"/>
              <a:t> </a:t>
            </a:r>
            <a:r>
              <a:rPr lang="en-US" sz="1000" dirty="0" smtClean="0"/>
              <a:t>2016, </a:t>
            </a:r>
            <a:r>
              <a:rPr lang="en-US" sz="1000" dirty="0" smtClean="0"/>
              <a:t>South Padre Island, </a:t>
            </a:r>
            <a:r>
              <a:rPr lang="en-US" sz="1000" dirty="0"/>
              <a:t>TX</a:t>
            </a:r>
          </a:p>
        </p:txBody>
      </p:sp>
    </p:spTree>
    <p:extLst>
      <p:ext uri="{BB962C8B-B14F-4D97-AF65-F5344CB8AC3E}">
        <p14:creationId xmlns:p14="http://schemas.microsoft.com/office/powerpoint/2010/main" val="352177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10" y="229193"/>
            <a:ext cx="2316510" cy="2316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7925"/>
          <a:stretch/>
        </p:blipFill>
        <p:spPr>
          <a:xfrm>
            <a:off x="3016426" y="4906790"/>
            <a:ext cx="3469067" cy="18974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57"/>
            <a:ext cx="2133600" cy="356744"/>
          </a:xfrm>
          <a:prstGeom prst="rect">
            <a:avLst/>
          </a:prstGeom>
        </p:spPr>
      </p:pic>
      <p:pic>
        <p:nvPicPr>
          <p:cNvPr id="3" name="Picture 2" descr="D:\TAMUG\ADMIN\Stationary and Logos\TAMUG-primary-CS5electroni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457"/>
            <a:ext cx="1504950" cy="5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8" b="10964"/>
          <a:stretch/>
        </p:blipFill>
        <p:spPr>
          <a:xfrm>
            <a:off x="198774" y="2667000"/>
            <a:ext cx="2502830" cy="215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410" y="763572"/>
            <a:ext cx="2513614" cy="189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14" y="2286000"/>
            <a:ext cx="3494386" cy="26207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96" y="4281387"/>
            <a:ext cx="3092069" cy="983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82" y="102088"/>
            <a:ext cx="238125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16522" r="21435" b="25280"/>
          <a:stretch/>
        </p:blipFill>
        <p:spPr>
          <a:xfrm>
            <a:off x="7848600" y="939359"/>
            <a:ext cx="1126881" cy="1727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29" y="2669277"/>
            <a:ext cx="1366471" cy="1699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6"/>
          <a:stretch/>
        </p:blipFill>
        <p:spPr>
          <a:xfrm>
            <a:off x="177868" y="4876800"/>
            <a:ext cx="2489132" cy="1927423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84" y="4368868"/>
            <a:ext cx="2137442" cy="248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16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57"/>
            <a:ext cx="2133600" cy="356744"/>
          </a:xfrm>
          <a:prstGeom prst="rect">
            <a:avLst/>
          </a:prstGeom>
        </p:spPr>
      </p:pic>
      <p:pic>
        <p:nvPicPr>
          <p:cNvPr id="9" name="Picture 2" descr="D:\TAMUG\ADMIN\Stationary and Logos\TAMUG-primary-CS5electron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457"/>
            <a:ext cx="1504950" cy="5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9906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Available Hydro and Sediment Field Instrumentation:</a:t>
            </a:r>
          </a:p>
          <a:p>
            <a:r>
              <a:rPr lang="en-US" dirty="0" smtClean="0"/>
              <a:t>1 Nortek Signature 1000 (directional waves, current profile, turbulence)</a:t>
            </a:r>
          </a:p>
          <a:p>
            <a:r>
              <a:rPr lang="en-US" dirty="0" smtClean="0"/>
              <a:t>1 Nortek 2MHz </a:t>
            </a:r>
            <a:r>
              <a:rPr lang="en-US" dirty="0" err="1" smtClean="0"/>
              <a:t>Aquadopp</a:t>
            </a:r>
            <a:r>
              <a:rPr lang="en-US" dirty="0" smtClean="0"/>
              <a:t> (directional waves, current profile)</a:t>
            </a:r>
          </a:p>
          <a:p>
            <a:r>
              <a:rPr lang="en-US" dirty="0" smtClean="0"/>
              <a:t>1 Nortek 1MHz </a:t>
            </a:r>
            <a:r>
              <a:rPr lang="en-US" dirty="0" err="1" smtClean="0"/>
              <a:t>Aquadopp</a:t>
            </a:r>
            <a:r>
              <a:rPr lang="en-US" dirty="0" smtClean="0"/>
              <a:t> (directional waves, current profile)</a:t>
            </a:r>
          </a:p>
          <a:p>
            <a:r>
              <a:rPr lang="en-US" dirty="0" smtClean="0"/>
              <a:t>1 Nortek Vector (3D point velocities, turbulence)</a:t>
            </a:r>
          </a:p>
          <a:p>
            <a:r>
              <a:rPr lang="en-US" dirty="0" smtClean="0"/>
              <a:t>2 Nortek </a:t>
            </a:r>
            <a:r>
              <a:rPr lang="en-US" dirty="0" err="1" smtClean="0"/>
              <a:t>Vectrino</a:t>
            </a:r>
            <a:r>
              <a:rPr lang="en-US" dirty="0" smtClean="0"/>
              <a:t> II Profiler (3D velocity profile over 3 cm, wired)</a:t>
            </a:r>
          </a:p>
          <a:p>
            <a:r>
              <a:rPr lang="en-US" dirty="0" smtClean="0"/>
              <a:t>1 Nortek </a:t>
            </a:r>
            <a:r>
              <a:rPr lang="en-US" dirty="0" err="1" smtClean="0"/>
              <a:t>Vectrino</a:t>
            </a:r>
            <a:r>
              <a:rPr lang="en-US" dirty="0" smtClean="0"/>
              <a:t> </a:t>
            </a:r>
            <a:r>
              <a:rPr lang="en-US" dirty="0" err="1" smtClean="0"/>
              <a:t>Sidelooker</a:t>
            </a:r>
            <a:r>
              <a:rPr lang="en-US" dirty="0" smtClean="0"/>
              <a:t> (3D point velocities near bed, wired)</a:t>
            </a:r>
          </a:p>
          <a:p>
            <a:r>
              <a:rPr lang="en-US" dirty="0" smtClean="0"/>
              <a:t>7 Lowell Tilt Current Meters (360-Deg. current velocity vectors)</a:t>
            </a:r>
          </a:p>
          <a:p>
            <a:r>
              <a:rPr lang="en-US" dirty="0" smtClean="0"/>
              <a:t>3 RBR Solo D Pressure Transducers</a:t>
            </a:r>
          </a:p>
          <a:p>
            <a:r>
              <a:rPr lang="en-US" dirty="0" smtClean="0"/>
              <a:t>2 RBR Solo D-Wave Pressure Transducers</a:t>
            </a:r>
          </a:p>
          <a:p>
            <a:r>
              <a:rPr lang="en-US" dirty="0" smtClean="0"/>
              <a:t>5 Campbell Optical Backscatter Sensors (suspended sediment concentration)</a:t>
            </a:r>
          </a:p>
          <a:p>
            <a:endParaRPr lang="en-US" b="1" dirty="0" smtClean="0"/>
          </a:p>
          <a:p>
            <a:r>
              <a:rPr lang="en-US" b="1" dirty="0" smtClean="0"/>
              <a:t>Additional Systems:</a:t>
            </a:r>
          </a:p>
          <a:p>
            <a:r>
              <a:rPr lang="en-US" dirty="0" smtClean="0"/>
              <a:t>1 Leica RTK GPS Rover system (incl. radio antenna)</a:t>
            </a:r>
          </a:p>
          <a:p>
            <a:r>
              <a:rPr lang="en-US" dirty="0" smtClean="0"/>
              <a:t>2 Quad-copter UAV systems (incl. digital camera and GPS) </a:t>
            </a:r>
          </a:p>
          <a:p>
            <a:r>
              <a:rPr lang="en-US" dirty="0" smtClean="0"/>
              <a:t>1 Field Control Center Trailer (18 </a:t>
            </a:r>
            <a:r>
              <a:rPr lang="en-US" dirty="0" err="1" smtClean="0"/>
              <a:t>ft</a:t>
            </a:r>
            <a:r>
              <a:rPr lang="en-US" dirty="0" smtClean="0"/>
              <a:t>, enclosed)</a:t>
            </a:r>
          </a:p>
          <a:p>
            <a:r>
              <a:rPr lang="en-US" dirty="0" smtClean="0"/>
              <a:t>2 Research Kayaks</a:t>
            </a:r>
          </a:p>
          <a:p>
            <a:r>
              <a:rPr lang="en-US" dirty="0" smtClean="0"/>
              <a:t>1 Research Pontoon Boat</a:t>
            </a:r>
          </a:p>
          <a:p>
            <a:r>
              <a:rPr lang="en-US" dirty="0" smtClean="0"/>
              <a:t>1 </a:t>
            </a:r>
            <a:r>
              <a:rPr lang="en-US" dirty="0" err="1" smtClean="0"/>
              <a:t>Alumacraft</a:t>
            </a:r>
            <a:r>
              <a:rPr lang="en-US" dirty="0" smtClean="0"/>
              <a:t> Research Vessel (14.5 </a:t>
            </a:r>
            <a:r>
              <a:rPr lang="en-US" dirty="0" err="1" smtClean="0"/>
              <a:t>ft</a:t>
            </a:r>
            <a:r>
              <a:rPr lang="en-US" dirty="0" smtClean="0"/>
              <a:t>, 25hp, V-Hull)</a:t>
            </a:r>
          </a:p>
        </p:txBody>
      </p:sp>
    </p:spTree>
    <p:extLst>
      <p:ext uri="{BB962C8B-B14F-4D97-AF65-F5344CB8AC3E}">
        <p14:creationId xmlns:p14="http://schemas.microsoft.com/office/powerpoint/2010/main" val="3149205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AMUG\RESEARCH\WRITEUP\JWPCO Engineering\JWPCOEng2015_HybridDuneLevee\Figure Files\TAMUG flu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3" y="914401"/>
            <a:ext cx="603202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8610" y="4125190"/>
            <a:ext cx="1911919" cy="14339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3" y="3886200"/>
            <a:ext cx="2547307" cy="191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39" y="3886200"/>
            <a:ext cx="2549226" cy="19119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39599" y="6025280"/>
            <a:ext cx="6588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Conduct physical model studies in moveable-bed wave flume.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57"/>
            <a:ext cx="2133600" cy="356744"/>
          </a:xfrm>
          <a:prstGeom prst="rect">
            <a:avLst/>
          </a:prstGeom>
        </p:spPr>
      </p:pic>
      <p:pic>
        <p:nvPicPr>
          <p:cNvPr id="9" name="Picture 2" descr="D:\TAMUG\ADMIN\Stationary and Logos\TAMUG-primary-CS5electroni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457"/>
            <a:ext cx="1504950" cy="5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80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57"/>
            <a:ext cx="2133600" cy="356744"/>
          </a:xfrm>
          <a:prstGeom prst="rect">
            <a:avLst/>
          </a:prstGeom>
        </p:spPr>
      </p:pic>
      <p:pic>
        <p:nvPicPr>
          <p:cNvPr id="9" name="Picture 2" descr="D:\TAMUG\ADMIN\Stationary and Logos\TAMUG-primary-CS5electron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457"/>
            <a:ext cx="1504950" cy="54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38428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Available Lab Testing Capabilities:</a:t>
            </a:r>
          </a:p>
          <a:p>
            <a:endParaRPr lang="en-US" dirty="0"/>
          </a:p>
          <a:p>
            <a:r>
              <a:rPr lang="en-US" dirty="0" smtClean="0"/>
              <a:t>1 Moveable-Bed Wave Flume (15m, flap, spectral waves, </a:t>
            </a:r>
            <a:r>
              <a:rPr lang="en-US" dirty="0" err="1" smtClean="0"/>
              <a:t>LabView</a:t>
            </a:r>
            <a:r>
              <a:rPr lang="en-US" dirty="0" smtClean="0"/>
              <a:t>-controlled)</a:t>
            </a:r>
          </a:p>
          <a:p>
            <a:r>
              <a:rPr lang="en-US" dirty="0" smtClean="0"/>
              <a:t>9 Capacitance Wave Gauges</a:t>
            </a:r>
          </a:p>
          <a:p>
            <a:r>
              <a:rPr lang="en-US" dirty="0" smtClean="0"/>
              <a:t>2 Nortek </a:t>
            </a:r>
            <a:r>
              <a:rPr lang="en-US" dirty="0" err="1" smtClean="0"/>
              <a:t>Vectrino</a:t>
            </a:r>
            <a:r>
              <a:rPr lang="en-US" dirty="0" smtClean="0"/>
              <a:t> II Profiler (3D velocity profile over 3 cm, wired)</a:t>
            </a:r>
          </a:p>
          <a:p>
            <a:r>
              <a:rPr lang="en-US" dirty="0" smtClean="0"/>
              <a:t>1 Nortek </a:t>
            </a:r>
            <a:r>
              <a:rPr lang="en-US" dirty="0" err="1" smtClean="0"/>
              <a:t>Vectrino</a:t>
            </a:r>
            <a:r>
              <a:rPr lang="en-US" dirty="0" smtClean="0"/>
              <a:t> </a:t>
            </a:r>
            <a:r>
              <a:rPr lang="en-US" dirty="0" err="1" smtClean="0"/>
              <a:t>Sidelooker</a:t>
            </a:r>
            <a:r>
              <a:rPr lang="en-US" dirty="0" smtClean="0"/>
              <a:t> (3D point velocities near bed, wired)</a:t>
            </a:r>
          </a:p>
          <a:p>
            <a:r>
              <a:rPr lang="en-US" dirty="0" smtClean="0"/>
              <a:t>3 GE/</a:t>
            </a:r>
            <a:r>
              <a:rPr lang="en-US" dirty="0" err="1" smtClean="0"/>
              <a:t>Druck</a:t>
            </a:r>
            <a:r>
              <a:rPr lang="en-US" dirty="0" smtClean="0"/>
              <a:t> Pressure Transducers</a:t>
            </a:r>
          </a:p>
          <a:p>
            <a:r>
              <a:rPr lang="en-US" dirty="0" smtClean="0"/>
              <a:t>1 CCD Laser Line Scanner (3D profile evolution)</a:t>
            </a:r>
          </a:p>
          <a:p>
            <a:r>
              <a:rPr lang="en-US" dirty="0" smtClean="0"/>
              <a:t>1 Flow Re-Circulation System (Flow Meter, Pump, Piping for Overtopping Meas.)</a:t>
            </a:r>
          </a:p>
          <a:p>
            <a:r>
              <a:rPr lang="en-US" dirty="0" smtClean="0"/>
              <a:t>Sediment Analysis Capabilities (Sieves, Settling Tubes, Malvern </a:t>
            </a:r>
            <a:r>
              <a:rPr lang="en-US" dirty="0" err="1" smtClean="0"/>
              <a:t>Mastersizer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88205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12032</TotalTime>
  <Words>313</Words>
  <Application>Microsoft Office PowerPoint</Application>
  <PresentationFormat>On-screen Show (4:3)</PresentationFormat>
  <Paragraphs>36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Nourished Beach Evolution and Inverse Estimation of Sand Transport Rates</dc:title>
  <dc:creator>Jens Figlus</dc:creator>
  <cp:lastModifiedBy>Figlus</cp:lastModifiedBy>
  <cp:revision>899</cp:revision>
  <dcterms:created xsi:type="dcterms:W3CDTF">2007-02-05T21:01:19Z</dcterms:created>
  <dcterms:modified xsi:type="dcterms:W3CDTF">2016-11-02T22:21:24Z</dcterms:modified>
</cp:coreProperties>
</file>