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handoutMasterIdLst>
    <p:handoutMasterId r:id="rId14"/>
  </p:handoutMasterIdLst>
  <p:sldIdLst>
    <p:sldId id="637" r:id="rId2"/>
    <p:sldId id="638" r:id="rId3"/>
    <p:sldId id="626" r:id="rId4"/>
    <p:sldId id="629" r:id="rId5"/>
    <p:sldId id="635" r:id="rId6"/>
    <p:sldId id="636" r:id="rId7"/>
    <p:sldId id="628" r:id="rId8"/>
    <p:sldId id="631" r:id="rId9"/>
    <p:sldId id="632" r:id="rId10"/>
    <p:sldId id="633" r:id="rId11"/>
    <p:sldId id="639" r:id="rId12"/>
  </p:sldIdLst>
  <p:sldSz cx="9144000" cy="6858000" type="screen4x3"/>
  <p:notesSz cx="9283700" cy="6997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0000"/>
    <a:srgbClr val="0000FF"/>
    <a:srgbClr val="33CC33"/>
    <a:srgbClr val="FF00FF"/>
    <a:srgbClr val="66FF66"/>
    <a:srgbClr val="800000"/>
    <a:srgbClr val="4C0019"/>
    <a:srgbClr val="640021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5" autoAdjust="0"/>
    <p:restoredTop sz="84414" autoAdjust="0"/>
  </p:normalViewPr>
  <p:slideViewPr>
    <p:cSldViewPr>
      <p:cViewPr>
        <p:scale>
          <a:sx n="60" d="100"/>
          <a:sy n="60" d="100"/>
        </p:scale>
        <p:origin x="-15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57800" y="0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46863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57800" y="6646863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1009C42-5C73-4342-91DC-55FAA8651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6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57800" y="0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2425" y="525463"/>
            <a:ext cx="3498850" cy="2624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3324225"/>
            <a:ext cx="7426325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46863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57800" y="6646863"/>
            <a:ext cx="40243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26D5658-9E9B-4268-B522-2C3A83198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D5658-9E9B-4268-B522-2C3A83198FD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D5658-9E9B-4268-B522-2C3A83198FD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D5658-9E9B-4268-B522-2C3A83198F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D5658-9E9B-4268-B522-2C3A83198F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FB99A44-BF6A-47A8-AE46-F374B2A2BC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1132DC-0123-429D-9E0C-95E140A635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C984DE-22AA-47CC-A515-DB3231D92F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36C56A-217D-4E28-BAEA-8E26F78801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48A87B0-A3A1-4748-BBC2-96D3A55750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677ABE-EAF5-4556-87AE-722AC76FE3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B7B9F76-BDF1-4541-A40F-B8B252DCA2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8FFC43E-2547-4FE6-94D6-A0976D5F35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58DAC6-7EAE-4F52-97F8-09E6564AB6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C4900DE-E77D-4767-881B-AC6712EE4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6861EEE-B17D-4E45-904D-CCC018045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D68C3C2-570E-4D29-BFF8-0F16794A19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Figlus\Desktop\PRESENTATION\USACE\IMG_4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"/>
            <a:ext cx="9195614" cy="68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6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4800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Engineered Dune Field Research: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Innovative Technology </a:t>
            </a:r>
            <a:r>
              <a:rPr lang="en-US" sz="2400" dirty="0" err="1" smtClean="0"/>
              <a:t>Seabale</a:t>
            </a:r>
            <a:r>
              <a:rPr lang="en-US" sz="2400" dirty="0" smtClean="0"/>
              <a:t> Dunes (CEPRA)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Dune Volume/Geometry Relation to Hydrodynamic and Beach Profile Parameters</a:t>
            </a: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0" y="6425922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sz="1000" dirty="0"/>
              <a:t>USACE – TAMU OCEN Partnering </a:t>
            </a:r>
            <a:r>
              <a:rPr lang="en-US" sz="1000" dirty="0" smtClean="0"/>
              <a:t>Workshop, </a:t>
            </a:r>
            <a:r>
              <a:rPr lang="en-US" sz="1000" dirty="0" smtClean="0"/>
              <a:t>November 3, </a:t>
            </a:r>
            <a:r>
              <a:rPr lang="en-US" sz="1000" dirty="0" smtClean="0"/>
              <a:t>2016, </a:t>
            </a:r>
            <a:r>
              <a:rPr lang="en-US" sz="1000" dirty="0" smtClean="0"/>
              <a:t>South Padre Island, </a:t>
            </a:r>
            <a:r>
              <a:rPr lang="en-US" sz="1000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385081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9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298968"/>
              </p:ext>
            </p:extLst>
          </p:nvPr>
        </p:nvGraphicFramePr>
        <p:xfrm>
          <a:off x="304800" y="1066800"/>
          <a:ext cx="8667752" cy="5105407"/>
        </p:xfrm>
        <a:graphic>
          <a:graphicData uri="http://schemas.openxmlformats.org/drawingml/2006/table">
            <a:tbl>
              <a:tblPr/>
              <a:tblGrid>
                <a:gridCol w="1208325"/>
                <a:gridCol w="681336"/>
                <a:gridCol w="443199"/>
                <a:gridCol w="721027"/>
                <a:gridCol w="721027"/>
                <a:gridCol w="721027"/>
                <a:gridCol w="721027"/>
                <a:gridCol w="721027"/>
                <a:gridCol w="436585"/>
                <a:gridCol w="2293172"/>
              </a:tblGrid>
              <a:tr h="15354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Dunes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Parameters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Pilot Dune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 01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 02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 03-1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 03-2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 03-3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 volume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 volume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75% volume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 volume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volume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of dune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width of dune base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 of dune crest above base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proportional constant defining Hb (i.e., Hb:Hd = a:b)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proportional constant defining Hd (i.e., Hb:Hd = a:b)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tan(</a:t>
                      </a:r>
                      <a:r>
                        <a:rPr lang="el-G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α1)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frontal slope of berm Hb/x1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tan(</a:t>
                      </a:r>
                      <a:r>
                        <a:rPr lang="el-G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α2)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frontal slope of dune Hd/dx3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tan(</a:t>
                      </a:r>
                      <a:r>
                        <a:rPr lang="el-G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 slope of dune Hc/x5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84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width of berm crest = x2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width of dune crest = x4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230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height of berm above base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84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 to the dune crest above Hb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x1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x2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x3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x4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x5 (ft)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(ft^3/ft)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71.7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 of dune cross section or volume per unit length (L=1)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 (ft^3)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57371.4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54400.0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46303.1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46303.1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10514.1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7002.4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3472.7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of entire dune (sand only)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 (yd^3)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2124.9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2014.8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1714.9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1714.9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389.4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259.3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128.6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of entire dune (sand only)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61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ratio (%)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75.7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50.4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Subtotal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4207.2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612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273" marR="6273" marT="62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73" marR="6273" marT="6273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20 % margin, rounded up</a:t>
                      </a:r>
                    </a:p>
                  </a:txBody>
                  <a:tcPr marL="6273" marR="6273" marT="62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284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9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600200"/>
            <a:ext cx="89725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Modify existing beach raking equipment for optimized </a:t>
            </a:r>
            <a:r>
              <a:rPr lang="en-US" dirty="0" err="1"/>
              <a:t>Sargassum</a:t>
            </a:r>
            <a:r>
              <a:rPr lang="en-US" dirty="0"/>
              <a:t> pick-up and compaction into bales or utilize existing equipment to pick-up and compact </a:t>
            </a:r>
            <a:r>
              <a:rPr lang="en-US" dirty="0" err="1"/>
              <a:t>Sargassum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Collect and compress </a:t>
            </a:r>
            <a:r>
              <a:rPr lang="en-US" dirty="0" err="1"/>
              <a:t>Sargassum</a:t>
            </a:r>
            <a:r>
              <a:rPr lang="en-US" dirty="0"/>
              <a:t> wrack with minimal beach sand disturbance.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Restore/build 800-ft long prototype dune section on Galveston Island for continued research and monitoring regarding re-application of </a:t>
            </a:r>
            <a:r>
              <a:rPr lang="en-US" dirty="0" err="1"/>
              <a:t>seabales</a:t>
            </a:r>
            <a:r>
              <a:rPr lang="en-US" dirty="0"/>
              <a:t>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Survey and monitor the project location over the 1.5-year duration of the project (video monitoring, quarterly beach and dune profiles, and hydrodynamic forcing conditions). Beach profiles will be collected in cooperation with a professional TX licensed </a:t>
            </a:r>
            <a:r>
              <a:rPr lang="en-US" dirty="0" smtClean="0"/>
              <a:t>surveyor.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 </a:t>
            </a:r>
            <a:r>
              <a:rPr lang="en-US" dirty="0"/>
              <a:t>dune sediment and vegetation quarterly to track sediment composition, </a:t>
            </a:r>
            <a:r>
              <a:rPr lang="en-US" dirty="0" err="1"/>
              <a:t>seabale</a:t>
            </a:r>
            <a:r>
              <a:rPr lang="en-US" dirty="0"/>
              <a:t> compaction and plant growth.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Specific CEPRA Project Tasks: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5892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2" y="0"/>
            <a:ext cx="2796207" cy="2097155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5867399" cy="4876800"/>
          </a:xfrm>
          <a:prstGeom prst="rect">
            <a:avLst/>
          </a:prstGeom>
        </p:spPr>
      </p:pic>
      <p:pic>
        <p:nvPicPr>
          <p:cNvPr id="39" name="Picture 38" descr="20140719_114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7794" y="2209800"/>
            <a:ext cx="2796206" cy="20977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2531" r="17147" b="8015"/>
          <a:stretch/>
        </p:blipFill>
        <p:spPr>
          <a:xfrm>
            <a:off x="6347794" y="4267200"/>
            <a:ext cx="2796206" cy="2378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11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88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glus\Desktop\Site Layout Mean Water Line Leg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6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6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7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382000" cy="5623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2015 Galveston Seawall Beach Expansion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61174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Pre-Project vs Post-Project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6599658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C. Maglio, USACE SWG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7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6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Figlus\Desktop\PRESENTATION\USACE\IMG_4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9300" y="1612899"/>
            <a:ext cx="5994403" cy="44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iglus\Desktop\PRESENTATION\USACE\IMG_4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8899" y="1612900"/>
            <a:ext cx="599440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40682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69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1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6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iglus\Desktop\PRESENTATION\USACE\IMG_4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8" y="3865166"/>
            <a:ext cx="3771445" cy="28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iglus\Desktop\PRESENTATION\USACE\IMG_4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6695" y="1676819"/>
            <a:ext cx="5733638" cy="43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iglus\Desktop\PRESENTATION\USACE\IMG_4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0111"/>
            <a:ext cx="3750423" cy="28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6200" y="40682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69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02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9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iglus\Desktop\PRESENTATION\USACE\Site Maps\RTK GPS\Site Plan 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919760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05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9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iglus\Desktop\PRESENTATION\USACE\Site Maps\Application_2016\Contour Filled Foot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390"/>
            <a:ext cx="9144000" cy="58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66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457"/>
            <a:ext cx="2133600" cy="356744"/>
          </a:xfrm>
          <a:prstGeom prst="rect">
            <a:avLst/>
          </a:prstGeom>
        </p:spPr>
      </p:pic>
      <p:pic>
        <p:nvPicPr>
          <p:cNvPr id="9" name="Picture 2" descr="D:\TAMUG\ADMIN\Stationary and Logos\TAMUG-primary-CS5electr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457"/>
            <a:ext cx="1504950" cy="5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58989"/>
            <a:ext cx="8439150" cy="2846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" y="1219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Dune Cross-Section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403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12254</TotalTime>
  <Words>527</Words>
  <Application>Microsoft Office PowerPoint</Application>
  <PresentationFormat>On-screen Show (4:3)</PresentationFormat>
  <Paragraphs>325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Nourished Beach Evolution and Inverse Estimation of Sand Transport Rates</dc:title>
  <dc:creator>Jens Figlus</dc:creator>
  <cp:lastModifiedBy>Figlus</cp:lastModifiedBy>
  <cp:revision>910</cp:revision>
  <dcterms:created xsi:type="dcterms:W3CDTF">2007-02-05T21:01:19Z</dcterms:created>
  <dcterms:modified xsi:type="dcterms:W3CDTF">2016-11-03T02:02:55Z</dcterms:modified>
</cp:coreProperties>
</file>