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Lst>
  <p:notesMasterIdLst>
    <p:notesMasterId r:id="rId15"/>
  </p:notesMasterIdLst>
  <p:handoutMasterIdLst>
    <p:handoutMasterId r:id="rId16"/>
  </p:handoutMasterIdLst>
  <p:sldIdLst>
    <p:sldId id="294" r:id="rId3"/>
    <p:sldId id="298" r:id="rId4"/>
    <p:sldId id="299" r:id="rId5"/>
    <p:sldId id="302" r:id="rId6"/>
    <p:sldId id="303" r:id="rId7"/>
    <p:sldId id="304" r:id="rId8"/>
    <p:sldId id="306" r:id="rId9"/>
    <p:sldId id="308" r:id="rId10"/>
    <p:sldId id="307" r:id="rId11"/>
    <p:sldId id="305" r:id="rId12"/>
    <p:sldId id="309" r:id="rId13"/>
    <p:sldId id="310" r:id="rId14"/>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636"/>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11/1/2016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633354" y="5679733"/>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3" y="5834379"/>
            <a:ext cx="8470900"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406400" y="942975"/>
            <a:ext cx="11176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6"/>
            <a:ext cx="54864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3" y="122555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3"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406400" y="3597275"/>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4"/>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626540" y="42703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6096000" y="942975"/>
            <a:ext cx="54864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80"/>
            <a:ext cx="54864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4064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406403"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3"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406400" y="942975"/>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80"/>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609600" y="419100"/>
            <a:ext cx="10979888"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609600" y="5626509"/>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633354" y="5679733"/>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11270429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609600" y="411167"/>
            <a:ext cx="11001153"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609600" y="5626509"/>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9100"/>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10804126"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599" y="419100"/>
            <a:ext cx="10804129"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9100"/>
            <a:ext cx="10979888"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609600" y="5647775"/>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1167"/>
            <a:ext cx="10990521"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5"/>
          <p:cNvSpPr>
            <a:spLocks noGrp="1"/>
          </p:cNvSpPr>
          <p:nvPr>
            <p:ph type="sldNum" sz="quarter" idx="4"/>
          </p:nvPr>
        </p:nvSpPr>
        <p:spPr>
          <a:xfrm>
            <a:off x="11074399" y="228605"/>
            <a:ext cx="977900" cy="365125"/>
          </a:xfrm>
          <a:prstGeom prst="rect">
            <a:avLst/>
          </a:prstGeom>
        </p:spPr>
        <p:txBody>
          <a:bodyPr/>
          <a:lstStyle>
            <a:lvl1pPr algn="r">
              <a:defRPr sz="750">
                <a:solidFill>
                  <a:schemeClr val="bg1"/>
                </a:solidFill>
              </a:defRPr>
            </a:lvl1pPr>
          </a:lstStyle>
          <a:p>
            <a:fld id="{0D0E9D3B-CB56-40AE-B0A9-8DA5E1AEFDB7}" type="slidenum">
              <a:rPr lang="en-US" smtClean="0"/>
              <a:pPr/>
              <a:t>‹#›</a:t>
            </a:fld>
            <a:endParaRPr lang="en-US" dirty="0"/>
          </a:p>
        </p:txBody>
      </p:sp>
      <p:sp>
        <p:nvSpPr>
          <p:cNvPr id="20" name="Footer Placeholder 19"/>
          <p:cNvSpPr>
            <a:spLocks noGrp="1"/>
          </p:cNvSpPr>
          <p:nvPr>
            <p:ph type="ftr" sz="quarter" idx="3"/>
          </p:nvPr>
        </p:nvSpPr>
        <p:spPr>
          <a:xfrm>
            <a:off x="165103" y="6356355"/>
            <a:ext cx="4214284" cy="365125"/>
          </a:xfrm>
          <a:prstGeom prst="rect">
            <a:avLst/>
          </a:prstGeom>
        </p:spPr>
        <p:txBody>
          <a:bodyPr vert="horz" lIns="91440" tIns="45720" rIns="91440" bIns="45720" rtlCol="0" anchor="ctr"/>
          <a:lstStyle>
            <a:lvl1pPr algn="l">
              <a:defRPr sz="750">
                <a:solidFill>
                  <a:schemeClr val="bg1"/>
                </a:solidFill>
              </a:defRPr>
            </a:lvl1pPr>
          </a:lstStyle>
          <a:p>
            <a:r>
              <a:rPr lang="en-US" smtClean="0"/>
              <a:t>File Name</a:t>
            </a:r>
            <a:endParaRPr lang="en-US" dirty="0"/>
          </a:p>
        </p:txBody>
      </p:sp>
      <p:pic>
        <p:nvPicPr>
          <p:cNvPr id="58" name="Picture 6"/>
          <p:cNvPicPr>
            <a:picLocks noChangeAspect="1"/>
          </p:cNvPicPr>
          <p:nvPr userDrawn="1"/>
        </p:nvPicPr>
        <p:blipFill>
          <a:blip r:embed="rId11"/>
          <a:srcRect/>
          <a:stretch>
            <a:fillRect/>
          </a:stretch>
        </p:blipFill>
        <p:spPr bwMode="auto">
          <a:xfrm>
            <a:off x="6079067" y="3416305"/>
            <a:ext cx="25400" cy="3175"/>
          </a:xfrm>
          <a:prstGeom prst="rect">
            <a:avLst/>
          </a:prstGeom>
          <a:noFill/>
          <a:ln w="9525">
            <a:noFill/>
            <a:miter lim="800000"/>
            <a:headEnd/>
            <a:tailEnd/>
          </a:ln>
        </p:spPr>
      </p:pic>
      <p:sp>
        <p:nvSpPr>
          <p:cNvPr id="40" name="Rounded Rectangle 39"/>
          <p:cNvSpPr/>
          <p:nvPr userDrawn="1"/>
        </p:nvSpPr>
        <p:spPr>
          <a:xfrm>
            <a:off x="603890" y="411167"/>
            <a:ext cx="11001153"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0511228" y="5618576"/>
            <a:ext cx="1386605" cy="1118088"/>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9277309" y="5673790"/>
            <a:ext cx="1318131" cy="1062874"/>
          </a:xfrm>
          <a:prstGeom prst="rect">
            <a:avLst/>
          </a:prstGeom>
        </p:spPr>
      </p:pic>
      <p:sp>
        <p:nvSpPr>
          <p:cNvPr id="41" name="Title Placeholder 17"/>
          <p:cNvSpPr>
            <a:spLocks noGrp="1"/>
          </p:cNvSpPr>
          <p:nvPr>
            <p:ph type="title"/>
          </p:nvPr>
        </p:nvSpPr>
        <p:spPr>
          <a:xfrm>
            <a:off x="609600" y="419100"/>
            <a:ext cx="9144000" cy="25527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2" name="Text Placeholder 18"/>
          <p:cNvSpPr>
            <a:spLocks noGrp="1"/>
          </p:cNvSpPr>
          <p:nvPr>
            <p:ph type="body" idx="1"/>
          </p:nvPr>
        </p:nvSpPr>
        <p:spPr>
          <a:xfrm>
            <a:off x="609600" y="3200400"/>
            <a:ext cx="9144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grpSp>
        <p:nvGrpSpPr>
          <p:cNvPr id="43" name="Group 42"/>
          <p:cNvGrpSpPr/>
          <p:nvPr userDrawn="1"/>
        </p:nvGrpSpPr>
        <p:grpSpPr>
          <a:xfrm>
            <a:off x="832198" y="1304095"/>
            <a:ext cx="9393766" cy="1245799"/>
            <a:chOff x="757770" y="1707600"/>
            <a:chExt cx="9393766" cy="1245799"/>
          </a:xfrm>
        </p:grpSpPr>
        <p:sp>
          <p:nvSpPr>
            <p:cNvPr id="44" name="Rectangle 43"/>
            <p:cNvSpPr/>
            <p:nvPr userDrawn="1"/>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217</a:t>
              </a:r>
            </a:p>
            <a:p>
              <a:pPr algn="ctr">
                <a:defRPr/>
              </a:pPr>
              <a:r>
                <a:rPr lang="en-US" sz="750" dirty="0" smtClean="0">
                  <a:solidFill>
                    <a:schemeClr val="tx1"/>
                  </a:solidFill>
                </a:rPr>
                <a:t>217</a:t>
              </a:r>
            </a:p>
            <a:p>
              <a:pPr algn="ctr">
                <a:defRPr/>
              </a:pPr>
              <a:r>
                <a:rPr lang="en-US" sz="750" dirty="0" smtClean="0">
                  <a:solidFill>
                    <a:schemeClr val="tx1"/>
                  </a:solidFill>
                </a:rPr>
                <a:t>217</a:t>
              </a:r>
              <a:endParaRPr lang="en-US" sz="750" dirty="0">
                <a:solidFill>
                  <a:schemeClr val="tx1"/>
                </a:solidFill>
              </a:endParaRPr>
            </a:p>
          </p:txBody>
        </p:sp>
        <p:sp>
          <p:nvSpPr>
            <p:cNvPr id="45" name="Rectangle 44"/>
            <p:cNvSpPr/>
            <p:nvPr userDrawn="1"/>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200</a:t>
              </a:r>
            </a:p>
            <a:p>
              <a:pPr algn="ctr">
                <a:defRPr/>
              </a:pPr>
              <a:r>
                <a:rPr lang="en-US" sz="750" dirty="0" smtClean="0">
                  <a:solidFill>
                    <a:schemeClr val="tx1"/>
                  </a:solidFill>
                </a:rPr>
                <a:t>200</a:t>
              </a:r>
            </a:p>
            <a:p>
              <a:pPr algn="ctr">
                <a:defRPr/>
              </a:pPr>
              <a:r>
                <a:rPr lang="en-US" sz="750" dirty="0" smtClean="0">
                  <a:solidFill>
                    <a:schemeClr val="tx1"/>
                  </a:solidFill>
                </a:rPr>
                <a:t>200</a:t>
              </a:r>
              <a:endParaRPr lang="en-US" sz="750" dirty="0">
                <a:solidFill>
                  <a:schemeClr val="tx1"/>
                </a:solidFill>
              </a:endParaRPr>
            </a:p>
          </p:txBody>
        </p:sp>
        <p:sp>
          <p:nvSpPr>
            <p:cNvPr id="46" name="Rectangle 45"/>
            <p:cNvSpPr/>
            <p:nvPr userDrawn="1"/>
          </p:nvSpPr>
          <p:spPr>
            <a:xfrm>
              <a:off x="757770"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255</a:t>
              </a:r>
            </a:p>
            <a:p>
              <a:pPr algn="ctr">
                <a:defRPr/>
              </a:pPr>
              <a:r>
                <a:rPr lang="en-US" sz="750" dirty="0" smtClean="0">
                  <a:solidFill>
                    <a:schemeClr val="tx1"/>
                  </a:solidFill>
                </a:rPr>
                <a:t>255</a:t>
              </a:r>
            </a:p>
            <a:p>
              <a:pPr algn="ctr">
                <a:defRPr/>
              </a:pPr>
              <a:r>
                <a:rPr lang="en-US" sz="750" dirty="0" smtClean="0">
                  <a:solidFill>
                    <a:schemeClr val="tx1"/>
                  </a:solidFill>
                </a:rPr>
                <a:t>255</a:t>
              </a:r>
              <a:endParaRPr lang="en-US" sz="750" dirty="0">
                <a:solidFill>
                  <a:schemeClr val="tx1"/>
                </a:solidFill>
              </a:endParaRPr>
            </a:p>
          </p:txBody>
        </p:sp>
        <p:sp>
          <p:nvSpPr>
            <p:cNvPr id="47" name="Rectangle 46"/>
            <p:cNvSpPr/>
            <p:nvPr userDrawn="1"/>
          </p:nvSpPr>
          <p:spPr>
            <a:xfrm>
              <a:off x="1718737"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0</a:t>
              </a:r>
            </a:p>
            <a:p>
              <a:pPr algn="ctr">
                <a:defRPr/>
              </a:pPr>
              <a:r>
                <a:rPr lang="en-US" sz="750" dirty="0" smtClean="0">
                  <a:solidFill>
                    <a:schemeClr val="bg1"/>
                  </a:solidFill>
                </a:rPr>
                <a:t>0</a:t>
              </a:r>
            </a:p>
            <a:p>
              <a:pPr algn="ctr">
                <a:defRPr/>
              </a:pPr>
              <a:r>
                <a:rPr lang="en-US" sz="750" dirty="0">
                  <a:solidFill>
                    <a:schemeClr val="bg1"/>
                  </a:solidFill>
                </a:rPr>
                <a:t>0</a:t>
              </a:r>
            </a:p>
          </p:txBody>
        </p:sp>
        <p:sp>
          <p:nvSpPr>
            <p:cNvPr id="48" name="Rectangle 47"/>
            <p:cNvSpPr/>
            <p:nvPr userDrawn="1"/>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163</a:t>
              </a:r>
            </a:p>
            <a:p>
              <a:pPr algn="ctr">
                <a:defRPr/>
              </a:pPr>
              <a:r>
                <a:rPr lang="en-US" sz="750" dirty="0" smtClean="0">
                  <a:solidFill>
                    <a:schemeClr val="tx1"/>
                  </a:solidFill>
                </a:rPr>
                <a:t>163</a:t>
              </a:r>
            </a:p>
            <a:p>
              <a:pPr algn="ctr">
                <a:defRPr/>
              </a:pPr>
              <a:r>
                <a:rPr lang="en-US" sz="750" dirty="0" smtClean="0">
                  <a:solidFill>
                    <a:schemeClr val="tx1"/>
                  </a:solidFill>
                </a:rPr>
                <a:t>163</a:t>
              </a:r>
              <a:endParaRPr lang="en-US" sz="750" dirty="0">
                <a:solidFill>
                  <a:schemeClr val="tx1"/>
                </a:solidFill>
              </a:endParaRPr>
            </a:p>
          </p:txBody>
        </p:sp>
        <p:sp>
          <p:nvSpPr>
            <p:cNvPr id="49" name="Rectangle 48"/>
            <p:cNvSpPr/>
            <p:nvPr userDrawn="1"/>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131</a:t>
              </a:r>
            </a:p>
            <a:p>
              <a:pPr algn="ctr">
                <a:defRPr/>
              </a:pPr>
              <a:r>
                <a:rPr lang="en-US" sz="750" dirty="0" smtClean="0">
                  <a:solidFill>
                    <a:schemeClr val="bg1"/>
                  </a:solidFill>
                </a:rPr>
                <a:t>132</a:t>
              </a:r>
            </a:p>
            <a:p>
              <a:pPr algn="ctr">
                <a:defRPr/>
              </a:pPr>
              <a:r>
                <a:rPr lang="en-US" sz="750" dirty="0" smtClean="0">
                  <a:solidFill>
                    <a:schemeClr val="bg1"/>
                  </a:solidFill>
                </a:rPr>
                <a:t>122</a:t>
              </a:r>
              <a:endParaRPr lang="en-US" sz="750" dirty="0">
                <a:solidFill>
                  <a:schemeClr val="bg1"/>
                </a:solidFill>
              </a:endParaRPr>
            </a:p>
          </p:txBody>
        </p:sp>
        <p:sp>
          <p:nvSpPr>
            <p:cNvPr id="50" name="Rectangle 49"/>
            <p:cNvSpPr/>
            <p:nvPr userDrawn="1"/>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239</a:t>
              </a:r>
            </a:p>
            <a:p>
              <a:pPr algn="ctr">
                <a:defRPr/>
              </a:pPr>
              <a:r>
                <a:rPr lang="en-US" sz="750" dirty="0" smtClean="0">
                  <a:solidFill>
                    <a:schemeClr val="tx1"/>
                  </a:solidFill>
                </a:rPr>
                <a:t>65</a:t>
              </a:r>
            </a:p>
            <a:p>
              <a:pPr algn="ctr">
                <a:defRPr/>
              </a:pPr>
              <a:r>
                <a:rPr lang="en-US" sz="750" dirty="0" smtClean="0">
                  <a:solidFill>
                    <a:schemeClr val="tx1"/>
                  </a:solidFill>
                </a:rPr>
                <a:t>53</a:t>
              </a:r>
              <a:endParaRPr lang="en-US" sz="750" dirty="0">
                <a:solidFill>
                  <a:schemeClr val="tx1"/>
                </a:solidFill>
              </a:endParaRPr>
            </a:p>
          </p:txBody>
        </p:sp>
        <p:sp>
          <p:nvSpPr>
            <p:cNvPr id="51" name="Rectangle 50"/>
            <p:cNvSpPr/>
            <p:nvPr userDrawn="1"/>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110</a:t>
              </a:r>
            </a:p>
            <a:p>
              <a:pPr algn="ctr">
                <a:defRPr/>
              </a:pPr>
              <a:r>
                <a:rPr lang="en-US" sz="750" dirty="0" smtClean="0">
                  <a:solidFill>
                    <a:schemeClr val="tx1"/>
                  </a:solidFill>
                </a:rPr>
                <a:t>135</a:t>
              </a:r>
            </a:p>
            <a:p>
              <a:pPr algn="ctr">
                <a:defRPr/>
              </a:pPr>
              <a:r>
                <a:rPr lang="en-US" sz="750" dirty="0" smtClean="0">
                  <a:solidFill>
                    <a:schemeClr val="tx1"/>
                  </a:solidFill>
                </a:rPr>
                <a:t>120</a:t>
              </a:r>
              <a:endParaRPr lang="en-US" sz="750" dirty="0">
                <a:solidFill>
                  <a:schemeClr val="tx1"/>
                </a:solidFill>
              </a:endParaRPr>
            </a:p>
          </p:txBody>
        </p:sp>
        <p:sp>
          <p:nvSpPr>
            <p:cNvPr id="52" name="Rectangle 51"/>
            <p:cNvSpPr/>
            <p:nvPr userDrawn="1"/>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112</a:t>
              </a:r>
            </a:p>
            <a:p>
              <a:pPr algn="ctr">
                <a:defRPr/>
              </a:pPr>
              <a:r>
                <a:rPr lang="en-US" sz="750" dirty="0" smtClean="0">
                  <a:solidFill>
                    <a:schemeClr val="tx1"/>
                  </a:solidFill>
                </a:rPr>
                <a:t>92</a:t>
              </a:r>
            </a:p>
            <a:p>
              <a:pPr algn="ctr">
                <a:defRPr/>
              </a:pPr>
              <a:r>
                <a:rPr lang="en-US" sz="750" dirty="0" smtClean="0">
                  <a:solidFill>
                    <a:schemeClr val="tx1"/>
                  </a:solidFill>
                </a:rPr>
                <a:t>56</a:t>
              </a:r>
              <a:endParaRPr lang="en-US" sz="750" dirty="0">
                <a:solidFill>
                  <a:schemeClr val="tx1"/>
                </a:solidFill>
              </a:endParaRPr>
            </a:p>
          </p:txBody>
        </p:sp>
        <p:sp>
          <p:nvSpPr>
            <p:cNvPr id="53" name="Rectangle 52"/>
            <p:cNvSpPr/>
            <p:nvPr userDrawn="1"/>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62</a:t>
              </a:r>
            </a:p>
            <a:p>
              <a:pPr algn="ctr">
                <a:defRPr/>
              </a:pPr>
              <a:r>
                <a:rPr lang="en-US" sz="750" dirty="0" smtClean="0">
                  <a:solidFill>
                    <a:schemeClr val="tx1"/>
                  </a:solidFill>
                </a:rPr>
                <a:t>102</a:t>
              </a:r>
            </a:p>
            <a:p>
              <a:pPr algn="ctr">
                <a:defRPr/>
              </a:pPr>
              <a:r>
                <a:rPr lang="en-US" sz="750" dirty="0" smtClean="0">
                  <a:solidFill>
                    <a:schemeClr val="tx1"/>
                  </a:solidFill>
                </a:rPr>
                <a:t>130</a:t>
              </a:r>
              <a:endParaRPr lang="en-US" sz="750" dirty="0">
                <a:solidFill>
                  <a:schemeClr val="tx1"/>
                </a:solidFill>
              </a:endParaRPr>
            </a:p>
          </p:txBody>
        </p:sp>
        <p:sp>
          <p:nvSpPr>
            <p:cNvPr id="56" name="Rectangle 55"/>
            <p:cNvSpPr/>
            <p:nvPr userDrawn="1"/>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102</a:t>
              </a:r>
            </a:p>
            <a:p>
              <a:pPr algn="ctr">
                <a:defRPr/>
              </a:pPr>
              <a:r>
                <a:rPr lang="en-US" sz="750" dirty="0" smtClean="0">
                  <a:solidFill>
                    <a:schemeClr val="bg1"/>
                  </a:solidFill>
                </a:rPr>
                <a:t>56</a:t>
              </a:r>
            </a:p>
            <a:p>
              <a:pPr algn="ctr">
                <a:defRPr/>
              </a:pPr>
              <a:r>
                <a:rPr lang="en-US" sz="750" dirty="0" smtClean="0">
                  <a:solidFill>
                    <a:schemeClr val="bg1"/>
                  </a:solidFill>
                </a:rPr>
                <a:t>48</a:t>
              </a:r>
              <a:endParaRPr lang="en-US" sz="750" dirty="0">
                <a:solidFill>
                  <a:schemeClr val="bg1"/>
                </a:solidFill>
              </a:endParaRPr>
            </a:p>
          </p:txBody>
        </p:sp>
        <p:sp>
          <p:nvSpPr>
            <p:cNvPr id="57" name="Rectangle 56"/>
            <p:cNvSpPr/>
            <p:nvPr userDrawn="1"/>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130</a:t>
              </a:r>
            </a:p>
            <a:p>
              <a:pPr algn="ctr">
                <a:defRPr/>
              </a:pPr>
              <a:r>
                <a:rPr lang="en-US" sz="750" dirty="0" smtClean="0">
                  <a:solidFill>
                    <a:schemeClr val="tx1"/>
                  </a:solidFill>
                </a:rPr>
                <a:t>120</a:t>
              </a:r>
            </a:p>
            <a:p>
              <a:pPr algn="ctr">
                <a:defRPr/>
              </a:pPr>
              <a:r>
                <a:rPr lang="en-US" sz="750" dirty="0" smtClean="0">
                  <a:solidFill>
                    <a:schemeClr val="tx1"/>
                  </a:solidFill>
                </a:rPr>
                <a:t>111</a:t>
              </a:r>
              <a:endParaRPr lang="en-US" sz="750" dirty="0">
                <a:solidFill>
                  <a:schemeClr val="tx1"/>
                </a:solidFill>
              </a:endParaRPr>
            </a:p>
          </p:txBody>
        </p:sp>
        <p:sp>
          <p:nvSpPr>
            <p:cNvPr id="59" name="Rectangle 58"/>
            <p:cNvSpPr/>
            <p:nvPr userDrawn="1"/>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237</a:t>
              </a:r>
            </a:p>
            <a:p>
              <a:pPr algn="ctr">
                <a:defRPr/>
              </a:pPr>
              <a:r>
                <a:rPr lang="en-US" sz="750" dirty="0" smtClean="0">
                  <a:solidFill>
                    <a:schemeClr val="tx1"/>
                  </a:solidFill>
                </a:rPr>
                <a:t>237</a:t>
              </a:r>
            </a:p>
            <a:p>
              <a:pPr algn="ctr">
                <a:defRPr/>
              </a:pPr>
              <a:r>
                <a:rPr lang="en-US" sz="750" dirty="0" smtClean="0">
                  <a:solidFill>
                    <a:schemeClr val="tx1"/>
                  </a:solidFill>
                </a:rPr>
                <a:t>237</a:t>
              </a:r>
              <a:endParaRPr lang="en-US" sz="750" dirty="0">
                <a:solidFill>
                  <a:schemeClr val="tx1"/>
                </a:solidFill>
              </a:endParaRPr>
            </a:p>
          </p:txBody>
        </p:sp>
        <p:sp>
          <p:nvSpPr>
            <p:cNvPr id="60" name="Rectangle 59"/>
            <p:cNvSpPr/>
            <p:nvPr userDrawn="1"/>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80</a:t>
              </a:r>
            </a:p>
            <a:p>
              <a:pPr algn="ctr">
                <a:defRPr/>
              </a:pPr>
              <a:r>
                <a:rPr lang="en-US" sz="750" dirty="0" smtClean="0">
                  <a:solidFill>
                    <a:schemeClr val="tx1"/>
                  </a:solidFill>
                </a:rPr>
                <a:t>119</a:t>
              </a:r>
            </a:p>
            <a:p>
              <a:pPr algn="ctr">
                <a:defRPr/>
              </a:pPr>
              <a:r>
                <a:rPr lang="en-US" sz="750" dirty="0" smtClean="0">
                  <a:solidFill>
                    <a:schemeClr val="tx1"/>
                  </a:solidFill>
                </a:rPr>
                <a:t>27</a:t>
              </a:r>
              <a:endParaRPr lang="en-US" sz="750" dirty="0">
                <a:solidFill>
                  <a:schemeClr val="tx1"/>
                </a:solidFill>
              </a:endParaRPr>
            </a:p>
          </p:txBody>
        </p:sp>
        <p:sp>
          <p:nvSpPr>
            <p:cNvPr id="61" name="Rectangle 60"/>
            <p:cNvSpPr/>
            <p:nvPr userDrawn="1"/>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252</a:t>
              </a:r>
            </a:p>
            <a:p>
              <a:pPr algn="ctr">
                <a:defRPr/>
              </a:pPr>
              <a:r>
                <a:rPr lang="en-US" sz="750" dirty="0" smtClean="0">
                  <a:solidFill>
                    <a:schemeClr val="tx1"/>
                  </a:solidFill>
                </a:rPr>
                <a:t>174</a:t>
              </a:r>
            </a:p>
            <a:p>
              <a:pPr algn="ctr">
                <a:defRPr/>
              </a:pPr>
              <a:r>
                <a:rPr lang="en-US" sz="750" dirty="0" smtClean="0">
                  <a:solidFill>
                    <a:schemeClr val="tx1"/>
                  </a:solidFill>
                </a:rPr>
                <a:t>.59</a:t>
              </a:r>
              <a:endParaRPr lang="en-US" sz="750" dirty="0">
                <a:solidFill>
                  <a:schemeClr val="tx1"/>
                </a:solidFill>
              </a:endParaRPr>
            </a:p>
          </p:txBody>
        </p:sp>
      </p:grpSp>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timing>
    <p:tnLst>
      <p:par>
        <p:cTn id="1" dur="indefinite" restart="never" nodeType="tmRoot"/>
      </p:par>
    </p:tnLst>
  </p:timing>
  <p:hf hdr="0" dt="0"/>
  <p:txStyles>
    <p:titleStyle>
      <a:lvl1pPr algn="l" defTabSz="685800" rtl="0" eaLnBrk="1" latinLnBrk="0" hangingPunct="1">
        <a:lnSpc>
          <a:spcPct val="100000"/>
        </a:lnSpc>
        <a:spcBef>
          <a:spcPct val="0"/>
        </a:spcBef>
        <a:buNone/>
        <a:defRPr sz="27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5ACBF0"/>
          </p15:clr>
        </p15:guide>
        <p15:guide id="2" pos="61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9" y="165467"/>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6" y="6470431"/>
            <a:ext cx="3867149"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11074402" y="228605"/>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6079067" y="3416305"/>
            <a:ext cx="25400" cy="3175"/>
          </a:xfrm>
          <a:prstGeom prst="rect">
            <a:avLst/>
          </a:prstGeom>
          <a:noFill/>
          <a:ln w="9525">
            <a:noFill/>
            <a:miter lim="800000"/>
            <a:headEnd/>
            <a:tailEnd/>
          </a:ln>
        </p:spPr>
      </p:pic>
      <p:grpSp>
        <p:nvGrpSpPr>
          <p:cNvPr id="15" name="Group 14"/>
          <p:cNvGrpSpPr/>
          <p:nvPr userDrawn="1"/>
        </p:nvGrpSpPr>
        <p:grpSpPr>
          <a:xfrm>
            <a:off x="9293309" y="5638800"/>
            <a:ext cx="2551391" cy="1083709"/>
            <a:chOff x="9293309" y="4602480"/>
            <a:chExt cx="2551391" cy="1083709"/>
          </a:xfrm>
        </p:grpSpPr>
        <p:pic>
          <p:nvPicPr>
            <p:cNvPr id="16" name="Picture 15"/>
            <p:cNvPicPr>
              <a:picLocks noChangeAspect="1"/>
            </p:cNvPicPr>
            <p:nvPr userDrawn="1"/>
          </p:nvPicPr>
          <p:blipFill>
            <a:blip r:embed="rId28"/>
            <a:stretch>
              <a:fillRect/>
            </a:stretch>
          </p:blipFill>
          <p:spPr>
            <a:xfrm>
              <a:off x="9293309" y="4661544"/>
              <a:ext cx="1268983" cy="1024645"/>
            </a:xfrm>
            <a:prstGeom prst="rect">
              <a:avLst/>
            </a:prstGeom>
          </p:spPr>
        </p:pic>
        <p:pic>
          <p:nvPicPr>
            <p:cNvPr id="17" name="Picture 16"/>
            <p:cNvPicPr>
              <a:picLocks noChangeAspect="1"/>
            </p:cNvPicPr>
            <p:nvPr userDrawn="1"/>
          </p:nvPicPr>
          <p:blipFill>
            <a:blip r:embed="rId29"/>
            <a:stretch>
              <a:fillRect/>
            </a:stretch>
          </p:blipFill>
          <p:spPr>
            <a:xfrm>
              <a:off x="10531812" y="4602480"/>
              <a:ext cx="1312888" cy="1055143"/>
            </a:xfrm>
            <a:prstGeom prst="rect">
              <a:avLst/>
            </a:prstGeom>
          </p:spPr>
        </p:pic>
      </p:grpSp>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Lst>
  <p:hf hdr="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userDrawn="1">
          <p15:clr>
            <a:srgbClr val="5ACBF0"/>
          </p15:clr>
        </p15:guide>
        <p15:guide id="2" pos="7296"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hyperlink" Target="http://www.cultuurwijs.nl/" TargetMode="External"/><Relationship Id="rId2" Type="http://schemas.openxmlformats.org/officeDocument/2006/relationships/hyperlink" Target="http://holland.com/" TargetMode="External"/><Relationship Id="rId1" Type="http://schemas.openxmlformats.org/officeDocument/2006/relationships/slideLayout" Target="../slideLayouts/slideLayout24.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hyperlink" Target="http://www.dezandmotor.nl/" TargetMode="External"/><Relationship Id="rId2" Type="http://schemas.openxmlformats.org/officeDocument/2006/relationships/hyperlink" Target="http://www.rijkswaterstaat.nl/" TargetMode="External"/><Relationship Id="rId1" Type="http://schemas.openxmlformats.org/officeDocument/2006/relationships/slideLayout" Target="../slideLayouts/slideLayout2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deltaproof.stowa.nl/" TargetMode="External"/><Relationship Id="rId2" Type="http://schemas.openxmlformats.org/officeDocument/2006/relationships/image" Target="../media/image23.jpg"/><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dezandmotor.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deltawerken.com/" TargetMode="External"/><Relationship Id="rId7" Type="http://schemas.openxmlformats.org/officeDocument/2006/relationships/image" Target="../media/image36.png"/><Relationship Id="rId2" Type="http://schemas.openxmlformats.org/officeDocument/2006/relationships/hyperlink" Target="http://rijkswaterstaat.nl/" TargetMode="External"/><Relationship Id="rId1" Type="http://schemas.openxmlformats.org/officeDocument/2006/relationships/slideLayout" Target="../slideLayouts/slideLayout2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09602" y="3200405"/>
            <a:ext cx="9144001" cy="2285995"/>
          </a:xfrm>
        </p:spPr>
        <p:txBody>
          <a:bodyPr>
            <a:normAutofit/>
          </a:bodyPr>
          <a:lstStyle/>
          <a:p>
            <a:r>
              <a:rPr lang="en-US" dirty="0" smtClean="0"/>
              <a:t>Netherlands Coastal Defense Systems Trip 17-20 Sept 2016</a:t>
            </a:r>
          </a:p>
          <a:p>
            <a:endParaRPr lang="en-US" dirty="0"/>
          </a:p>
          <a:p>
            <a:r>
              <a:rPr lang="en-US" dirty="0"/>
              <a:t>Prepared </a:t>
            </a:r>
            <a:r>
              <a:rPr lang="en-US" dirty="0" smtClean="0"/>
              <a:t>by: </a:t>
            </a:r>
          </a:p>
          <a:p>
            <a:r>
              <a:rPr lang="en-US" dirty="0" smtClean="0"/>
              <a:t>Coraggio Maglio, P.E. and </a:t>
            </a:r>
          </a:p>
          <a:p>
            <a:r>
              <a:rPr lang="en-US" dirty="0" smtClean="0"/>
              <a:t>Andrew Weber, PE</a:t>
            </a:r>
            <a:endParaRPr lang="en-US" dirty="0"/>
          </a:p>
          <a:p>
            <a:r>
              <a:rPr lang="en-US" dirty="0"/>
              <a:t>For </a:t>
            </a:r>
            <a:r>
              <a:rPr lang="en-US" dirty="0" smtClean="0"/>
              <a:t>Coastal Texas Engineering Workshop</a:t>
            </a:r>
            <a:endParaRPr lang="en-US" dirty="0"/>
          </a:p>
          <a:p>
            <a:r>
              <a:rPr lang="en-US" dirty="0" smtClean="0"/>
              <a:t>20 October 2016</a:t>
            </a:r>
            <a:endParaRPr lang="en-US" dirty="0"/>
          </a:p>
        </p:txBody>
      </p:sp>
      <p:sp>
        <p:nvSpPr>
          <p:cNvPr id="2" name="Title 1"/>
          <p:cNvSpPr>
            <a:spLocks noGrp="1"/>
          </p:cNvSpPr>
          <p:nvPr>
            <p:ph type="title"/>
          </p:nvPr>
        </p:nvSpPr>
        <p:spPr/>
        <p:txBody>
          <a:bodyPr/>
          <a:lstStyle/>
          <a:p>
            <a:r>
              <a:rPr lang="en-US" dirty="0"/>
              <a:t>Netherland </a:t>
            </a:r>
            <a:r>
              <a:rPr lang="en-US" dirty="0" smtClean="0"/>
              <a:t>SWG and GLO Trip </a:t>
            </a:r>
            <a:r>
              <a:rPr lang="en-US" dirty="0"/>
              <a:t>discussion</a:t>
            </a:r>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File Name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15806" y="0"/>
            <a:ext cx="5276193" cy="3957145"/>
          </a:xfrm>
          <a:prstGeom prst="rect">
            <a:avLst/>
          </a:prstGeom>
        </p:spPr>
      </p:pic>
    </p:spTree>
    <p:extLst>
      <p:ext uri="{BB962C8B-B14F-4D97-AF65-F5344CB8AC3E}">
        <p14:creationId xmlns:p14="http://schemas.microsoft.com/office/powerpoint/2010/main" val="40133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a:t>STORM SURGE BARRIER EASTERN </a:t>
            </a:r>
            <a:r>
              <a:rPr lang="en-US" dirty="0" smtClean="0"/>
              <a:t>SCHELDT </a:t>
            </a:r>
            <a:r>
              <a:rPr lang="en-US" sz="1800" dirty="0"/>
              <a:t>(</a:t>
            </a:r>
            <a:r>
              <a:rPr lang="en-US" sz="1800" dirty="0" err="1" smtClean="0"/>
              <a:t>Oosterschelde</a:t>
            </a:r>
            <a:r>
              <a:rPr lang="en-US" sz="1800" dirty="0" smtClean="0"/>
              <a:t>)</a:t>
            </a:r>
            <a:endParaRPr lang="en-US" sz="1800" dirty="0"/>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NOTES</a:t>
            </a:r>
            <a:endParaRPr lang="en-US" dirty="0"/>
          </a:p>
          <a:p>
            <a:pPr marL="285750" indent="-285750">
              <a:buFont typeface="Arial" panose="020B0604020202020204" pitchFamily="34" charset="0"/>
              <a:buChar char="•"/>
            </a:pPr>
            <a:r>
              <a:rPr lang="en-US" dirty="0" smtClean="0"/>
              <a:t>These </a:t>
            </a:r>
            <a:r>
              <a:rPr lang="en-US" dirty="0"/>
              <a:t>storm surge barriers have a combined length of 3 kilometers, using 65 </a:t>
            </a:r>
            <a:r>
              <a:rPr lang="en-US" dirty="0" smtClean="0"/>
              <a:t>pre-fabricated concrete </a:t>
            </a:r>
            <a:r>
              <a:rPr lang="en-US" dirty="0"/>
              <a:t>piers and 62 steel </a:t>
            </a:r>
            <a:r>
              <a:rPr lang="en-US" dirty="0" smtClean="0"/>
              <a:t>gates, with </a:t>
            </a:r>
            <a:r>
              <a:rPr lang="en-US" dirty="0"/>
              <a:t>5 km of earthen </a:t>
            </a:r>
            <a:r>
              <a:rPr lang="en-US" dirty="0" smtClean="0"/>
              <a:t>dam</a:t>
            </a:r>
          </a:p>
          <a:p>
            <a:pPr marL="285750" indent="-285750">
              <a:buFont typeface="Arial" panose="020B0604020202020204" pitchFamily="34" charset="0"/>
              <a:buChar char="•"/>
            </a:pPr>
            <a:r>
              <a:rPr lang="en-US" dirty="0" smtClean="0"/>
              <a:t> </a:t>
            </a:r>
            <a:r>
              <a:rPr lang="en-US" dirty="0"/>
              <a:t>When all the gates are open, approximately ¾ of the </a:t>
            </a:r>
            <a:r>
              <a:rPr lang="en-US" dirty="0" smtClean="0"/>
              <a:t>tidal exchange </a:t>
            </a:r>
            <a:r>
              <a:rPr lang="en-US" dirty="0"/>
              <a:t>is </a:t>
            </a:r>
            <a:r>
              <a:rPr lang="en-US" dirty="0" smtClean="0"/>
              <a:t>maintained </a:t>
            </a:r>
          </a:p>
          <a:p>
            <a:pPr marL="285750" indent="-285750">
              <a:buFont typeface="Arial" panose="020B0604020202020204" pitchFamily="34" charset="0"/>
              <a:buChar char="•"/>
            </a:pPr>
            <a:r>
              <a:rPr lang="en-US" dirty="0" smtClean="0"/>
              <a:t>The </a:t>
            </a:r>
            <a:r>
              <a:rPr lang="en-US" dirty="0"/>
              <a:t>cross sectional area of the inlet was reduced from 80,000 m2 to 18,000m2. This </a:t>
            </a:r>
            <a:r>
              <a:rPr lang="en-US" dirty="0" smtClean="0"/>
              <a:t>has resulted </a:t>
            </a:r>
            <a:r>
              <a:rPr lang="en-US" dirty="0"/>
              <a:t>in a tidal range reduction from 3.4 to 3.25 </a:t>
            </a:r>
            <a:r>
              <a:rPr lang="en-US" dirty="0" smtClean="0"/>
              <a:t>m</a:t>
            </a:r>
          </a:p>
          <a:p>
            <a:pPr marL="285750" indent="-285750">
              <a:buFont typeface="Arial" panose="020B0604020202020204" pitchFamily="34" charset="0"/>
              <a:buChar char="•"/>
            </a:pPr>
            <a:r>
              <a:rPr lang="en-US" dirty="0" smtClean="0"/>
              <a:t>It </a:t>
            </a:r>
            <a:r>
              <a:rPr lang="en-US" dirty="0"/>
              <a:t>has driven a change in equilibrium sediment </a:t>
            </a:r>
            <a:r>
              <a:rPr lang="en-US" dirty="0" smtClean="0"/>
              <a:t>transport conditions </a:t>
            </a:r>
            <a:r>
              <a:rPr lang="en-US" dirty="0"/>
              <a:t>in the estuary. Major geomorphologic shifts have been occurring, resulting </a:t>
            </a:r>
            <a:r>
              <a:rPr lang="en-US" dirty="0" smtClean="0"/>
              <a:t>in less </a:t>
            </a:r>
            <a:r>
              <a:rPr lang="en-US" dirty="0"/>
              <a:t>relief in the topography. Deep channels are getting shallower and shallow shelfs </a:t>
            </a:r>
            <a:r>
              <a:rPr lang="en-US" dirty="0" smtClean="0"/>
              <a:t>are getting deeper </a:t>
            </a:r>
            <a:r>
              <a:rPr lang="en-US" dirty="0"/>
              <a:t>resulting in a flatter, less diverse </a:t>
            </a:r>
            <a:r>
              <a:rPr lang="en-US" dirty="0" smtClean="0"/>
              <a:t>estuary</a:t>
            </a:r>
          </a:p>
          <a:p>
            <a:pPr marL="285750" indent="-285750">
              <a:buFont typeface="Arial" panose="020B0604020202020204" pitchFamily="34" charset="0"/>
              <a:buChar char="•"/>
            </a:pPr>
            <a:endParaRPr lang="en-US" sz="1400" dirty="0"/>
          </a:p>
          <a:p>
            <a:r>
              <a:rPr lang="en-US" dirty="0"/>
              <a:t>COSTS</a:t>
            </a:r>
          </a:p>
          <a:p>
            <a:pPr marL="285750" indent="-285750">
              <a:buFont typeface="Arial" panose="020B0604020202020204" pitchFamily="34" charset="0"/>
              <a:buChar char="•"/>
            </a:pPr>
            <a:r>
              <a:rPr lang="en-US" dirty="0"/>
              <a:t>Construction cost was 2.5 billion euros, when officially opened by Queen Beatrix on October 4th 1986</a:t>
            </a:r>
          </a:p>
          <a:p>
            <a:pPr marL="285750" indent="-285750">
              <a:buFont typeface="Arial" panose="020B0604020202020204" pitchFamily="34" charset="0"/>
              <a:buChar char="•"/>
            </a:pPr>
            <a:r>
              <a:rPr lang="en-US" dirty="0"/>
              <a:t>Maintenance cost are estimated at 30M euro per year</a:t>
            </a:r>
          </a:p>
          <a:p>
            <a:pPr marL="285750" indent="-285750">
              <a:buFont typeface="Arial" panose="020B0604020202020204" pitchFamily="34" charset="0"/>
              <a:buChar char="•"/>
            </a:pPr>
            <a:endParaRPr lang="en-US" dirty="0" smtClean="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Footer Placeholder 3"/>
          <p:cNvSpPr txBox="1">
            <a:spLocks/>
          </p:cNvSpPr>
          <p:nvPr/>
        </p:nvSpPr>
        <p:spPr>
          <a:xfrm>
            <a:off x="7252138" y="6215450"/>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a:hlinkClick r:id="rId2"/>
              </a:rPr>
              <a:t>http</a:t>
            </a:r>
            <a:r>
              <a:rPr lang="en-US" sz="1200" dirty="0" smtClean="0">
                <a:hlinkClick r:id="rId2"/>
              </a:rPr>
              <a:t>://Holland.com</a:t>
            </a:r>
            <a:r>
              <a:rPr lang="en-US" sz="1200" dirty="0" smtClean="0"/>
              <a:t> </a:t>
            </a:r>
          </a:p>
          <a:p>
            <a:pPr>
              <a:defRPr/>
            </a:pPr>
            <a:r>
              <a:rPr lang="en-US" sz="1200" dirty="0">
                <a:hlinkClick r:id="rId3"/>
              </a:rPr>
              <a:t>http://</a:t>
            </a:r>
            <a:r>
              <a:rPr lang="en-US" sz="1200" dirty="0" smtClean="0">
                <a:hlinkClick r:id="rId3"/>
              </a:rPr>
              <a:t>www.cultuurwijs.nl</a:t>
            </a:r>
            <a:r>
              <a:rPr lang="en-US" sz="1200" dirty="0" smtClean="0"/>
              <a:t> </a:t>
            </a:r>
            <a:endParaRPr lang="en-US" sz="12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52138" y="902964"/>
            <a:ext cx="4687613" cy="35157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539" y="902964"/>
            <a:ext cx="5641026" cy="35157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129" y="902964"/>
            <a:ext cx="4772622" cy="4772622"/>
          </a:xfrm>
          <a:prstGeom prst="rect">
            <a:avLst/>
          </a:prstGeom>
        </p:spPr>
      </p:pic>
    </p:spTree>
    <p:extLst>
      <p:ext uri="{BB962C8B-B14F-4D97-AF65-F5344CB8AC3E}">
        <p14:creationId xmlns:p14="http://schemas.microsoft.com/office/powerpoint/2010/main" val="19533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da-DK" dirty="0"/>
              <a:t>HOLLANDSE IJSSEL STORM SURGE BARRIER</a:t>
            </a:r>
            <a:endParaRPr lang="en-US" dirty="0"/>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DESIGN</a:t>
            </a:r>
          </a:p>
          <a:p>
            <a:pPr marL="285750" indent="-285750">
              <a:buFont typeface="Arial" panose="020B0604020202020204" pitchFamily="34" charset="0"/>
              <a:buChar char="•"/>
            </a:pPr>
            <a:r>
              <a:rPr lang="en-US" dirty="0"/>
              <a:t>This barrier is a double redundant system with two separate </a:t>
            </a:r>
            <a:r>
              <a:rPr lang="en-US" dirty="0" err="1"/>
              <a:t>lowerable</a:t>
            </a:r>
            <a:r>
              <a:rPr lang="en-US" dirty="0"/>
              <a:t> barriers and </a:t>
            </a:r>
            <a:r>
              <a:rPr lang="en-US" dirty="0" smtClean="0"/>
              <a:t>a navigation </a:t>
            </a:r>
            <a:r>
              <a:rPr lang="en-US" dirty="0"/>
              <a:t>lock </a:t>
            </a:r>
            <a:r>
              <a:rPr lang="en-US" dirty="0" smtClean="0"/>
              <a:t>for ships too </a:t>
            </a:r>
            <a:r>
              <a:rPr lang="en-US" dirty="0"/>
              <a:t>tall to pass under the </a:t>
            </a:r>
            <a:r>
              <a:rPr lang="en-US" dirty="0" smtClean="0"/>
              <a:t>barrier</a:t>
            </a:r>
          </a:p>
          <a:p>
            <a:pPr marL="285750" indent="-285750">
              <a:buFont typeface="Arial" panose="020B0604020202020204" pitchFamily="34" charset="0"/>
              <a:buChar char="•"/>
            </a:pPr>
            <a:r>
              <a:rPr lang="en-US" dirty="0" smtClean="0"/>
              <a:t>The </a:t>
            </a:r>
            <a:r>
              <a:rPr lang="en-US" dirty="0"/>
              <a:t>two towers work like an elevator with </a:t>
            </a:r>
            <a:r>
              <a:rPr lang="en-US" dirty="0" smtClean="0"/>
              <a:t>counter weights</a:t>
            </a:r>
            <a:r>
              <a:rPr lang="en-US" dirty="0"/>
              <a:t>. </a:t>
            </a:r>
            <a:endParaRPr lang="en-US" dirty="0" smtClean="0"/>
          </a:p>
          <a:p>
            <a:pPr marL="285750" indent="-285750">
              <a:buFont typeface="Arial" panose="020B0604020202020204" pitchFamily="34" charset="0"/>
              <a:buChar char="•"/>
            </a:pPr>
            <a:r>
              <a:rPr lang="en-US" dirty="0" smtClean="0"/>
              <a:t>This </a:t>
            </a:r>
            <a:r>
              <a:rPr lang="en-US" dirty="0"/>
              <a:t>is a very low </a:t>
            </a:r>
            <a:r>
              <a:rPr lang="en-US" dirty="0" smtClean="0"/>
              <a:t>maintenance </a:t>
            </a:r>
            <a:r>
              <a:rPr lang="en-US" dirty="0"/>
              <a:t>system due to its </a:t>
            </a:r>
            <a:r>
              <a:rPr lang="en-US" dirty="0" smtClean="0"/>
              <a:t>simplicity</a:t>
            </a:r>
          </a:p>
          <a:p>
            <a:pPr marL="285750" indent="-285750">
              <a:buFont typeface="Arial" panose="020B0604020202020204" pitchFamily="34" charset="0"/>
              <a:buChar char="•"/>
            </a:pPr>
            <a:r>
              <a:rPr lang="en-US" dirty="0" smtClean="0"/>
              <a:t>The </a:t>
            </a:r>
            <a:r>
              <a:rPr lang="en-US" dirty="0"/>
              <a:t>gate design </a:t>
            </a:r>
            <a:r>
              <a:rPr lang="en-US" dirty="0" smtClean="0"/>
              <a:t>is </a:t>
            </a:r>
            <a:r>
              <a:rPr lang="en-US" dirty="0"/>
              <a:t>a </a:t>
            </a:r>
            <a:r>
              <a:rPr lang="en-US" dirty="0" smtClean="0"/>
              <a:t>structural </a:t>
            </a:r>
            <a:r>
              <a:rPr lang="en-US" dirty="0"/>
              <a:t>steel truss </a:t>
            </a:r>
            <a:r>
              <a:rPr lang="en-US" dirty="0" smtClean="0"/>
              <a:t>system</a:t>
            </a:r>
            <a:endParaRPr lang="en-US" dirty="0"/>
          </a:p>
          <a:p>
            <a:pPr marL="285750" indent="-285750">
              <a:buFont typeface="Arial" panose="020B0604020202020204" pitchFamily="34" charset="0"/>
              <a:buChar char="•"/>
            </a:pPr>
            <a:r>
              <a:rPr lang="en-US" dirty="0" smtClean="0"/>
              <a:t>The </a:t>
            </a:r>
            <a:r>
              <a:rPr lang="en-US" dirty="0"/>
              <a:t>sill is at -6m NAP with the crest at +5m </a:t>
            </a:r>
            <a:r>
              <a:rPr lang="en-US" dirty="0" smtClean="0"/>
              <a:t>NAP (36 </a:t>
            </a:r>
            <a:r>
              <a:rPr lang="en-US" dirty="0" err="1" smtClean="0"/>
              <a:t>ft</a:t>
            </a:r>
            <a:r>
              <a:rPr lang="en-US" dirty="0" smtClean="0"/>
              <a:t>)</a:t>
            </a:r>
            <a:endParaRPr lang="en-US" dirty="0"/>
          </a:p>
          <a:p>
            <a:pPr marL="285750" indent="-285750">
              <a:buFont typeface="Arial" panose="020B0604020202020204" pitchFamily="34" charset="0"/>
              <a:buChar char="•"/>
            </a:pPr>
            <a:r>
              <a:rPr lang="en-US" dirty="0" smtClean="0"/>
              <a:t>Locks </a:t>
            </a:r>
            <a:r>
              <a:rPr lang="en-US" dirty="0"/>
              <a:t>are 24m </a:t>
            </a:r>
            <a:r>
              <a:rPr lang="en-US" dirty="0" smtClean="0"/>
              <a:t>wide</a:t>
            </a:r>
            <a:r>
              <a:rPr lang="en-US" dirty="0"/>
              <a:t> </a:t>
            </a:r>
            <a:r>
              <a:rPr lang="en-US" dirty="0" smtClean="0"/>
              <a:t>(78 </a:t>
            </a:r>
            <a:r>
              <a:rPr lang="en-US" dirty="0" err="1" smtClean="0"/>
              <a:t>ft</a:t>
            </a:r>
            <a:r>
              <a:rPr lang="en-US" dirty="0" smtClean="0"/>
              <a:t>)</a:t>
            </a:r>
          </a:p>
          <a:p>
            <a:pPr marL="285750" indent="-285750">
              <a:buFont typeface="Arial" panose="020B0604020202020204" pitchFamily="34" charset="0"/>
              <a:buChar char="•"/>
            </a:pPr>
            <a:endParaRPr lang="en-US" dirty="0"/>
          </a:p>
          <a:p>
            <a:r>
              <a:rPr lang="en-US" dirty="0" smtClean="0"/>
              <a:t>COSTS</a:t>
            </a:r>
            <a:endParaRPr lang="en-US" dirty="0"/>
          </a:p>
          <a:p>
            <a:pPr marL="285750" indent="-285750">
              <a:buFont typeface="Arial" panose="020B0604020202020204" pitchFamily="34" charset="0"/>
              <a:buChar char="•"/>
            </a:pPr>
            <a:r>
              <a:rPr lang="en-US" dirty="0" smtClean="0"/>
              <a:t>Maintenance costs are </a:t>
            </a:r>
            <a:r>
              <a:rPr lang="en-US" dirty="0"/>
              <a:t>estimated at 400,000 euro per year. 3 people work 8 hours per day on </a:t>
            </a:r>
            <a:r>
              <a:rPr lang="en-US" dirty="0" smtClean="0"/>
              <a:t>site </a:t>
            </a:r>
            <a:r>
              <a:rPr lang="en-US" dirty="0"/>
              <a:t>but they also cover other </a:t>
            </a:r>
            <a:r>
              <a:rPr lang="en-US" dirty="0" smtClean="0"/>
              <a:t>barriers</a:t>
            </a:r>
          </a:p>
          <a:p>
            <a:pPr marL="285750" indent="-285750">
              <a:buFont typeface="Arial" panose="020B0604020202020204" pitchFamily="34" charset="0"/>
              <a:buChar char="•"/>
            </a:pPr>
            <a:r>
              <a:rPr lang="en-US" dirty="0" smtClean="0"/>
              <a:t>This </a:t>
            </a:r>
            <a:r>
              <a:rPr lang="en-US" dirty="0"/>
              <a:t>barrier protects some of the lowest lying land in the Netherlands approximately 6 meters below sea level.</a:t>
            </a:r>
          </a:p>
          <a:p>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Footer Placeholder 3"/>
          <p:cNvSpPr txBox="1">
            <a:spLocks/>
          </p:cNvSpPr>
          <p:nvPr/>
        </p:nvSpPr>
        <p:spPr>
          <a:xfrm>
            <a:off x="7252138" y="6215450"/>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smtClean="0">
                <a:hlinkClick r:id="rId2"/>
              </a:rPr>
              <a:t>www.rijkswaterstaat.nl</a:t>
            </a:r>
            <a:endParaRPr lang="en-US" sz="1200" dirty="0" smtClean="0"/>
          </a:p>
          <a:p>
            <a:pPr>
              <a:defRPr/>
            </a:pPr>
            <a:r>
              <a:rPr lang="en-US" sz="1200" dirty="0" smtClean="0">
                <a:hlinkClick r:id="rId3"/>
              </a:rPr>
              <a:t>www.dezandmotor.nl</a:t>
            </a:r>
            <a:endParaRPr lang="en-US" sz="1200" dirty="0" smtClean="0"/>
          </a:p>
          <a:p>
            <a:pPr>
              <a:defRPr/>
            </a:pPr>
            <a:endParaRPr lang="en-US" sz="1200" dirty="0"/>
          </a:p>
        </p:txBody>
      </p:sp>
      <p:pic>
        <p:nvPicPr>
          <p:cNvPr id="6" name="Picture 5"/>
          <p:cNvPicPr/>
          <p:nvPr/>
        </p:nvPicPr>
        <p:blipFill rotWithShape="1">
          <a:blip r:embed="rId4" cstate="screen">
            <a:extLst>
              <a:ext uri="{28A0092B-C50C-407E-A947-70E740481C1C}">
                <a14:useLocalDpi xmlns:a14="http://schemas.microsoft.com/office/drawing/2010/main" val="0"/>
              </a:ext>
            </a:extLst>
          </a:blip>
          <a:srcRect l="27664"/>
          <a:stretch/>
        </p:blipFill>
        <p:spPr>
          <a:xfrm>
            <a:off x="6947539" y="891381"/>
            <a:ext cx="5065128" cy="3586026"/>
          </a:xfrm>
          <a:prstGeom prst="rect">
            <a:avLst/>
          </a:prstGeom>
        </p:spPr>
      </p:pic>
      <p:pic>
        <p:nvPicPr>
          <p:cNvPr id="7" name="Picture 6"/>
          <p:cNvPicPr/>
          <p:nvPr/>
        </p:nvPicPr>
        <p:blipFill>
          <a:blip r:embed="rId5" cstate="screen">
            <a:extLst>
              <a:ext uri="{28A0092B-C50C-407E-A947-70E740481C1C}">
                <a14:useLocalDpi xmlns:a14="http://schemas.microsoft.com/office/drawing/2010/main" val="0"/>
              </a:ext>
            </a:extLst>
          </a:blip>
          <a:stretch>
            <a:fillRect/>
          </a:stretch>
        </p:blipFill>
        <p:spPr>
          <a:xfrm>
            <a:off x="6947539" y="2324920"/>
            <a:ext cx="5943600" cy="3343275"/>
          </a:xfrm>
          <a:prstGeom prst="rect">
            <a:avLst/>
          </a:prstGeom>
        </p:spPr>
      </p:pic>
      <p:pic>
        <p:nvPicPr>
          <p:cNvPr id="8" name="Picture 7" descr="C:\Users\m3ecxckm\AppData\Local\Microsoft\Windows\Temporary Internet Files\Content.Outlook\TWBQMO0E\IMG_20160920_110413.jpg"/>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947539" y="902964"/>
            <a:ext cx="5943600" cy="3343275"/>
          </a:xfrm>
          <a:prstGeom prst="rect">
            <a:avLst/>
          </a:prstGeom>
          <a:noFill/>
          <a:ln>
            <a:noFill/>
          </a:ln>
        </p:spPr>
      </p:pic>
    </p:spTree>
    <p:extLst>
      <p:ext uri="{BB962C8B-B14F-4D97-AF65-F5344CB8AC3E}">
        <p14:creationId xmlns:p14="http://schemas.microsoft.com/office/powerpoint/2010/main" val="39837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6816436" y="791617"/>
            <a:ext cx="5375564" cy="4867141"/>
          </a:xfrm>
          <a:prstGeom prst="rect">
            <a:avLst/>
          </a:prstGeom>
        </p:spPr>
      </p:pic>
      <p:sp>
        <p:nvSpPr>
          <p:cNvPr id="2" name="Title 1"/>
          <p:cNvSpPr>
            <a:spLocks noGrp="1"/>
          </p:cNvSpPr>
          <p:nvPr>
            <p:ph type="title"/>
          </p:nvPr>
        </p:nvSpPr>
        <p:spPr>
          <a:xfrm>
            <a:off x="355000" y="284496"/>
            <a:ext cx="11176000" cy="618468"/>
          </a:xfrm>
        </p:spPr>
        <p:txBody>
          <a:bodyPr/>
          <a:lstStyle/>
          <a:p>
            <a:r>
              <a:rPr lang="da-DK" dirty="0" smtClean="0"/>
              <a:t>Coastal Texas Engineering Meeting 18-21 Oct 2016</a:t>
            </a:r>
            <a:endParaRPr lang="en-US" dirty="0"/>
          </a:p>
        </p:txBody>
      </p:sp>
      <p:sp>
        <p:nvSpPr>
          <p:cNvPr id="3" name="Text Placeholder 2"/>
          <p:cNvSpPr>
            <a:spLocks noGrp="1"/>
          </p:cNvSpPr>
          <p:nvPr>
            <p:ph type="body" sz="quarter" idx="12"/>
          </p:nvPr>
        </p:nvSpPr>
        <p:spPr>
          <a:xfrm>
            <a:off x="383116" y="1109086"/>
            <a:ext cx="5922949" cy="5470091"/>
          </a:xfrm>
        </p:spPr>
        <p:txBody>
          <a:bodyPr/>
          <a:lstStyle/>
          <a:p>
            <a:r>
              <a:rPr lang="en-US" dirty="0" smtClean="0"/>
              <a:t>GENERAL NOTES</a:t>
            </a:r>
            <a:endParaRPr lang="en-US" dirty="0"/>
          </a:p>
          <a:p>
            <a:pPr marL="285750" indent="-285750">
              <a:buFont typeface="Arial" panose="020B0604020202020204" pitchFamily="34" charset="0"/>
              <a:buChar char="•"/>
            </a:pPr>
            <a:r>
              <a:rPr lang="en-US" dirty="0" smtClean="0"/>
              <a:t>Barrier alignments </a:t>
            </a:r>
          </a:p>
          <a:p>
            <a:pPr marL="671513" lvl="1" indent="-285750">
              <a:buFont typeface="Arial" panose="020B0604020202020204" pitchFamily="34" charset="0"/>
              <a:buChar char="•"/>
            </a:pPr>
            <a:r>
              <a:rPr lang="en-US" sz="1400" dirty="0" smtClean="0"/>
              <a:t>Mid bay </a:t>
            </a:r>
          </a:p>
          <a:p>
            <a:pPr marL="671513" lvl="1" indent="-285750">
              <a:buFont typeface="Arial" panose="020B0604020202020204" pitchFamily="34" charset="0"/>
              <a:buChar char="•"/>
            </a:pPr>
            <a:r>
              <a:rPr lang="en-US" sz="1400" dirty="0" smtClean="0"/>
              <a:t>Texas City Dike (new)</a:t>
            </a:r>
          </a:p>
          <a:p>
            <a:pPr marL="671513" lvl="1" indent="-285750">
              <a:buFont typeface="Arial" panose="020B0604020202020204" pitchFamily="34" charset="0"/>
              <a:buChar char="•"/>
            </a:pPr>
            <a:r>
              <a:rPr lang="en-US" sz="1400" dirty="0" smtClean="0"/>
              <a:t>Bolivar Roads (Coastal Spine) </a:t>
            </a:r>
          </a:p>
          <a:p>
            <a:pPr marL="285750" indent="-285750">
              <a:buFont typeface="Arial" panose="020B0604020202020204" pitchFamily="34" charset="0"/>
              <a:buChar char="•"/>
            </a:pPr>
            <a:r>
              <a:rPr lang="en-US" dirty="0" smtClean="0"/>
              <a:t>Levees</a:t>
            </a:r>
          </a:p>
          <a:p>
            <a:pPr marL="671513" lvl="1" indent="-285750">
              <a:buFont typeface="Arial" panose="020B0604020202020204" pitchFamily="34" charset="0"/>
              <a:buChar char="•"/>
            </a:pPr>
            <a:r>
              <a:rPr lang="en-US" sz="1400" dirty="0" smtClean="0"/>
              <a:t>Galveston ring levee</a:t>
            </a:r>
          </a:p>
          <a:p>
            <a:pPr marL="671513" lvl="1" indent="-285750">
              <a:buFont typeface="Arial" panose="020B0604020202020204" pitchFamily="34" charset="0"/>
              <a:buChar char="•"/>
            </a:pPr>
            <a:r>
              <a:rPr lang="en-US" sz="1400" dirty="0" smtClean="0"/>
              <a:t>Raise and extend Texas City Dike</a:t>
            </a:r>
          </a:p>
          <a:p>
            <a:pPr marL="671513" lvl="1" indent="-285750">
              <a:buFont typeface="Arial" panose="020B0604020202020204" pitchFamily="34" charset="0"/>
              <a:buChar char="•"/>
            </a:pPr>
            <a:r>
              <a:rPr lang="en-US" sz="1400" dirty="0" smtClean="0"/>
              <a:t>HWY 146 dike</a:t>
            </a:r>
          </a:p>
          <a:p>
            <a:pPr marL="285750" indent="-285750">
              <a:buFont typeface="Arial" panose="020B0604020202020204" pitchFamily="34" charset="0"/>
              <a:buChar char="•"/>
            </a:pPr>
            <a:r>
              <a:rPr lang="en-US" dirty="0" smtClean="0"/>
              <a:t>Sand sources may be the main cost driver of the Coastal Spine possibly more than Gate</a:t>
            </a:r>
          </a:p>
          <a:p>
            <a:pPr marL="285750" indent="-285750">
              <a:buFont typeface="Arial" panose="020B0604020202020204" pitchFamily="34" charset="0"/>
              <a:buChar char="•"/>
            </a:pPr>
            <a:r>
              <a:rPr lang="en-US" dirty="0" smtClean="0"/>
              <a:t>GLO might identify locally preferred plan</a:t>
            </a:r>
          </a:p>
          <a:p>
            <a:pPr marL="285750" indent="-285750">
              <a:buFont typeface="Arial" panose="020B0604020202020204" pitchFamily="34" charset="0"/>
              <a:buChar char="•"/>
            </a:pPr>
            <a:endParaRPr lang="en-US" dirty="0" smtClean="0"/>
          </a:p>
          <a:p>
            <a:r>
              <a:rPr lang="en-US" dirty="0" smtClean="0"/>
              <a:t>BARRIER DESIGN</a:t>
            </a:r>
            <a:endParaRPr lang="en-US" dirty="0" smtClean="0"/>
          </a:p>
          <a:p>
            <a:pPr marL="285750" indent="-285750">
              <a:buFont typeface="Arial" panose="020B0604020202020204" pitchFamily="34" charset="0"/>
              <a:buChar char="•"/>
            </a:pPr>
            <a:r>
              <a:rPr lang="en-US" dirty="0"/>
              <a:t>Initial ADCIRC modeling indicated 40% tidal prism loss does not effect salinity appreciably</a:t>
            </a:r>
          </a:p>
          <a:p>
            <a:pPr marL="285750" indent="-285750">
              <a:buFont typeface="Arial" panose="020B0604020202020204" pitchFamily="34" charset="0"/>
              <a:buChar char="•"/>
            </a:pPr>
            <a:r>
              <a:rPr lang="en-US" dirty="0" smtClean="0"/>
              <a:t>Barrier design to resist hurricane loading may be worse than North Sea – overtopping </a:t>
            </a:r>
          </a:p>
          <a:p>
            <a:pPr marL="285750" indent="-285750">
              <a:buFont typeface="Arial" panose="020B0604020202020204" pitchFamily="34" charset="0"/>
              <a:buChar char="•"/>
            </a:pPr>
            <a:r>
              <a:rPr lang="en-US" dirty="0" smtClean="0"/>
              <a:t>Can Galveston Bay be used for storage?</a:t>
            </a:r>
          </a:p>
          <a:p>
            <a:pPr marL="285750" indent="-28575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Footer Placeholder 3"/>
          <p:cNvSpPr txBox="1">
            <a:spLocks/>
          </p:cNvSpPr>
          <p:nvPr/>
        </p:nvSpPr>
        <p:spPr>
          <a:xfrm>
            <a:off x="7252138" y="6215450"/>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endParaRPr lang="en-US" sz="1200" dirty="0"/>
          </a:p>
        </p:txBody>
      </p:sp>
      <p:cxnSp>
        <p:nvCxnSpPr>
          <p:cNvPr id="11" name="Straight Connector 10"/>
          <p:cNvCxnSpPr/>
          <p:nvPr/>
        </p:nvCxnSpPr>
        <p:spPr>
          <a:xfrm flipH="1">
            <a:off x="8303101" y="2955529"/>
            <a:ext cx="868608" cy="3787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977745" y="4299825"/>
            <a:ext cx="233219" cy="1642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354065" y="4482721"/>
            <a:ext cx="46447" cy="1348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err="1"/>
              <a:t>Rijkswaterstaat</a:t>
            </a:r>
            <a:r>
              <a:rPr lang="en-US" dirty="0"/>
              <a:t>:  </a:t>
            </a:r>
            <a:r>
              <a:rPr lang="en-US" dirty="0" smtClean="0"/>
              <a:t>Dutch Infrastructure ministry</a:t>
            </a:r>
            <a:endParaRPr lang="en-US" dirty="0"/>
          </a:p>
        </p:txBody>
      </p:sp>
      <p:sp>
        <p:nvSpPr>
          <p:cNvPr id="3" name="Text Placeholder 2"/>
          <p:cNvSpPr>
            <a:spLocks noGrp="1"/>
          </p:cNvSpPr>
          <p:nvPr>
            <p:ph type="body" sz="quarter" idx="12"/>
          </p:nvPr>
        </p:nvSpPr>
        <p:spPr>
          <a:xfrm>
            <a:off x="383118" y="1217833"/>
            <a:ext cx="11176000" cy="854075"/>
          </a:xfrm>
        </p:spPr>
        <p:txBody>
          <a:bodyPr/>
          <a:lstStyle/>
          <a:p>
            <a:endParaRPr lang="en-US" dirty="0"/>
          </a:p>
          <a:p>
            <a:endParaRPr lang="en-US" dirty="0" smtClean="0"/>
          </a:p>
          <a:p>
            <a:endParaRPr lang="en-US" dirty="0"/>
          </a:p>
          <a:p>
            <a:endParaRPr lang="en-US" dirty="0"/>
          </a:p>
          <a:p>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Slide Number Placeholder 4"/>
          <p:cNvSpPr>
            <a:spLocks noGrp="1"/>
          </p:cNvSpPr>
          <p:nvPr>
            <p:ph type="sldNum" sz="quarter" idx="14"/>
          </p:nvPr>
        </p:nvSpPr>
        <p:spPr/>
        <p:txBody>
          <a:bodyPr/>
          <a:lstStyle/>
          <a:p>
            <a:fld id="{42D6254A-A357-4200-B73D-5001EDA92138}" type="slidenum">
              <a:rPr lang="en-US" smtClean="0"/>
              <a:pPr/>
              <a:t>2</a:t>
            </a:fld>
            <a:endParaRPr lang="en-US"/>
          </a:p>
        </p:txBody>
      </p:sp>
      <p:pic>
        <p:nvPicPr>
          <p:cNvPr id="6" name="Picture 5"/>
          <p:cNvPicPr>
            <a:picLocks noChangeAspect="1"/>
          </p:cNvPicPr>
          <p:nvPr/>
        </p:nvPicPr>
        <p:blipFill>
          <a:blip r:embed="rId2"/>
          <a:stretch>
            <a:fillRect/>
          </a:stretch>
        </p:blipFill>
        <p:spPr>
          <a:xfrm>
            <a:off x="263843" y="897895"/>
            <a:ext cx="5298758" cy="5769612"/>
          </a:xfrm>
          <a:prstGeom prst="rect">
            <a:avLst/>
          </a:prstGeom>
        </p:spPr>
      </p:pic>
      <p:sp>
        <p:nvSpPr>
          <p:cNvPr id="7" name="Oval 6"/>
          <p:cNvSpPr/>
          <p:nvPr/>
        </p:nvSpPr>
        <p:spPr>
          <a:xfrm>
            <a:off x="1334530" y="4385186"/>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 Placeholder 2"/>
          <p:cNvSpPr txBox="1">
            <a:spLocks/>
          </p:cNvSpPr>
          <p:nvPr/>
        </p:nvSpPr>
        <p:spPr bwMode="auto">
          <a:xfrm>
            <a:off x="5681876" y="1057711"/>
            <a:ext cx="6029642" cy="1265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nSpc>
                <a:spcPct val="150000"/>
              </a:lnSpc>
              <a:buFont typeface="+mj-lt"/>
              <a:buAutoNum type="arabicPeriod"/>
            </a:pPr>
            <a:r>
              <a:rPr lang="en-US" dirty="0" err="1" smtClean="0"/>
              <a:t>Maeslant</a:t>
            </a:r>
            <a:r>
              <a:rPr lang="en-US" dirty="0" smtClean="0"/>
              <a:t> Storm Surge Barrier</a:t>
            </a:r>
          </a:p>
          <a:p>
            <a:pPr marL="342900" indent="-342900">
              <a:lnSpc>
                <a:spcPct val="150000"/>
              </a:lnSpc>
              <a:buFont typeface="+mj-lt"/>
              <a:buAutoNum type="arabicPeriod"/>
            </a:pPr>
            <a:r>
              <a:rPr lang="en-US" dirty="0" err="1" smtClean="0"/>
              <a:t>Scheveningen</a:t>
            </a:r>
            <a:r>
              <a:rPr lang="en-US" dirty="0" smtClean="0"/>
              <a:t> Boulevard Flood Defenses</a:t>
            </a:r>
          </a:p>
          <a:p>
            <a:pPr marL="342900" indent="-342900">
              <a:lnSpc>
                <a:spcPct val="150000"/>
              </a:lnSpc>
              <a:buFont typeface="+mj-lt"/>
              <a:buAutoNum type="arabicPeriod"/>
            </a:pPr>
            <a:r>
              <a:rPr lang="en-US" dirty="0" smtClean="0"/>
              <a:t>Sand Motor</a:t>
            </a:r>
          </a:p>
          <a:p>
            <a:pPr marL="342900" indent="-342900">
              <a:lnSpc>
                <a:spcPct val="150000"/>
              </a:lnSpc>
              <a:buFont typeface="+mj-lt"/>
              <a:buAutoNum type="arabicPeriod"/>
            </a:pPr>
            <a:r>
              <a:rPr lang="en-US" dirty="0" err="1" smtClean="0"/>
              <a:t>Katwijk</a:t>
            </a:r>
            <a:r>
              <a:rPr lang="en-US" dirty="0" smtClean="0"/>
              <a:t> Coastal Barrier</a:t>
            </a:r>
          </a:p>
          <a:p>
            <a:pPr marL="342900" indent="-342900">
              <a:lnSpc>
                <a:spcPct val="150000"/>
              </a:lnSpc>
              <a:buFont typeface="+mj-lt"/>
              <a:buAutoNum type="arabicPeriod"/>
            </a:pPr>
            <a:r>
              <a:rPr lang="en-US" dirty="0" err="1" smtClean="0"/>
              <a:t>Haringvliet</a:t>
            </a:r>
            <a:r>
              <a:rPr lang="en-US" dirty="0" smtClean="0"/>
              <a:t> Dam</a:t>
            </a:r>
          </a:p>
          <a:p>
            <a:pPr marL="342900" indent="-342900">
              <a:lnSpc>
                <a:spcPct val="150000"/>
              </a:lnSpc>
              <a:buFont typeface="+mj-lt"/>
              <a:buAutoNum type="arabicPeriod"/>
            </a:pPr>
            <a:r>
              <a:rPr lang="en-US" dirty="0" err="1" smtClean="0"/>
              <a:t>Brouwersdam</a:t>
            </a:r>
            <a:endParaRPr lang="en-US" dirty="0" smtClean="0"/>
          </a:p>
          <a:p>
            <a:pPr marL="342900" indent="-342900">
              <a:lnSpc>
                <a:spcPct val="150000"/>
              </a:lnSpc>
              <a:buFont typeface="+mj-lt"/>
              <a:buAutoNum type="arabicPeriod"/>
            </a:pPr>
            <a:r>
              <a:rPr lang="en-US" dirty="0" smtClean="0"/>
              <a:t>Storm Surge Barrier Eastern Scheldt</a:t>
            </a:r>
          </a:p>
          <a:p>
            <a:pPr marL="342900" indent="-342900">
              <a:lnSpc>
                <a:spcPct val="150000"/>
              </a:lnSpc>
              <a:buFont typeface="+mj-lt"/>
              <a:buAutoNum type="arabicPeriod"/>
            </a:pPr>
            <a:r>
              <a:rPr lang="da-DK" dirty="0" smtClean="0"/>
              <a:t>Hollandse Ijssel Storm Surge Barrier</a:t>
            </a:r>
          </a:p>
          <a:p>
            <a:pPr>
              <a:lnSpc>
                <a:spcPct val="150000"/>
              </a:lnSpc>
            </a:pPr>
            <a:r>
              <a:rPr lang="en-US" dirty="0" smtClean="0"/>
              <a:t>	</a:t>
            </a:r>
          </a:p>
          <a:p>
            <a:endParaRPr lang="en-US" dirty="0" smtClean="0"/>
          </a:p>
          <a:p>
            <a:r>
              <a:rPr lang="en-US" dirty="0" smtClean="0"/>
              <a:t>	</a:t>
            </a:r>
          </a:p>
          <a:p>
            <a:r>
              <a:rPr lang="en-US" dirty="0" smtClean="0"/>
              <a:t>	</a:t>
            </a:r>
            <a:endParaRPr lang="en-US" dirty="0"/>
          </a:p>
        </p:txBody>
      </p:sp>
      <p:sp>
        <p:nvSpPr>
          <p:cNvPr id="9" name="Oval 8"/>
          <p:cNvSpPr/>
          <p:nvPr/>
        </p:nvSpPr>
        <p:spPr>
          <a:xfrm>
            <a:off x="1514168" y="3990950"/>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p:cNvSpPr/>
          <p:nvPr/>
        </p:nvSpPr>
        <p:spPr>
          <a:xfrm>
            <a:off x="1380145" y="4119278"/>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p:cNvSpPr/>
          <p:nvPr/>
        </p:nvSpPr>
        <p:spPr>
          <a:xfrm>
            <a:off x="1621086" y="3821447"/>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p:cNvSpPr/>
          <p:nvPr/>
        </p:nvSpPr>
        <p:spPr>
          <a:xfrm>
            <a:off x="1150150" y="4621427"/>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p:cNvSpPr/>
          <p:nvPr/>
        </p:nvSpPr>
        <p:spPr>
          <a:xfrm>
            <a:off x="851237" y="4784989"/>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Oval 13"/>
          <p:cNvSpPr/>
          <p:nvPr/>
        </p:nvSpPr>
        <p:spPr>
          <a:xfrm>
            <a:off x="637850" y="5084829"/>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Oval 14"/>
          <p:cNvSpPr/>
          <p:nvPr/>
        </p:nvSpPr>
        <p:spPr>
          <a:xfrm>
            <a:off x="1908031" y="4449895"/>
            <a:ext cx="179638" cy="1868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Footer Placeholder 3"/>
          <p:cNvSpPr txBox="1">
            <a:spLocks/>
          </p:cNvSpPr>
          <p:nvPr/>
        </p:nvSpPr>
        <p:spPr>
          <a:xfrm>
            <a:off x="5632448" y="6215450"/>
            <a:ext cx="372161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a:t>https://staticresources.rijkswaterstaat.nl/binaries/Working%20on%20storm%20safety_tcm21-91237.pdf</a:t>
            </a:r>
          </a:p>
        </p:txBody>
      </p:sp>
    </p:spTree>
    <p:extLst>
      <p:ext uri="{BB962C8B-B14F-4D97-AF65-F5344CB8AC3E}">
        <p14:creationId xmlns:p14="http://schemas.microsoft.com/office/powerpoint/2010/main" val="48413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err="1"/>
              <a:t>Maeslant</a:t>
            </a:r>
            <a:r>
              <a:rPr lang="en-US" dirty="0"/>
              <a:t> Storm Surge Barrier</a:t>
            </a:r>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CLOSING OF BARRIER</a:t>
            </a:r>
          </a:p>
          <a:p>
            <a:pPr marL="285750" indent="-285750">
              <a:buFont typeface="Arial" panose="020B0604020202020204" pitchFamily="34" charset="0"/>
              <a:buChar char="•"/>
            </a:pPr>
            <a:r>
              <a:rPr lang="en-US" dirty="0"/>
              <a:t>17 </a:t>
            </a:r>
            <a:r>
              <a:rPr lang="en-US" dirty="0" smtClean="0"/>
              <a:t>Sept. 2016 Observed </a:t>
            </a:r>
            <a:r>
              <a:rPr lang="en-US" dirty="0"/>
              <a:t>the yearly test closure of the barrier in advance of their storm season, 1 </a:t>
            </a:r>
            <a:r>
              <a:rPr lang="en-US" dirty="0" smtClean="0"/>
              <a:t>Oct. </a:t>
            </a:r>
            <a:r>
              <a:rPr lang="en-US" dirty="0"/>
              <a:t>thru 15 </a:t>
            </a:r>
            <a:r>
              <a:rPr lang="en-US" dirty="0" smtClean="0"/>
              <a:t>April</a:t>
            </a:r>
          </a:p>
          <a:p>
            <a:pPr marL="285750" indent="-285750">
              <a:buFont typeface="Arial" panose="020B0604020202020204" pitchFamily="34" charset="0"/>
              <a:buChar char="•"/>
            </a:pPr>
            <a:r>
              <a:rPr lang="en-US" dirty="0" smtClean="0"/>
              <a:t>The “BOS” computer system controls water level prediction and operational closing of the barrier and summoning staff</a:t>
            </a:r>
          </a:p>
          <a:p>
            <a:pPr marL="285750" indent="-285750">
              <a:buFont typeface="Arial" panose="020B0604020202020204" pitchFamily="34" charset="0"/>
              <a:buChar char="•"/>
            </a:pPr>
            <a:r>
              <a:rPr lang="en-US" dirty="0" smtClean="0"/>
              <a:t>8 </a:t>
            </a:r>
            <a:r>
              <a:rPr lang="en-US" dirty="0" err="1" smtClean="0"/>
              <a:t>hr</a:t>
            </a:r>
            <a:r>
              <a:rPr lang="en-US" dirty="0" smtClean="0"/>
              <a:t> before closing Port is informed</a:t>
            </a:r>
          </a:p>
          <a:p>
            <a:pPr marL="285750" indent="-285750">
              <a:buFont typeface="Arial" panose="020B0604020202020204" pitchFamily="34" charset="0"/>
              <a:buChar char="•"/>
            </a:pPr>
            <a:r>
              <a:rPr lang="en-US" dirty="0" smtClean="0"/>
              <a:t>4 </a:t>
            </a:r>
            <a:r>
              <a:rPr lang="en-US" dirty="0" err="1" smtClean="0"/>
              <a:t>hr</a:t>
            </a:r>
            <a:r>
              <a:rPr lang="en-US" dirty="0" smtClean="0"/>
              <a:t> before closing barrier’s dry dock flooded – all shipping is informed </a:t>
            </a:r>
          </a:p>
          <a:p>
            <a:pPr marL="285750" indent="-285750">
              <a:buFont typeface="Arial" panose="020B0604020202020204" pitchFamily="34" charset="0"/>
              <a:buChar char="•"/>
            </a:pPr>
            <a:r>
              <a:rPr lang="en-US" dirty="0" smtClean="0"/>
              <a:t>2 </a:t>
            </a:r>
            <a:r>
              <a:rPr lang="en-US" dirty="0" err="1" smtClean="0"/>
              <a:t>hr</a:t>
            </a:r>
            <a:r>
              <a:rPr lang="en-US" dirty="0" smtClean="0"/>
              <a:t> all traffic through barrier halted</a:t>
            </a:r>
          </a:p>
          <a:p>
            <a:pPr marL="285750" indent="-285750">
              <a:buFont typeface="Arial" panose="020B0604020202020204" pitchFamily="34" charset="0"/>
              <a:buChar char="•"/>
            </a:pPr>
            <a:r>
              <a:rPr lang="en-US" dirty="0" smtClean="0"/>
              <a:t>0.5 </a:t>
            </a:r>
            <a:r>
              <a:rPr lang="en-US" dirty="0" err="1" smtClean="0"/>
              <a:t>hr</a:t>
            </a:r>
            <a:r>
              <a:rPr lang="en-US" dirty="0" smtClean="0"/>
              <a:t> gated are floated into position with 1m gap between</a:t>
            </a:r>
          </a:p>
          <a:p>
            <a:pPr marL="285750" indent="-285750">
              <a:buFont typeface="Arial" panose="020B0604020202020204" pitchFamily="34" charset="0"/>
              <a:buChar char="•"/>
            </a:pPr>
            <a:r>
              <a:rPr lang="en-US" dirty="0" smtClean="0"/>
              <a:t>0 </a:t>
            </a:r>
            <a:r>
              <a:rPr lang="en-US" dirty="0" err="1" smtClean="0"/>
              <a:t>hr</a:t>
            </a:r>
            <a:r>
              <a:rPr lang="en-US" dirty="0" smtClean="0"/>
              <a:t> the barrier’s chambers are filled by pumps controlled by the “BOS” and sunk evenly until 3m above bottom</a:t>
            </a:r>
          </a:p>
          <a:p>
            <a:pPr marL="285750" indent="-285750">
              <a:buFont typeface="Arial" panose="020B0604020202020204" pitchFamily="34" charset="0"/>
              <a:buChar char="•"/>
            </a:pPr>
            <a:r>
              <a:rPr lang="en-US" dirty="0" smtClean="0"/>
              <a:t>1.5 </a:t>
            </a:r>
            <a:r>
              <a:rPr lang="en-US" dirty="0" err="1" smtClean="0"/>
              <a:t>hr</a:t>
            </a:r>
            <a:r>
              <a:rPr lang="en-US" dirty="0" smtClean="0"/>
              <a:t> into closing barrier is slowly sunk till about 1m above sill, higher velocities clean the sill of sediment and debris</a:t>
            </a:r>
          </a:p>
          <a:p>
            <a:pPr marL="285750" indent="-285750">
              <a:buFont typeface="Arial" panose="020B0604020202020204" pitchFamily="34" charset="0"/>
              <a:buChar char="•"/>
            </a:pPr>
            <a:r>
              <a:rPr lang="en-US" dirty="0" smtClean="0"/>
              <a:t>2.5 </a:t>
            </a:r>
            <a:r>
              <a:rPr lang="en-US" dirty="0" err="1" smtClean="0"/>
              <a:t>hr</a:t>
            </a:r>
            <a:r>
              <a:rPr lang="en-US" dirty="0" smtClean="0"/>
              <a:t> barrier is positioned on clean sill sealing off waterway</a:t>
            </a:r>
          </a:p>
          <a:p>
            <a:pPr marL="285750" indent="-285750">
              <a:buFont typeface="Arial" panose="020B0604020202020204" pitchFamily="34" charset="0"/>
              <a:buChar char="•"/>
            </a:pPr>
            <a:endParaRPr lang="en-US" sz="1200" dirty="0" smtClean="0"/>
          </a:p>
          <a:p>
            <a:r>
              <a:rPr lang="en-US" dirty="0" smtClean="0"/>
              <a:t>OPENING </a:t>
            </a:r>
            <a:r>
              <a:rPr lang="en-US" dirty="0"/>
              <a:t>OF </a:t>
            </a:r>
            <a:r>
              <a:rPr lang="en-US" dirty="0" smtClean="0"/>
              <a:t>BARRIER</a:t>
            </a:r>
          </a:p>
          <a:p>
            <a:pPr marL="285750" indent="-285750">
              <a:buFont typeface="Arial" panose="020B0604020202020204" pitchFamily="34" charset="0"/>
              <a:buChar char="•"/>
            </a:pPr>
            <a:r>
              <a:rPr lang="en-US" dirty="0" smtClean="0"/>
              <a:t>2 </a:t>
            </a:r>
            <a:r>
              <a:rPr lang="en-US" dirty="0" err="1" smtClean="0"/>
              <a:t>hr</a:t>
            </a:r>
            <a:r>
              <a:rPr lang="en-US" dirty="0" smtClean="0"/>
              <a:t> water is pumped out of gates and they are floating</a:t>
            </a:r>
          </a:p>
          <a:p>
            <a:pPr marL="285750" indent="-285750">
              <a:buFont typeface="Arial" panose="020B0604020202020204" pitchFamily="34" charset="0"/>
              <a:buChar char="•"/>
            </a:pPr>
            <a:r>
              <a:rPr lang="en-US" dirty="0" smtClean="0"/>
              <a:t>2.5 </a:t>
            </a:r>
            <a:r>
              <a:rPr lang="en-US" dirty="0" err="1" smtClean="0"/>
              <a:t>hr</a:t>
            </a:r>
            <a:r>
              <a:rPr lang="en-US" dirty="0" smtClean="0"/>
              <a:t> gates are returned to dry dock</a:t>
            </a:r>
            <a:endParaRPr lang="en-US" dirty="0"/>
          </a:p>
          <a:p>
            <a:r>
              <a:rPr lang="en-US" dirty="0" smtClean="0"/>
              <a:t>  </a:t>
            </a:r>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Slide Number Placeholder 4"/>
          <p:cNvSpPr>
            <a:spLocks noGrp="1"/>
          </p:cNvSpPr>
          <p:nvPr>
            <p:ph type="sldNum" sz="quarter" idx="14"/>
          </p:nvPr>
        </p:nvSpPr>
        <p:spPr/>
        <p:txBody>
          <a:bodyPr/>
          <a:lstStyle/>
          <a:p>
            <a:fld id="{42D6254A-A357-4200-B73D-5001EDA92138}" type="slidenum">
              <a:rPr lang="en-US" smtClean="0"/>
              <a:pPr/>
              <a:t>3</a:t>
            </a:fld>
            <a:endParaRPr lang="en-US"/>
          </a:p>
        </p:txBody>
      </p:sp>
      <p:pic>
        <p:nvPicPr>
          <p:cNvPr id="6" name="Picture 5" descr="De Maeslantkering in het Europoortgebied"/>
          <p:cNvPicPr/>
          <p:nvPr/>
        </p:nvPicPr>
        <p:blipFill>
          <a:blip r:embed="rId2">
            <a:extLst>
              <a:ext uri="{28A0092B-C50C-407E-A947-70E740481C1C}">
                <a14:useLocalDpi xmlns:a14="http://schemas.microsoft.com/office/drawing/2010/main" val="0"/>
              </a:ext>
            </a:extLst>
          </a:blip>
          <a:srcRect/>
          <a:stretch>
            <a:fillRect/>
          </a:stretch>
        </p:blipFill>
        <p:spPr bwMode="auto">
          <a:xfrm>
            <a:off x="6947543" y="137984"/>
            <a:ext cx="4994275" cy="3048000"/>
          </a:xfrm>
          <a:prstGeom prst="rect">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7" name="Picture 6" descr="C:\Users\m3ecxckm\AppData\Local\Microsoft\Windows\Temporary Internet Files\Content.Outlook\TWBQMO0E\IMG_20160917_151323.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47543" y="2844764"/>
            <a:ext cx="4994275" cy="2802281"/>
          </a:xfrm>
          <a:prstGeom prst="rect">
            <a:avLst/>
          </a:prstGeom>
          <a:noFill/>
          <a:ln>
            <a:noFill/>
          </a:ln>
        </p:spPr>
      </p:pic>
      <p:pic>
        <p:nvPicPr>
          <p:cNvPr id="8" name="Picture 7"/>
          <p:cNvPicPr/>
          <p:nvPr/>
        </p:nvPicPr>
        <p:blipFill>
          <a:blip r:embed="rId4" cstate="screen">
            <a:extLst>
              <a:ext uri="{28A0092B-C50C-407E-A947-70E740481C1C}">
                <a14:useLocalDpi xmlns:a14="http://schemas.microsoft.com/office/drawing/2010/main" val="0"/>
              </a:ext>
            </a:extLst>
          </a:blip>
          <a:stretch>
            <a:fillRect/>
          </a:stretch>
        </p:blipFill>
        <p:spPr>
          <a:xfrm>
            <a:off x="6947543" y="2718486"/>
            <a:ext cx="4976128" cy="2918386"/>
          </a:xfrm>
          <a:prstGeom prst="rect">
            <a:avLst/>
          </a:prstGeom>
        </p:spPr>
      </p:pic>
      <p:pic>
        <p:nvPicPr>
          <p:cNvPr id="9" name="Picture 8"/>
          <p:cNvPicPr/>
          <p:nvPr/>
        </p:nvPicPr>
        <p:blipFill>
          <a:blip r:embed="rId5" cstate="screen">
            <a:extLst>
              <a:ext uri="{28A0092B-C50C-407E-A947-70E740481C1C}">
                <a14:useLocalDpi xmlns:a14="http://schemas.microsoft.com/office/drawing/2010/main" val="0"/>
              </a:ext>
            </a:extLst>
          </a:blip>
          <a:stretch>
            <a:fillRect/>
          </a:stretch>
        </p:blipFill>
        <p:spPr>
          <a:xfrm>
            <a:off x="6947542" y="137984"/>
            <a:ext cx="4994275" cy="2815281"/>
          </a:xfrm>
          <a:prstGeom prst="rect">
            <a:avLst/>
          </a:prstGeom>
        </p:spPr>
      </p:pic>
      <p:pic>
        <p:nvPicPr>
          <p:cNvPr id="10" name="Picture 9"/>
          <p:cNvPicPr/>
          <p:nvPr/>
        </p:nvPicPr>
        <p:blipFill>
          <a:blip r:embed="rId6" cstate="screen">
            <a:extLst>
              <a:ext uri="{28A0092B-C50C-407E-A947-70E740481C1C}">
                <a14:useLocalDpi xmlns:a14="http://schemas.microsoft.com/office/drawing/2010/main" val="0"/>
              </a:ext>
            </a:extLst>
          </a:blip>
          <a:stretch>
            <a:fillRect/>
          </a:stretch>
        </p:blipFill>
        <p:spPr>
          <a:xfrm rot="5400000">
            <a:off x="5683165" y="1392186"/>
            <a:ext cx="5509061" cy="2980311"/>
          </a:xfrm>
          <a:prstGeom prst="rect">
            <a:avLst/>
          </a:prstGeom>
        </p:spPr>
      </p:pic>
      <p:pic>
        <p:nvPicPr>
          <p:cNvPr id="11" name="Picture 10"/>
          <p:cNvPicPr/>
          <p:nvPr/>
        </p:nvPicPr>
        <p:blipFill>
          <a:blip r:embed="rId7" cstate="screen">
            <a:extLst>
              <a:ext uri="{28A0092B-C50C-407E-A947-70E740481C1C}">
                <a14:useLocalDpi xmlns:a14="http://schemas.microsoft.com/office/drawing/2010/main" val="0"/>
              </a:ext>
            </a:extLst>
          </a:blip>
          <a:stretch>
            <a:fillRect/>
          </a:stretch>
        </p:blipFill>
        <p:spPr>
          <a:xfrm rot="5400000">
            <a:off x="7814570" y="1458618"/>
            <a:ext cx="5507685" cy="2848826"/>
          </a:xfrm>
          <a:prstGeom prst="rect">
            <a:avLst/>
          </a:prstGeom>
        </p:spPr>
      </p:pic>
    </p:spTree>
    <p:extLst>
      <p:ext uri="{BB962C8B-B14F-4D97-AF65-F5344CB8AC3E}">
        <p14:creationId xmlns:p14="http://schemas.microsoft.com/office/powerpoint/2010/main" val="29110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err="1"/>
              <a:t>Maeslant</a:t>
            </a:r>
            <a:r>
              <a:rPr lang="en-US" dirty="0"/>
              <a:t> Storm Surge Barrier</a:t>
            </a:r>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DESIGN OF BARRIER</a:t>
            </a:r>
          </a:p>
          <a:p>
            <a:pPr marL="285750" indent="-285750">
              <a:buFont typeface="Arial" panose="020B0604020202020204" pitchFamily="34" charset="0"/>
              <a:buChar char="•"/>
            </a:pPr>
            <a:r>
              <a:rPr lang="en-US" dirty="0" smtClean="0"/>
              <a:t>Rigid structural steel leaf that rotates about a 10 m diameter ball and socket joint. This socket is designed to handle </a:t>
            </a:r>
            <a:r>
              <a:rPr lang="en-US" dirty="0" err="1" smtClean="0"/>
              <a:t>oceanside</a:t>
            </a:r>
            <a:r>
              <a:rPr lang="en-US" dirty="0" smtClean="0"/>
              <a:t> loading but could be damaged by riverine loads</a:t>
            </a:r>
          </a:p>
          <a:p>
            <a:pPr marL="285750" indent="-285750">
              <a:buFont typeface="Arial" panose="020B0604020202020204" pitchFamily="34" charset="0"/>
              <a:buChar char="•"/>
            </a:pPr>
            <a:r>
              <a:rPr lang="en-US" dirty="0" smtClean="0"/>
              <a:t>Physical modeling of the barrier indicated that </a:t>
            </a:r>
            <a:r>
              <a:rPr lang="en-US" dirty="0" err="1"/>
              <a:t>seiching</a:t>
            </a:r>
            <a:r>
              <a:rPr lang="en-US" dirty="0"/>
              <a:t> of the barrier would be possible during the presence of high currents while sinking the </a:t>
            </a:r>
            <a:r>
              <a:rPr lang="en-US" dirty="0" smtClean="0"/>
              <a:t>barrier, the leading edge was thus chamfered </a:t>
            </a:r>
          </a:p>
          <a:p>
            <a:pPr marL="285750" indent="-285750">
              <a:buFont typeface="Arial" panose="020B0604020202020204" pitchFamily="34" charset="0"/>
              <a:buChar char="•"/>
            </a:pPr>
            <a:r>
              <a:rPr lang="en-US" dirty="0"/>
              <a:t>The barrier </a:t>
            </a:r>
            <a:r>
              <a:rPr lang="en-US" dirty="0" smtClean="0"/>
              <a:t>is </a:t>
            </a:r>
            <a:r>
              <a:rPr lang="en-US" dirty="0"/>
              <a:t>coated with an </a:t>
            </a:r>
            <a:r>
              <a:rPr lang="en-US" dirty="0" smtClean="0"/>
              <a:t>silica and titanium dioxide epoxy coating </a:t>
            </a:r>
            <a:r>
              <a:rPr lang="en-US" dirty="0"/>
              <a:t>that </a:t>
            </a:r>
            <a:r>
              <a:rPr lang="en-US" dirty="0" smtClean="0"/>
              <a:t>has been sufficient </a:t>
            </a:r>
            <a:r>
              <a:rPr lang="en-US" dirty="0"/>
              <a:t>for 20 years of </a:t>
            </a:r>
            <a:r>
              <a:rPr lang="en-US" dirty="0" smtClean="0"/>
              <a:t>life</a:t>
            </a:r>
          </a:p>
          <a:p>
            <a:pPr marL="285750" indent="-285750">
              <a:buFont typeface="Arial" panose="020B0604020202020204" pitchFamily="34" charset="0"/>
              <a:buChar char="•"/>
            </a:pPr>
            <a:r>
              <a:rPr lang="en-US" dirty="0"/>
              <a:t>Barrier sill is at -17m NAP </a:t>
            </a:r>
            <a:r>
              <a:rPr lang="en-US" dirty="0" smtClean="0"/>
              <a:t>with a crest </a:t>
            </a:r>
            <a:r>
              <a:rPr lang="en-US" dirty="0"/>
              <a:t>at 5m </a:t>
            </a:r>
            <a:r>
              <a:rPr lang="en-US" dirty="0" smtClean="0"/>
              <a:t>NAP (~72 </a:t>
            </a:r>
            <a:r>
              <a:rPr lang="en-US" dirty="0" err="1" smtClean="0"/>
              <a:t>ft</a:t>
            </a:r>
            <a:r>
              <a:rPr lang="en-US" dirty="0" smtClean="0"/>
              <a:t>)</a:t>
            </a:r>
          </a:p>
          <a:p>
            <a:pPr marL="285750" indent="-285750">
              <a:buFont typeface="Arial" panose="020B0604020202020204" pitchFamily="34" charset="0"/>
              <a:buChar char="•"/>
            </a:pPr>
            <a:r>
              <a:rPr lang="en-US" dirty="0" smtClean="0"/>
              <a:t>The closure criteria was 3m and has been lowered to 2.6m </a:t>
            </a:r>
          </a:p>
          <a:p>
            <a:pPr marL="285750" indent="-285750">
              <a:buFont typeface="Arial" panose="020B0604020202020204" pitchFamily="34" charset="0"/>
              <a:buChar char="•"/>
            </a:pPr>
            <a:r>
              <a:rPr lang="en-US" dirty="0" smtClean="0"/>
              <a:t>80,000 </a:t>
            </a:r>
            <a:r>
              <a:rPr lang="en-US" dirty="0"/>
              <a:t>vessel movements through the gates per </a:t>
            </a:r>
            <a:r>
              <a:rPr lang="en-US" dirty="0" smtClean="0"/>
              <a:t>year, but only 4 </a:t>
            </a:r>
            <a:r>
              <a:rPr lang="en-US" dirty="0"/>
              <a:t>or 5 collisions but not have damaged the structures</a:t>
            </a:r>
            <a:endParaRPr lang="en-US" dirty="0" smtClean="0"/>
          </a:p>
          <a:p>
            <a:pPr marL="285750" indent="-285750">
              <a:buFont typeface="Arial" panose="020B0604020202020204" pitchFamily="34" charset="0"/>
              <a:buChar char="•"/>
            </a:pPr>
            <a:r>
              <a:rPr lang="en-US" dirty="0"/>
              <a:t>Closure width is 360 </a:t>
            </a:r>
            <a:r>
              <a:rPr lang="en-US" dirty="0" smtClean="0"/>
              <a:t>meters (1181 </a:t>
            </a:r>
            <a:r>
              <a:rPr lang="en-US" dirty="0" err="1" smtClean="0"/>
              <a:t>ft</a:t>
            </a:r>
            <a:r>
              <a:rPr lang="en-US" dirty="0" smtClean="0"/>
              <a:t>)</a:t>
            </a:r>
          </a:p>
          <a:p>
            <a:endParaRPr lang="en-US" sz="1400" dirty="0" smtClean="0"/>
          </a:p>
          <a:p>
            <a:r>
              <a:rPr lang="en-US" dirty="0" smtClean="0"/>
              <a:t>COSTS</a:t>
            </a:r>
          </a:p>
          <a:p>
            <a:pPr marL="285750" indent="-285750">
              <a:buFont typeface="Arial" panose="020B0604020202020204" pitchFamily="34" charset="0"/>
              <a:buChar char="•"/>
            </a:pPr>
            <a:r>
              <a:rPr lang="en-US" dirty="0" smtClean="0"/>
              <a:t>Total </a:t>
            </a:r>
            <a:r>
              <a:rPr lang="en-US" dirty="0"/>
              <a:t>cost was reported to be approx. 660M euros of which about 450M euros was the barrier</a:t>
            </a:r>
          </a:p>
          <a:p>
            <a:pPr marL="285750" indent="-285750">
              <a:buFont typeface="Arial" panose="020B0604020202020204" pitchFamily="34" charset="0"/>
              <a:buChar char="•"/>
            </a:pPr>
            <a:endParaRPr lang="en-US" dirty="0" smtClean="0"/>
          </a:p>
          <a:p>
            <a:endParaRPr lang="en-US" dirty="0"/>
          </a:p>
          <a:p>
            <a:r>
              <a:rPr lang="en-US" dirty="0" smtClean="0"/>
              <a:t>  </a:t>
            </a:r>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12" name="Footer Placeholder 3"/>
          <p:cNvSpPr txBox="1">
            <a:spLocks/>
          </p:cNvSpPr>
          <p:nvPr/>
        </p:nvSpPr>
        <p:spPr>
          <a:xfrm>
            <a:off x="6977739" y="6321972"/>
            <a:ext cx="2376326" cy="345536"/>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a:t>http://www.deltawerken.com</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544" y="411710"/>
            <a:ext cx="5085171" cy="2962112"/>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544" y="284496"/>
            <a:ext cx="5037419" cy="559713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544" y="231648"/>
            <a:ext cx="5129395" cy="370598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539" y="277452"/>
            <a:ext cx="4928424" cy="343757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8544" y="3544588"/>
            <a:ext cx="5129395" cy="3218695"/>
          </a:xfrm>
          <a:prstGeom prst="rect">
            <a:avLst/>
          </a:prstGeom>
        </p:spPr>
      </p:pic>
    </p:spTree>
    <p:extLst>
      <p:ext uri="{BB962C8B-B14F-4D97-AF65-F5344CB8AC3E}">
        <p14:creationId xmlns:p14="http://schemas.microsoft.com/office/powerpoint/2010/main" val="38730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19786" y="922056"/>
            <a:ext cx="5853641" cy="3618413"/>
          </a:xfrm>
          <a:prstGeom prst="rect">
            <a:avLst/>
          </a:prstGeom>
        </p:spPr>
      </p:pic>
      <p:sp>
        <p:nvSpPr>
          <p:cNvPr id="2" name="Title 1"/>
          <p:cNvSpPr>
            <a:spLocks noGrp="1"/>
          </p:cNvSpPr>
          <p:nvPr>
            <p:ph type="title"/>
          </p:nvPr>
        </p:nvSpPr>
        <p:spPr>
          <a:xfrm>
            <a:off x="355000" y="284496"/>
            <a:ext cx="11176000" cy="618468"/>
          </a:xfrm>
        </p:spPr>
        <p:txBody>
          <a:bodyPr/>
          <a:lstStyle/>
          <a:p>
            <a:r>
              <a:rPr lang="en-US" dirty="0"/>
              <a:t>SCHEVENINGEN BOULEVARD FLOOD DEFENSES</a:t>
            </a:r>
          </a:p>
        </p:txBody>
      </p:sp>
      <p:sp>
        <p:nvSpPr>
          <p:cNvPr id="3" name="Text Placeholder 2"/>
          <p:cNvSpPr>
            <a:spLocks noGrp="1"/>
          </p:cNvSpPr>
          <p:nvPr>
            <p:ph type="body" sz="quarter" idx="12"/>
          </p:nvPr>
        </p:nvSpPr>
        <p:spPr>
          <a:xfrm>
            <a:off x="383117" y="1109086"/>
            <a:ext cx="5559883" cy="5470091"/>
          </a:xfrm>
        </p:spPr>
        <p:txBody>
          <a:bodyPr/>
          <a:lstStyle/>
          <a:p>
            <a:r>
              <a:rPr lang="en-US" dirty="0" smtClean="0"/>
              <a:t>NOTES</a:t>
            </a:r>
          </a:p>
          <a:p>
            <a:pPr marL="285750" indent="-285750">
              <a:buFont typeface="Arial" panose="020B0604020202020204" pitchFamily="34" charset="0"/>
              <a:buChar char="•"/>
            </a:pPr>
            <a:r>
              <a:rPr lang="en-US" dirty="0"/>
              <a:t>These flood defenses are designed for the 1/10,000 year event by law</a:t>
            </a:r>
          </a:p>
          <a:p>
            <a:pPr marL="285750" indent="-285750">
              <a:buFont typeface="Arial" panose="020B0604020202020204" pitchFamily="34" charset="0"/>
              <a:buChar char="•"/>
            </a:pPr>
            <a:r>
              <a:rPr lang="en-US" dirty="0" smtClean="0"/>
              <a:t>This </a:t>
            </a:r>
            <a:r>
              <a:rPr lang="en-US" dirty="0"/>
              <a:t>project combined coastal storm protection and recreational amenities into the </a:t>
            </a:r>
            <a:r>
              <a:rPr lang="en-US" dirty="0" smtClean="0"/>
              <a:t>design</a:t>
            </a:r>
          </a:p>
          <a:p>
            <a:pPr marL="671513" lvl="1" indent="-285750">
              <a:buFont typeface="Arial" panose="020B0604020202020204" pitchFamily="34" charset="0"/>
              <a:buChar char="•"/>
            </a:pPr>
            <a:r>
              <a:rPr lang="en-US" dirty="0" smtClean="0"/>
              <a:t>Dike </a:t>
            </a:r>
            <a:r>
              <a:rPr lang="en-US" dirty="0"/>
              <a:t>built inside a dune </a:t>
            </a:r>
            <a:endParaRPr lang="en-US" dirty="0" smtClean="0"/>
          </a:p>
          <a:p>
            <a:pPr marL="671513" lvl="1" indent="-285750">
              <a:buFont typeface="Arial" panose="020B0604020202020204" pitchFamily="34" charset="0"/>
              <a:buChar char="•"/>
            </a:pPr>
            <a:r>
              <a:rPr lang="en-US" dirty="0" smtClean="0"/>
              <a:t>And </a:t>
            </a:r>
            <a:r>
              <a:rPr lang="en-US" dirty="0"/>
              <a:t>a dike built inside a </a:t>
            </a:r>
            <a:r>
              <a:rPr lang="en-US" dirty="0" smtClean="0"/>
              <a:t>seawall </a:t>
            </a:r>
          </a:p>
          <a:p>
            <a:pPr marL="671513" lvl="1" indent="-285750">
              <a:buFont typeface="Arial" panose="020B0604020202020204" pitchFamily="34" charset="0"/>
              <a:buChar char="•"/>
            </a:pPr>
            <a:r>
              <a:rPr lang="en-US" dirty="0" smtClean="0"/>
              <a:t>Recreational features</a:t>
            </a:r>
          </a:p>
          <a:p>
            <a:r>
              <a:rPr lang="en-US" dirty="0" smtClean="0"/>
              <a:t>  </a:t>
            </a:r>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11" name="Footer Placeholder 3"/>
          <p:cNvSpPr txBox="1">
            <a:spLocks/>
          </p:cNvSpPr>
          <p:nvPr/>
        </p:nvSpPr>
        <p:spPr>
          <a:xfrm>
            <a:off x="5632448" y="6215450"/>
            <a:ext cx="372161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a:t>http://www.flooddefences.org/scheveningen.html </a:t>
            </a:r>
          </a:p>
        </p:txBody>
      </p:sp>
      <p:pic>
        <p:nvPicPr>
          <p:cNvPr id="18" name="Picture 17" descr="C:\Users\m3ecxckm\Documents\Coastal Texas Study\The Dutch\Schevening Blvd.jpg"/>
          <p:cNvPicPr/>
          <p:nvPr/>
        </p:nvPicPr>
        <p:blipFill>
          <a:blip r:embed="rId3">
            <a:extLst>
              <a:ext uri="{28A0092B-C50C-407E-A947-70E740481C1C}">
                <a14:useLocalDpi xmlns:a14="http://schemas.microsoft.com/office/drawing/2010/main" val="0"/>
              </a:ext>
            </a:extLst>
          </a:blip>
          <a:srcRect/>
          <a:stretch>
            <a:fillRect/>
          </a:stretch>
        </p:blipFill>
        <p:spPr bwMode="auto">
          <a:xfrm>
            <a:off x="5943000" y="902964"/>
            <a:ext cx="5943600" cy="3766185"/>
          </a:xfrm>
          <a:prstGeom prst="rect">
            <a:avLst/>
          </a:prstGeom>
          <a:noFill/>
          <a:ln>
            <a:noFill/>
          </a:ln>
        </p:spPr>
      </p:pic>
      <p:pic>
        <p:nvPicPr>
          <p:cNvPr id="19" name="Picture 18"/>
          <p:cNvPicPr/>
          <p:nvPr/>
        </p:nvPicPr>
        <p:blipFill>
          <a:blip r:embed="rId4">
            <a:extLst>
              <a:ext uri="{28A0092B-C50C-407E-A947-70E740481C1C}">
                <a14:useLocalDpi xmlns:a14="http://schemas.microsoft.com/office/drawing/2010/main" val="0"/>
              </a:ext>
            </a:extLst>
          </a:blip>
          <a:stretch>
            <a:fillRect/>
          </a:stretch>
        </p:blipFill>
        <p:spPr>
          <a:xfrm>
            <a:off x="5929827" y="1294277"/>
            <a:ext cx="5943600" cy="3959860"/>
          </a:xfrm>
          <a:prstGeom prst="rect">
            <a:avLst/>
          </a:prstGeom>
        </p:spPr>
      </p:pic>
    </p:spTree>
    <p:extLst>
      <p:ext uri="{BB962C8B-B14F-4D97-AF65-F5344CB8AC3E}">
        <p14:creationId xmlns:p14="http://schemas.microsoft.com/office/powerpoint/2010/main" val="12475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smtClean="0"/>
              <a:t>Sand motor</a:t>
            </a:r>
            <a:endParaRPr lang="en-US" dirty="0"/>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NOTES  </a:t>
            </a:r>
          </a:p>
          <a:p>
            <a:pPr marL="285750" indent="-285750">
              <a:buFont typeface="Arial" panose="020B0604020202020204" pitchFamily="34" charset="0"/>
              <a:buChar char="•"/>
            </a:pPr>
            <a:r>
              <a:rPr lang="en-US" dirty="0" smtClean="0"/>
              <a:t>The sand engine was constructed of 21.5 million cubic meters of sand and included two designed lakes</a:t>
            </a:r>
          </a:p>
          <a:p>
            <a:pPr marL="285750" indent="-285750">
              <a:buFont typeface="Arial" panose="020B0604020202020204" pitchFamily="34" charset="0"/>
              <a:buChar char="•"/>
            </a:pPr>
            <a:r>
              <a:rPr lang="en-US" dirty="0" smtClean="0"/>
              <a:t>The </a:t>
            </a:r>
            <a:r>
              <a:rPr lang="en-US" dirty="0"/>
              <a:t>project was begun in 2011 and cost per cubic yard were very low given the </a:t>
            </a:r>
            <a:r>
              <a:rPr lang="en-US" dirty="0" smtClean="0"/>
              <a:t>realized economy </a:t>
            </a:r>
            <a:r>
              <a:rPr lang="en-US" dirty="0"/>
              <a:t>of scale</a:t>
            </a:r>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947540" y="259313"/>
            <a:ext cx="5056752" cy="3303698"/>
          </a:xfrm>
          <a:prstGeom prst="rect">
            <a:avLst/>
          </a:prstGeom>
        </p:spPr>
      </p:pic>
      <p:sp>
        <p:nvSpPr>
          <p:cNvPr id="6" name="Footer Placeholder 3"/>
          <p:cNvSpPr txBox="1">
            <a:spLocks/>
          </p:cNvSpPr>
          <p:nvPr/>
        </p:nvSpPr>
        <p:spPr>
          <a:xfrm>
            <a:off x="7252138" y="6215450"/>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a:hlinkClick r:id="rId3"/>
              </a:rPr>
              <a:t>http://</a:t>
            </a:r>
            <a:r>
              <a:rPr lang="en-US" sz="1200" dirty="0" smtClean="0">
                <a:hlinkClick r:id="rId3"/>
              </a:rPr>
              <a:t>deltaproof.stowa.nl</a:t>
            </a:r>
            <a:endParaRPr lang="en-US" sz="1200" dirty="0" smtClean="0"/>
          </a:p>
          <a:p>
            <a:pPr>
              <a:defRPr/>
            </a:pPr>
            <a:r>
              <a:rPr lang="en-US" sz="1200" dirty="0" smtClean="0">
                <a:hlinkClick r:id="rId4"/>
              </a:rPr>
              <a:t>www.dezandmotor.nl</a:t>
            </a:r>
            <a:endParaRPr lang="en-US" sz="1200" dirty="0" smtClean="0"/>
          </a:p>
          <a:p>
            <a:pPr>
              <a:defRPr/>
            </a:pPr>
            <a:endParaRPr lang="en-US" sz="1200" dirty="0"/>
          </a:p>
        </p:txBody>
      </p:sp>
      <p:pic>
        <p:nvPicPr>
          <p:cNvPr id="8" name="Picture 7"/>
          <p:cNvPicPr/>
          <p:nvPr/>
        </p:nvPicPr>
        <p:blipFill>
          <a:blip r:embed="rId5" cstate="email">
            <a:extLst>
              <a:ext uri="{28A0092B-C50C-407E-A947-70E740481C1C}">
                <a14:useLocalDpi xmlns:a14="http://schemas.microsoft.com/office/drawing/2010/main" val="0"/>
              </a:ext>
            </a:extLst>
          </a:blip>
          <a:stretch>
            <a:fillRect/>
          </a:stretch>
        </p:blipFill>
        <p:spPr>
          <a:xfrm>
            <a:off x="601716" y="2809108"/>
            <a:ext cx="6067097" cy="3858399"/>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47539" y="2302596"/>
            <a:ext cx="5056753" cy="3369833"/>
          </a:xfrm>
          <a:prstGeom prst="rect">
            <a:avLst/>
          </a:prstGeom>
        </p:spPr>
      </p:pic>
      <p:sp>
        <p:nvSpPr>
          <p:cNvPr id="11" name="Footer Placeholder 3"/>
          <p:cNvSpPr txBox="1">
            <a:spLocks/>
          </p:cNvSpPr>
          <p:nvPr/>
        </p:nvSpPr>
        <p:spPr>
          <a:xfrm>
            <a:off x="11205029" y="496387"/>
            <a:ext cx="1051893"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600" b="1" dirty="0" smtClean="0">
                <a:solidFill>
                  <a:schemeClr val="tx2"/>
                </a:solidFill>
              </a:rPr>
              <a:t>2013</a:t>
            </a:r>
          </a:p>
          <a:p>
            <a:pPr>
              <a:defRPr/>
            </a:pPr>
            <a:endParaRPr lang="en-US" sz="1200" dirty="0"/>
          </a:p>
        </p:txBody>
      </p:sp>
      <p:sp>
        <p:nvSpPr>
          <p:cNvPr id="12" name="Footer Placeholder 3"/>
          <p:cNvSpPr txBox="1">
            <a:spLocks/>
          </p:cNvSpPr>
          <p:nvPr/>
        </p:nvSpPr>
        <p:spPr>
          <a:xfrm>
            <a:off x="11231125" y="2695301"/>
            <a:ext cx="1051893"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600" b="1" dirty="0" smtClean="0">
                <a:solidFill>
                  <a:schemeClr val="tx2"/>
                </a:solidFill>
              </a:rPr>
              <a:t>2016</a:t>
            </a:r>
          </a:p>
          <a:p>
            <a:pPr>
              <a:defRPr/>
            </a:pPr>
            <a:endParaRPr lang="en-US" sz="1200" dirty="0"/>
          </a:p>
        </p:txBody>
      </p:sp>
    </p:spTree>
    <p:extLst>
      <p:ext uri="{BB962C8B-B14F-4D97-AF65-F5344CB8AC3E}">
        <p14:creationId xmlns:p14="http://schemas.microsoft.com/office/powerpoint/2010/main" val="2208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a:t>KATWIJK SEA SHORE PROTECTION</a:t>
            </a:r>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NOTES</a:t>
            </a:r>
          </a:p>
          <a:p>
            <a:pPr marL="285750" indent="-285750">
              <a:buFont typeface="Arial" panose="020B0604020202020204" pitchFamily="34" charset="0"/>
              <a:buChar char="•"/>
            </a:pPr>
            <a:r>
              <a:rPr lang="en-US" dirty="0"/>
              <a:t>This project combined a coastal barrier for storm protection, amenities, and a </a:t>
            </a:r>
            <a:r>
              <a:rPr lang="en-US" dirty="0" smtClean="0"/>
              <a:t>parking garage </a:t>
            </a:r>
            <a:r>
              <a:rPr lang="en-US" dirty="0"/>
              <a:t>into the overall flood protection dune design</a:t>
            </a:r>
            <a:r>
              <a:rPr lang="en-US" dirty="0" smtClean="0"/>
              <a:t>  </a:t>
            </a:r>
          </a:p>
          <a:p>
            <a:pPr marL="285750" indent="-285750">
              <a:buFont typeface="Arial" panose="020B0604020202020204" pitchFamily="34" charset="0"/>
              <a:buChar char="•"/>
            </a:pPr>
            <a:r>
              <a:rPr lang="en-US" dirty="0" smtClean="0"/>
              <a:t>It </a:t>
            </a:r>
            <a:r>
              <a:rPr lang="en-US" dirty="0"/>
              <a:t>protects from </a:t>
            </a:r>
            <a:r>
              <a:rPr lang="en-US" dirty="0" smtClean="0"/>
              <a:t>a 1/10000 </a:t>
            </a:r>
            <a:r>
              <a:rPr lang="en-US" dirty="0"/>
              <a:t>event of +9m NAP. 29% of the property protected is below </a:t>
            </a:r>
            <a:r>
              <a:rPr lang="en-US" dirty="0" smtClean="0"/>
              <a:t>NAP</a:t>
            </a:r>
          </a:p>
          <a:p>
            <a:pPr marL="285750" indent="-285750">
              <a:buFont typeface="Arial" panose="020B0604020202020204" pitchFamily="34" charset="0"/>
              <a:buChar char="•"/>
            </a:pPr>
            <a:r>
              <a:rPr lang="en-US" dirty="0"/>
              <a:t>New dike elevation is +7.5m NAP with dunes from 8 – </a:t>
            </a:r>
            <a:r>
              <a:rPr lang="en-US" dirty="0" smtClean="0"/>
              <a:t>12m</a:t>
            </a:r>
          </a:p>
          <a:p>
            <a:pPr marL="285750" indent="-285750">
              <a:buFont typeface="Arial" panose="020B0604020202020204" pitchFamily="34" charset="0"/>
              <a:buChar char="•"/>
            </a:pPr>
            <a:r>
              <a:rPr lang="en-US" dirty="0"/>
              <a:t>T</a:t>
            </a:r>
            <a:r>
              <a:rPr lang="en-US" dirty="0" smtClean="0"/>
              <a:t>he </a:t>
            </a:r>
            <a:r>
              <a:rPr lang="en-US" dirty="0"/>
              <a:t>garage and amenities, were funded by the </a:t>
            </a:r>
            <a:r>
              <a:rPr lang="en-US" dirty="0" smtClean="0"/>
              <a:t>locals</a:t>
            </a:r>
          </a:p>
          <a:p>
            <a:pPr marL="285750" indent="-285750">
              <a:buFont typeface="Arial" panose="020B0604020202020204" pitchFamily="34" charset="0"/>
              <a:buChar char="•"/>
            </a:pPr>
            <a:r>
              <a:rPr lang="en-US" dirty="0" smtClean="0"/>
              <a:t>Total </a:t>
            </a:r>
            <a:r>
              <a:rPr lang="en-US" dirty="0"/>
              <a:t>cost was 670M euros including taxes. The dike in dune feature added about 9M </a:t>
            </a:r>
            <a:r>
              <a:rPr lang="en-US" dirty="0" smtClean="0"/>
              <a:t>euro with </a:t>
            </a:r>
            <a:r>
              <a:rPr lang="en-US" dirty="0"/>
              <a:t>about 19M just for the beach and dike</a:t>
            </a:r>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947539" y="1"/>
            <a:ext cx="5244461" cy="2743200"/>
          </a:xfrm>
          <a:prstGeom prst="rect">
            <a:avLst/>
          </a:prstGeom>
        </p:spPr>
      </p:pic>
      <p:pic>
        <p:nvPicPr>
          <p:cNvPr id="6" name="Picture 5"/>
          <p:cNvPicPr/>
          <p:nvPr/>
        </p:nvPicPr>
        <p:blipFill>
          <a:blip r:embed="rId3" cstate="screen">
            <a:extLst>
              <a:ext uri="{28A0092B-C50C-407E-A947-70E740481C1C}">
                <a14:useLocalDpi xmlns:a14="http://schemas.microsoft.com/office/drawing/2010/main" val="0"/>
              </a:ext>
            </a:extLst>
          </a:blip>
          <a:stretch>
            <a:fillRect/>
          </a:stretch>
        </p:blipFill>
        <p:spPr>
          <a:xfrm>
            <a:off x="0" y="4319752"/>
            <a:ext cx="7394028" cy="2538248"/>
          </a:xfrm>
          <a:prstGeom prst="rect">
            <a:avLst/>
          </a:prstGeom>
        </p:spPr>
      </p:pic>
      <p:sp>
        <p:nvSpPr>
          <p:cNvPr id="7" name="Footer Placeholder 3"/>
          <p:cNvSpPr txBox="1">
            <a:spLocks/>
          </p:cNvSpPr>
          <p:nvPr/>
        </p:nvSpPr>
        <p:spPr>
          <a:xfrm>
            <a:off x="7453357" y="6200007"/>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smtClean="0"/>
              <a:t>dutchwatersector.com</a:t>
            </a:r>
          </a:p>
          <a:p>
            <a:pPr>
              <a:defRPr/>
            </a:pPr>
            <a:r>
              <a:rPr lang="en-US" sz="1200" dirty="0" smtClean="0"/>
              <a:t>www.kustwerkkatwijk.nl</a:t>
            </a:r>
            <a:endParaRPr lang="en-US" sz="1200"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248400" y="2681616"/>
            <a:ext cx="5943600" cy="2917825"/>
          </a:xfrm>
          <a:prstGeom prst="rect">
            <a:avLst/>
          </a:prstGeom>
        </p:spPr>
      </p:pic>
      <p:pic>
        <p:nvPicPr>
          <p:cNvPr id="9" name="Picture 8"/>
          <p:cNvPicPr/>
          <p:nvPr/>
        </p:nvPicPr>
        <p:blipFill>
          <a:blip r:embed="rId5" cstate="screen">
            <a:extLst>
              <a:ext uri="{28A0092B-C50C-407E-A947-70E740481C1C}">
                <a14:useLocalDpi xmlns:a14="http://schemas.microsoft.com/office/drawing/2010/main" val="0"/>
              </a:ext>
            </a:extLst>
          </a:blip>
          <a:stretch>
            <a:fillRect/>
          </a:stretch>
        </p:blipFill>
        <p:spPr>
          <a:xfrm rot="5400000">
            <a:off x="7876223" y="1208724"/>
            <a:ext cx="5524500" cy="3107055"/>
          </a:xfrm>
          <a:prstGeom prst="rect">
            <a:avLst/>
          </a:prstGeom>
        </p:spPr>
      </p:pic>
      <p:pic>
        <p:nvPicPr>
          <p:cNvPr id="10" name="Picture 9"/>
          <p:cNvPicPr/>
          <p:nvPr/>
        </p:nvPicPr>
        <p:blipFill>
          <a:blip r:embed="rId6" cstate="screen">
            <a:extLst>
              <a:ext uri="{28A0092B-C50C-407E-A947-70E740481C1C}">
                <a14:useLocalDpi xmlns:a14="http://schemas.microsoft.com/office/drawing/2010/main" val="0"/>
              </a:ext>
            </a:extLst>
          </a:blip>
          <a:stretch>
            <a:fillRect/>
          </a:stretch>
        </p:blipFill>
        <p:spPr>
          <a:xfrm>
            <a:off x="3141345" y="3442024"/>
            <a:ext cx="5943600" cy="3343275"/>
          </a:xfrm>
          <a:prstGeom prst="rect">
            <a:avLst/>
          </a:prstGeom>
        </p:spPr>
      </p:pic>
    </p:spTree>
    <p:extLst>
      <p:ext uri="{BB962C8B-B14F-4D97-AF65-F5344CB8AC3E}">
        <p14:creationId xmlns:p14="http://schemas.microsoft.com/office/powerpoint/2010/main" val="25326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a:t>HARINGVLIET </a:t>
            </a:r>
            <a:r>
              <a:rPr lang="en-US" dirty="0" smtClean="0"/>
              <a:t>DAM</a:t>
            </a:r>
            <a:endParaRPr lang="en-US" dirty="0"/>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DESIGN</a:t>
            </a:r>
          </a:p>
          <a:p>
            <a:pPr marL="285750" indent="-285750">
              <a:buFont typeface="Arial" panose="020B0604020202020204" pitchFamily="34" charset="0"/>
              <a:buChar char="•"/>
            </a:pPr>
            <a:r>
              <a:rPr lang="en-US" dirty="0"/>
              <a:t>This project was completed in 1971, it drains the water flowing from the two largest </a:t>
            </a:r>
            <a:r>
              <a:rPr lang="en-US" dirty="0" smtClean="0"/>
              <a:t>river in </a:t>
            </a:r>
            <a:r>
              <a:rPr lang="en-US" dirty="0"/>
              <a:t>the Netherlands, the Rhine and Maas</a:t>
            </a:r>
            <a:r>
              <a:rPr lang="en-US" dirty="0" smtClean="0"/>
              <a:t>  </a:t>
            </a:r>
          </a:p>
          <a:p>
            <a:pPr marL="285750" indent="-285750">
              <a:buFont typeface="Arial" panose="020B0604020202020204" pitchFamily="34" charset="0"/>
              <a:buChar char="•"/>
            </a:pPr>
            <a:r>
              <a:rPr lang="en-US" dirty="0" smtClean="0"/>
              <a:t>The </a:t>
            </a:r>
            <a:r>
              <a:rPr lang="en-US" dirty="0"/>
              <a:t>design is basically a double sided sluice gate (17 sluices) </a:t>
            </a:r>
            <a:r>
              <a:rPr lang="en-US" dirty="0" smtClean="0"/>
              <a:t>capable of </a:t>
            </a:r>
            <a:r>
              <a:rPr lang="en-US" dirty="0"/>
              <a:t>holding back and storm surge or regulating riverine </a:t>
            </a:r>
            <a:r>
              <a:rPr lang="en-US" dirty="0" smtClean="0"/>
              <a:t>releases</a:t>
            </a:r>
          </a:p>
          <a:p>
            <a:pPr marL="285750" indent="-285750">
              <a:buFont typeface="Arial" panose="020B0604020202020204" pitchFamily="34" charset="0"/>
              <a:buChar char="•"/>
            </a:pPr>
            <a:r>
              <a:rPr lang="en-US" dirty="0" smtClean="0"/>
              <a:t>The </a:t>
            </a:r>
            <a:r>
              <a:rPr lang="en-US" dirty="0"/>
              <a:t>seaward sluice is </a:t>
            </a:r>
            <a:r>
              <a:rPr lang="en-US" dirty="0" smtClean="0"/>
              <a:t>not as </a:t>
            </a:r>
            <a:r>
              <a:rPr lang="en-US" dirty="0"/>
              <a:t>tall as the lake side sluice and it is designed to trip storm waves thus dissipating </a:t>
            </a:r>
            <a:r>
              <a:rPr lang="en-US" dirty="0" smtClean="0"/>
              <a:t>their energy </a:t>
            </a:r>
            <a:r>
              <a:rPr lang="en-US" dirty="0"/>
              <a:t>and the interior sluice then only has to protect up to a still water level not </a:t>
            </a:r>
            <a:r>
              <a:rPr lang="en-US" dirty="0" smtClean="0"/>
              <a:t>taking into </a:t>
            </a:r>
            <a:r>
              <a:rPr lang="en-US" dirty="0"/>
              <a:t>account wave </a:t>
            </a:r>
            <a:r>
              <a:rPr lang="en-US" dirty="0" smtClean="0"/>
              <a:t>impacts.</a:t>
            </a:r>
          </a:p>
          <a:p>
            <a:pPr marL="285750" indent="-285750">
              <a:buFont typeface="Arial" panose="020B0604020202020204" pitchFamily="34" charset="0"/>
              <a:buChar char="•"/>
            </a:pPr>
            <a:r>
              <a:rPr lang="en-US" dirty="0" smtClean="0"/>
              <a:t>This project created a large fresh water lake where a estuary once existed</a:t>
            </a:r>
          </a:p>
          <a:p>
            <a:pPr marL="285750" indent="-285750">
              <a:buFont typeface="Arial" panose="020B0604020202020204" pitchFamily="34" charset="0"/>
              <a:buChar char="•"/>
            </a:pPr>
            <a:r>
              <a:rPr lang="en-US" dirty="0" smtClean="0"/>
              <a:t>Includes </a:t>
            </a:r>
            <a:r>
              <a:rPr lang="en-US" dirty="0"/>
              <a:t>a shipping lock. </a:t>
            </a:r>
            <a:endParaRPr lang="en-US" dirty="0" smtClean="0"/>
          </a:p>
          <a:p>
            <a:pPr marL="285750" indent="-285750">
              <a:buFont typeface="Arial" panose="020B0604020202020204" pitchFamily="34" charset="0"/>
              <a:buChar char="•"/>
            </a:pPr>
            <a:r>
              <a:rPr lang="en-US" dirty="0" smtClean="0"/>
              <a:t>Total sluice width </a:t>
            </a:r>
            <a:r>
              <a:rPr lang="en-US" dirty="0"/>
              <a:t>is </a:t>
            </a:r>
            <a:r>
              <a:rPr lang="en-US" dirty="0" smtClean="0"/>
              <a:t>1,000 </a:t>
            </a:r>
            <a:r>
              <a:rPr lang="en-US" dirty="0"/>
              <a:t>m</a:t>
            </a:r>
            <a:r>
              <a:rPr lang="en-US" dirty="0" smtClean="0"/>
              <a:t> </a:t>
            </a:r>
          </a:p>
          <a:p>
            <a:pPr marL="285750" indent="-285750">
              <a:buFont typeface="Arial" panose="020B0604020202020204" pitchFamily="34" charset="0"/>
              <a:buChar char="•"/>
            </a:pPr>
            <a:r>
              <a:rPr lang="en-US" dirty="0" smtClean="0"/>
              <a:t>Overall dam width 4.5 km</a:t>
            </a:r>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Footer Placeholder 3"/>
          <p:cNvSpPr txBox="1">
            <a:spLocks/>
          </p:cNvSpPr>
          <p:nvPr/>
        </p:nvSpPr>
        <p:spPr>
          <a:xfrm>
            <a:off x="7252138" y="6215450"/>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smtClean="0"/>
              <a:t>beeldbank.rws.nl</a:t>
            </a:r>
          </a:p>
          <a:p>
            <a:pPr>
              <a:defRPr/>
            </a:pPr>
            <a:r>
              <a:rPr lang="en-US" sz="1200" dirty="0"/>
              <a:t>http://</a:t>
            </a:r>
            <a:r>
              <a:rPr lang="en-US" sz="1200" dirty="0" smtClean="0"/>
              <a:t>www.deltawerken.com</a:t>
            </a:r>
            <a:endParaRPr lang="en-US" sz="1200" dirty="0"/>
          </a:p>
        </p:txBody>
      </p:sp>
      <p:pic>
        <p:nvPicPr>
          <p:cNvPr id="6" name="Picture 5"/>
          <p:cNvPicPr/>
          <p:nvPr/>
        </p:nvPicPr>
        <p:blipFill>
          <a:blip r:embed="rId2" cstate="screen">
            <a:extLst>
              <a:ext uri="{28A0092B-C50C-407E-A947-70E740481C1C}">
                <a14:useLocalDpi xmlns:a14="http://schemas.microsoft.com/office/drawing/2010/main" val="0"/>
              </a:ext>
            </a:extLst>
          </a:blip>
          <a:stretch>
            <a:fillRect/>
          </a:stretch>
        </p:blipFill>
        <p:spPr>
          <a:xfrm>
            <a:off x="6747641" y="902964"/>
            <a:ext cx="5444359" cy="39256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27" y="4543589"/>
            <a:ext cx="3586811" cy="2591471"/>
          </a:xfrm>
          <a:prstGeom prst="rect">
            <a:avLst/>
          </a:prstGeom>
        </p:spPr>
      </p:pic>
    </p:spTree>
    <p:extLst>
      <p:ext uri="{BB962C8B-B14F-4D97-AF65-F5344CB8AC3E}">
        <p14:creationId xmlns:p14="http://schemas.microsoft.com/office/powerpoint/2010/main" val="1443143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0" y="284496"/>
            <a:ext cx="11176000" cy="618468"/>
          </a:xfrm>
        </p:spPr>
        <p:txBody>
          <a:bodyPr/>
          <a:lstStyle/>
          <a:p>
            <a:r>
              <a:rPr lang="en-US" dirty="0" smtClean="0"/>
              <a:t>BROUWERSDAM</a:t>
            </a:r>
            <a:endParaRPr lang="en-US" dirty="0"/>
          </a:p>
        </p:txBody>
      </p:sp>
      <p:sp>
        <p:nvSpPr>
          <p:cNvPr id="3" name="Text Placeholder 2"/>
          <p:cNvSpPr>
            <a:spLocks noGrp="1"/>
          </p:cNvSpPr>
          <p:nvPr>
            <p:ph type="body" sz="quarter" idx="12"/>
          </p:nvPr>
        </p:nvSpPr>
        <p:spPr>
          <a:xfrm>
            <a:off x="383116" y="1109086"/>
            <a:ext cx="6564423" cy="5470091"/>
          </a:xfrm>
        </p:spPr>
        <p:txBody>
          <a:bodyPr/>
          <a:lstStyle/>
          <a:p>
            <a:r>
              <a:rPr lang="en-US" dirty="0" smtClean="0"/>
              <a:t>DESIGN AND CONSTRUCTION</a:t>
            </a:r>
          </a:p>
          <a:p>
            <a:pPr marL="285750" indent="-285750">
              <a:buFont typeface="Arial" panose="020B0604020202020204" pitchFamily="34" charset="0"/>
              <a:buChar char="•"/>
            </a:pPr>
            <a:r>
              <a:rPr lang="en-US" dirty="0"/>
              <a:t>This project was completed in 1971, </a:t>
            </a:r>
            <a:r>
              <a:rPr lang="en-US" dirty="0" smtClean="0"/>
              <a:t>The dam is 6.5 km </a:t>
            </a:r>
            <a:r>
              <a:rPr lang="en-US" dirty="0"/>
              <a:t>in </a:t>
            </a:r>
            <a:r>
              <a:rPr lang="en-US" dirty="0" smtClean="0"/>
              <a:t>width and up to 30 m depth</a:t>
            </a:r>
          </a:p>
          <a:p>
            <a:pPr marL="285750" indent="-285750">
              <a:buFont typeface="Arial" panose="020B0604020202020204" pitchFamily="34" charset="0"/>
              <a:buChar char="•"/>
            </a:pPr>
            <a:r>
              <a:rPr lang="en-US" dirty="0" smtClean="0"/>
              <a:t>During construction two natural sandbars were raised into islands</a:t>
            </a:r>
          </a:p>
          <a:p>
            <a:pPr marL="671513" lvl="1" indent="-285750">
              <a:buFont typeface="Arial" panose="020B0604020202020204" pitchFamily="34" charset="0"/>
              <a:buChar char="•"/>
            </a:pPr>
            <a:r>
              <a:rPr lang="en-US" dirty="0" smtClean="0"/>
              <a:t>Northern </a:t>
            </a:r>
            <a:r>
              <a:rPr lang="en-US" dirty="0"/>
              <a:t>gap was closed by caissons. </a:t>
            </a:r>
            <a:endParaRPr lang="en-US" dirty="0" smtClean="0"/>
          </a:p>
          <a:p>
            <a:pPr marL="671513" lvl="1" indent="-285750">
              <a:buFont typeface="Arial" panose="020B0604020202020204" pitchFamily="34" charset="0"/>
              <a:buChar char="•"/>
            </a:pPr>
            <a:r>
              <a:rPr lang="en-US" dirty="0"/>
              <a:t>S</a:t>
            </a:r>
            <a:r>
              <a:rPr lang="en-US" dirty="0" smtClean="0"/>
              <a:t>outhern </a:t>
            </a:r>
            <a:r>
              <a:rPr lang="en-US" dirty="0"/>
              <a:t>gap was closed by </a:t>
            </a:r>
            <a:r>
              <a:rPr lang="en-US" dirty="0" smtClean="0"/>
              <a:t>cableway cradles </a:t>
            </a:r>
            <a:r>
              <a:rPr lang="en-US" dirty="0"/>
              <a:t>that plunged </a:t>
            </a:r>
            <a:r>
              <a:rPr lang="en-US" dirty="0" smtClean="0"/>
              <a:t>240,000 2.5 ton concrete blocks to </a:t>
            </a:r>
            <a:r>
              <a:rPr lang="en-US" dirty="0"/>
              <a:t>the bottom of the sea. </a:t>
            </a:r>
            <a:endParaRPr lang="en-US" dirty="0" smtClean="0"/>
          </a:p>
          <a:p>
            <a:pPr marL="285750" indent="-285750">
              <a:buFont typeface="Arial" panose="020B0604020202020204" pitchFamily="34" charset="0"/>
              <a:buChar char="•"/>
            </a:pPr>
            <a:r>
              <a:rPr lang="en-US" dirty="0" smtClean="0"/>
              <a:t>1981 a sluice was </a:t>
            </a:r>
            <a:r>
              <a:rPr lang="en-US" dirty="0"/>
              <a:t>built to let salt sea water </a:t>
            </a:r>
            <a:r>
              <a:rPr lang="en-US" dirty="0" smtClean="0"/>
              <a:t>pass</a:t>
            </a:r>
            <a:endParaRPr lang="en-US"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Footer Placeholder 3"/>
          <p:cNvSpPr txBox="1">
            <a:spLocks/>
          </p:cNvSpPr>
          <p:nvPr/>
        </p:nvSpPr>
        <p:spPr>
          <a:xfrm>
            <a:off x="7252138" y="6215450"/>
            <a:ext cx="2101927" cy="452058"/>
          </a:xfrm>
          <a:prstGeom prst="rect">
            <a:avLst/>
          </a:prstGeom>
        </p:spPr>
        <p:txBody>
          <a:bodyPr vert="horz" lIns="91440" tIns="45720" rIns="91440" bIns="45720" rtlCol="0" anchor="ctr"/>
          <a:lstStyle>
            <a:defPPr>
              <a:defRPr lang="en-US"/>
            </a:defPPr>
            <a:lvl1pPr algn="l" rtl="0" fontAlgn="auto">
              <a:spcBef>
                <a:spcPts val="0"/>
              </a:spcBef>
              <a:spcAft>
                <a:spcPts val="0"/>
              </a:spcAft>
              <a:defRPr sz="75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en-US" sz="1200" dirty="0">
                <a:hlinkClick r:id="rId2"/>
              </a:rPr>
              <a:t>http://</a:t>
            </a:r>
            <a:r>
              <a:rPr lang="en-US" sz="1200" dirty="0" smtClean="0">
                <a:hlinkClick r:id="rId2"/>
              </a:rPr>
              <a:t>Rijkswaterstaat.nl</a:t>
            </a:r>
            <a:r>
              <a:rPr lang="en-US" sz="1200" dirty="0"/>
              <a:t> </a:t>
            </a:r>
            <a:r>
              <a:rPr lang="en-US" sz="1200" dirty="0">
                <a:hlinkClick r:id="rId3"/>
              </a:rPr>
              <a:t>http://</a:t>
            </a:r>
            <a:r>
              <a:rPr lang="en-US" sz="1200" dirty="0" smtClean="0">
                <a:hlinkClick r:id="rId3"/>
              </a:rPr>
              <a:t>www.deltawerken.com</a:t>
            </a:r>
            <a:endParaRPr lang="en-US" sz="1200" dirty="0" smtClean="0"/>
          </a:p>
          <a:p>
            <a:pPr>
              <a:defRPr/>
            </a:pPr>
            <a:endParaRPr lang="en-US" sz="1200"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747641" y="0"/>
            <a:ext cx="5444359" cy="27221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7641" y="2722179"/>
            <a:ext cx="2247900" cy="29527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3736" y="2711848"/>
            <a:ext cx="2278264" cy="29527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000" y="4089369"/>
            <a:ext cx="3596016" cy="254418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3533" y="4089369"/>
            <a:ext cx="2116632" cy="2785042"/>
          </a:xfrm>
          <a:prstGeom prst="rect">
            <a:avLst/>
          </a:prstGeom>
        </p:spPr>
      </p:pic>
    </p:spTree>
    <p:extLst>
      <p:ext uri="{BB962C8B-B14F-4D97-AF65-F5344CB8AC3E}">
        <p14:creationId xmlns:p14="http://schemas.microsoft.com/office/powerpoint/2010/main" val="306640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4283</TotalTime>
  <Words>1232</Words>
  <Application>Microsoft Office PowerPoint</Application>
  <PresentationFormat>Widescreen</PresentationFormat>
  <Paragraphs>160</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ＭＳ Ｐゴシック</vt:lpstr>
      <vt:lpstr>Arial</vt:lpstr>
      <vt:lpstr>Calibri</vt:lpstr>
      <vt:lpstr>Title Slide Templates</vt:lpstr>
      <vt:lpstr>Content Templates</vt:lpstr>
      <vt:lpstr>Netherland SWG and GLO Trip discussion</vt:lpstr>
      <vt:lpstr>Rijkswaterstaat:  Dutch Infrastructure ministry</vt:lpstr>
      <vt:lpstr>Maeslant Storm Surge Barrier</vt:lpstr>
      <vt:lpstr>Maeslant Storm Surge Barrier</vt:lpstr>
      <vt:lpstr>SCHEVENINGEN BOULEVARD FLOOD DEFENSES</vt:lpstr>
      <vt:lpstr>Sand motor</vt:lpstr>
      <vt:lpstr>KATWIJK SEA SHORE PROTECTION</vt:lpstr>
      <vt:lpstr>HARINGVLIET DAM</vt:lpstr>
      <vt:lpstr>BROUWERSDAM</vt:lpstr>
      <vt:lpstr>STORM SURGE BARRIER EASTERN SCHELDT (Oosterschelde)</vt:lpstr>
      <vt:lpstr>HOLLANDSE IJSSEL STORM SURGE BARRIER</vt:lpstr>
      <vt:lpstr>Coastal Texas Engineering Meeting 18-21 Oct 2016</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CKM</cp:lastModifiedBy>
  <cp:revision>63</cp:revision>
  <dcterms:created xsi:type="dcterms:W3CDTF">2016-05-03T16:10:38Z</dcterms:created>
  <dcterms:modified xsi:type="dcterms:W3CDTF">2016-11-02T13:56:32Z</dcterms:modified>
</cp:coreProperties>
</file>