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9" r:id="rId1"/>
  </p:sldMasterIdLst>
  <p:notesMasterIdLst>
    <p:notesMasterId r:id="rId10"/>
  </p:notesMasterIdLst>
  <p:handoutMasterIdLst>
    <p:handoutMasterId r:id="rId11"/>
  </p:handoutMasterIdLst>
  <p:sldIdLst>
    <p:sldId id="259" r:id="rId2"/>
    <p:sldId id="276" r:id="rId3"/>
    <p:sldId id="277" r:id="rId4"/>
    <p:sldId id="278" r:id="rId5"/>
    <p:sldId id="279" r:id="rId6"/>
    <p:sldId id="280" r:id="rId7"/>
    <p:sldId id="282" r:id="rId8"/>
    <p:sldId id="281" r:id="rId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1" autoAdjust="0"/>
    <p:restoredTop sz="94743" autoAdjust="0"/>
  </p:normalViewPr>
  <p:slideViewPr>
    <p:cSldViewPr snapToGrid="0" snapToObjects="1">
      <p:cViewPr varScale="1">
        <p:scale>
          <a:sx n="70" d="100"/>
          <a:sy n="70" d="100"/>
        </p:scale>
        <p:origin x="-14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2B3DB-916B-4D87-9900-BE97F581F348}" type="datetimeFigureOut">
              <a:rPr lang="nl-NL" smtClean="0"/>
              <a:t>30-10-2016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EF46D-391C-4D11-ABF7-D1FC5042FC1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096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BD030-E2F4-4591-9C5D-740138432F4D}" type="datetimeFigureOut">
              <a:rPr lang="nl-NL" smtClean="0"/>
              <a:t>30-10-2016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8F02C-9D4C-4F0C-AC5A-1D2A77EA61C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61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8F02C-9D4C-4F0C-AC5A-1D2A77EA61C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35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8F02C-9D4C-4F0C-AC5A-1D2A77EA61C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05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6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912100" y="640080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912100" y="640080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_TUCAMP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00" y="0"/>
            <a:ext cx="9165600" cy="6946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912100" y="640080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20" r:id="rId2"/>
    <p:sldLayoutId id="214748412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9593" y="1684952"/>
            <a:ext cx="7522924" cy="1781416"/>
            <a:chOff x="1655325" y="1799252"/>
            <a:chExt cx="8015543" cy="1781416"/>
          </a:xfrm>
        </p:grpSpPr>
        <p:sp>
          <p:nvSpPr>
            <p:cNvPr id="3" name="Rectangle 2"/>
            <p:cNvSpPr/>
            <p:nvPr/>
          </p:nvSpPr>
          <p:spPr>
            <a:xfrm>
              <a:off x="1655325" y="1799252"/>
              <a:ext cx="7854995" cy="1590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53327" y="1949452"/>
              <a:ext cx="791754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Coastal Science and Engineering </a:t>
              </a:r>
              <a:r>
                <a:rPr lang="en-GB" sz="2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Center</a:t>
              </a:r>
              <a:r>
                <a:rPr lang="en-GB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CSEC</a:t>
              </a:r>
            </a:p>
            <a:p>
              <a:r>
                <a:rPr lang="en-GB" sz="1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Ideas for involvement of TU Delft</a:t>
              </a:r>
            </a:p>
            <a:p>
              <a:endParaRPr lang="en-GB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GB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Nov 4, </a:t>
              </a:r>
              <a:r>
                <a:rPr lang="en-GB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</a:t>
              </a:r>
            </a:p>
            <a:p>
              <a:endParaRPr lang="nl-NL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105" y="4998623"/>
            <a:ext cx="1414462" cy="70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745" y="5139424"/>
            <a:ext cx="2232025" cy="4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667" y="4868749"/>
            <a:ext cx="1329392" cy="10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97069"/>
            <a:ext cx="7143356" cy="8339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TU Delft  </a:t>
            </a:r>
          </a:p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Hydraulic Engineering</a:t>
            </a:r>
          </a:p>
          <a:p>
            <a:pPr algn="l"/>
            <a:endParaRPr lang="en-US" sz="36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000644" y="1884931"/>
            <a:ext cx="7117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Key areas: coastal management, flood risk reduction, hydraulic structures, ports</a:t>
            </a:r>
            <a:endParaRPr lang="nl-N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Closely working other groups (geo, architecture, policy, ecology) to develop integral approach for </a:t>
            </a:r>
            <a:r>
              <a:rPr lang="en-GB" sz="2000" dirty="0" smtClean="0"/>
              <a:t>coastal </a:t>
            </a:r>
            <a:r>
              <a:rPr lang="en-GB" sz="2000" dirty="0"/>
              <a:t>management </a:t>
            </a:r>
            <a:r>
              <a:rPr lang="en-GB" sz="2000" dirty="0" smtClean="0"/>
              <a:t>and design</a:t>
            </a: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&gt; 100 </a:t>
            </a:r>
            <a:r>
              <a:rPr lang="en-GB" sz="2000" dirty="0" err="1"/>
              <a:t>Msc</a:t>
            </a:r>
            <a:r>
              <a:rPr lang="en-GB" sz="2000" dirty="0"/>
              <a:t> students per year (</a:t>
            </a:r>
            <a:r>
              <a:rPr lang="en-GB" sz="2000" dirty="0" smtClean="0"/>
              <a:t>1/4 </a:t>
            </a:r>
            <a:r>
              <a:rPr lang="en-GB" sz="2000" dirty="0"/>
              <a:t>international)</a:t>
            </a:r>
            <a:endParaRPr lang="nl-N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Focus on science – engineering – design, strong “application” orientation</a:t>
            </a:r>
            <a:endParaRPr lang="nl-N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Working in tradition of Dutch delta works and initiating recent innovations e.g. sand engine</a:t>
            </a:r>
            <a:endParaRPr lang="nl-N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MoA</a:t>
            </a:r>
            <a:r>
              <a:rPr lang="en-GB" sz="2000" dirty="0"/>
              <a:t> with Texas A&amp;M Galveston since 2012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699" y="5322627"/>
            <a:ext cx="2303060" cy="153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DDD Texas front cover lowr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6"/>
          <a:stretch/>
        </p:blipFill>
        <p:spPr>
          <a:xfrm rot="777384">
            <a:off x="173109" y="3469613"/>
            <a:ext cx="3374601" cy="3048889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97069"/>
            <a:ext cx="7143356" cy="8339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TU Delft - Texas involvement </a:t>
            </a:r>
          </a:p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 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3086121" y="1884931"/>
            <a:ext cx="58581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exchange visits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Delta Interventions studio (2014 /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 projects: 20 </a:t>
            </a:r>
            <a:r>
              <a:rPr lang="en-US" sz="2000" dirty="0" err="1"/>
              <a:t>Msc</a:t>
            </a:r>
            <a:r>
              <a:rPr lang="en-US" sz="2000" dirty="0"/>
              <a:t> thesis, 3 PhD; </a:t>
            </a:r>
            <a:r>
              <a:rPr lang="en-US" sz="2000" dirty="0" err="1"/>
              <a:t>PDEng</a:t>
            </a:r>
            <a:r>
              <a:rPr lang="en-US" sz="2000" dirty="0"/>
              <a:t>, Multidisciplinary project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PhD exchange (Fulbright from Rice University)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Since: 2016 NSF-PIRE ‘Coastal Flood Risk Reduction Program’ partnership  – 5 TU Delft co-PI’s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‘Texas meets Texel’ student workshop Building with Nature – 20 multidisc. NSF-PIRE &amp; TUD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2014 / 2015: involved in barrier and coastal levee explorations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2016: Multiple Lines of Defense – System optimization research project (MODOS)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Afbeelding 7" descr="Schermafbeelding 2016-09-22 om 14.32.1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7"/>
          <a:stretch/>
        </p:blipFill>
        <p:spPr>
          <a:xfrm rot="20850396">
            <a:off x="190763" y="770120"/>
            <a:ext cx="2164104" cy="31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97069"/>
            <a:ext cx="7143356" cy="8339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Flood Risk Reduction</a:t>
            </a:r>
          </a:p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Expertise &amp; interests</a:t>
            </a:r>
          </a:p>
          <a:p>
            <a:pPr algn="l"/>
            <a:endParaRPr lang="en-US" sz="36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856" y="1635632"/>
            <a:ext cx="71171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Storm surge barriers: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Design and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Management and operation (With RWS)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Hybrid structures (performance, design, evaluation)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Flood risk and reliability evaluation: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Probabilistic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Multiple lines of defence – systems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Muli</a:t>
            </a:r>
            <a:r>
              <a:rPr lang="en-GB" sz="2000" dirty="0"/>
              <a:t>-level planning, strategy formulation and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incl. delta-urbanism, emergency management and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808" y="5470553"/>
            <a:ext cx="3467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bjonkman\figuren\NOmultiple_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532" y="5666664"/>
            <a:ext cx="5718411" cy="11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930" y="111218"/>
            <a:ext cx="2719490" cy="20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4229" y="5357286"/>
            <a:ext cx="38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Multiple lines of defence (Lopez)</a:t>
            </a:r>
            <a:endParaRPr lang="nl-NL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6706" y="5607033"/>
            <a:ext cx="3821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Levee in dune: Deltares Wiki</a:t>
            </a:r>
            <a:endParaRPr lang="nl-NL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69350" y="111218"/>
            <a:ext cx="3821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Ramspol</a:t>
            </a:r>
            <a:r>
              <a:rPr lang="en-GB" sz="1400" i="1" dirty="0"/>
              <a:t> storm surge barrier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25431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19345" y="297069"/>
            <a:ext cx="4520025" cy="12585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Coastal Engineering</a:t>
            </a:r>
          </a:p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Expertise &amp; interests</a:t>
            </a:r>
          </a:p>
          <a:p>
            <a:pPr algn="l"/>
            <a:endParaRPr lang="en-US" sz="36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9346" y="1600273"/>
            <a:ext cx="431620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Domain: shorelines, estuaries, coastal seas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of solutions for engineering / design / CZM: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Soft: Beach (sand nourishment, landscaping)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Hybrid (levee in dune)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(coastal structures)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Physics </a:t>
            </a:r>
            <a:r>
              <a:rPr lang="en-GB" dirty="0"/>
              <a:t>based modelling of </a:t>
            </a:r>
            <a:r>
              <a:rPr lang="en-GB" dirty="0" err="1" smtClean="0"/>
              <a:t>interscale</a:t>
            </a:r>
            <a:r>
              <a:rPr lang="en-GB" dirty="0" smtClean="0"/>
              <a:t> </a:t>
            </a:r>
            <a:r>
              <a:rPr lang="en-GB" dirty="0"/>
              <a:t>sediment dynamics (Delft3D, </a:t>
            </a:r>
            <a:r>
              <a:rPr lang="en-GB" dirty="0" err="1"/>
              <a:t>XBeach</a:t>
            </a:r>
            <a:r>
              <a:rPr lang="en-GB" dirty="0"/>
              <a:t>, Aeolis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Innovative measurements (satellite</a:t>
            </a:r>
            <a:r>
              <a:rPr lang="en-US" dirty="0"/>
              <a:t>, video, radar, </a:t>
            </a:r>
            <a:r>
              <a:rPr lang="en-US" dirty="0" err="1" smtClean="0"/>
              <a:t>lidar</a:t>
            </a:r>
            <a:r>
              <a:rPr lang="en-US" dirty="0" smtClean="0"/>
              <a:t>, laser, </a:t>
            </a:r>
            <a:r>
              <a:rPr lang="en-US" dirty="0" err="1" smtClean="0"/>
              <a:t>jetski</a:t>
            </a:r>
            <a:r>
              <a:rPr lang="en-US" dirty="0"/>
              <a:t>, coastal observatories</a:t>
            </a:r>
            <a:r>
              <a:rPr lang="en-US" dirty="0" smtClean="0"/>
              <a:t>), data-driven modelling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image64.jpg" descr="305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63" b="13063"/>
          <a:stretch>
            <a:fillRect/>
          </a:stretch>
        </p:blipFill>
        <p:spPr>
          <a:xfrm>
            <a:off x="1537267" y="5427287"/>
            <a:ext cx="2623331" cy="1430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1537267" y="1867629"/>
            <a:ext cx="2623331" cy="1746155"/>
            <a:chOff x="779533" y="4095919"/>
            <a:chExt cx="2623331" cy="1746155"/>
          </a:xfrm>
        </p:grpSpPr>
        <p:pic>
          <p:nvPicPr>
            <p:cNvPr id="8" name="Picture 2" descr="https://www.portofrotterdam.com/sites/default/files/styles/por_is_content_image/public/AE_00062013_0004.jpg?itok=2NXwlzqC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33" y="4095919"/>
              <a:ext cx="2623331" cy="174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79533" y="5479770"/>
              <a:ext cx="2623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FFFF"/>
                  </a:solidFill>
                </a:rPr>
                <a:t>Maasvlakte</a:t>
              </a:r>
              <a:r>
                <a:rPr lang="en-US" sz="1400" dirty="0">
                  <a:solidFill>
                    <a:srgbClr val="FFFFFF"/>
                  </a:solidFill>
                </a:rPr>
                <a:t>, NL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2" descr="http://www.weekvanonswater.nl/wp-content/uploads/2015/09/150330-luchtfoto-aannemer_vanuit-Camperduin-KLEI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0" t="5049" r="2953" b="2817"/>
          <a:stretch/>
        </p:blipFill>
        <p:spPr bwMode="auto">
          <a:xfrm>
            <a:off x="1537266" y="3613784"/>
            <a:ext cx="2623331" cy="18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ortstrategy.com/__data/assets/image/0031/158881/Bahrain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" r="7704"/>
          <a:stretch/>
        </p:blipFill>
        <p:spPr bwMode="auto">
          <a:xfrm>
            <a:off x="1537267" y="0"/>
            <a:ext cx="2623329" cy="19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6862" y="1555605"/>
            <a:ext cx="282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Land reclamation Bahrain (UAE)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6861" y="4904065"/>
            <a:ext cx="268373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</a:rPr>
              <a:t>Hondsbossche en Pettemer </a:t>
            </a:r>
          </a:p>
          <a:p>
            <a:r>
              <a:rPr lang="en-GB" sz="1400" dirty="0" smtClean="0">
                <a:solidFill>
                  <a:srgbClr val="FFFFFF"/>
                </a:solidFill>
              </a:rPr>
              <a:t>Sea </a:t>
            </a:r>
            <a:r>
              <a:rPr lang="en-GB" sz="1400" dirty="0" err="1" smtClean="0">
                <a:solidFill>
                  <a:srgbClr val="FFFFFF"/>
                </a:solidFill>
              </a:rPr>
              <a:t>Defense</a:t>
            </a:r>
            <a:endParaRPr lang="nl-NL" sz="1400" dirty="0">
              <a:solidFill>
                <a:srgbClr val="FFFFFF"/>
              </a:solidFill>
            </a:endParaRPr>
          </a:p>
        </p:txBody>
      </p:sp>
      <p:pic>
        <p:nvPicPr>
          <p:cNvPr id="22" name="Picture 3" descr="C:\Users\luijend\AppData\Local\Microsoft\Windows\Temporary Internet Files\Content.Outlook\0A66JM5M\P11805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7002" y="4904066"/>
            <a:ext cx="2324523" cy="174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oss.deltares.nl/image/image_gallery?uuid=4c9b9677-6a93-43b6-b9df-bf4aaad4063f&amp;groupId=183920&amp;t=135245948705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190" y="3251480"/>
            <a:ext cx="2432755" cy="14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85190" y="4347890"/>
            <a:ext cx="246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Delft Dashboard, (Deltares)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45052" y="90407"/>
            <a:ext cx="5716202" cy="13082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Building with Nature</a:t>
            </a:r>
          </a:p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Expertise &amp; interests</a:t>
            </a:r>
          </a:p>
          <a:p>
            <a:pPr algn="l"/>
            <a:endParaRPr lang="en-US" sz="36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5052" y="1605364"/>
            <a:ext cx="5612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Design and implementation of marine infrastructure – with benefits for nature, society and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Multi-disciplinary approach (engineering, ecology, governance)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Strategic research programs linked to full-scale pilot cases (Sand Motor </a:t>
            </a:r>
            <a:r>
              <a:rPr lang="en-GB" dirty="0" err="1" smtClean="0"/>
              <a:t>Delfland</a:t>
            </a:r>
            <a:r>
              <a:rPr lang="en-GB" dirty="0" smtClean="0"/>
              <a:t>, natural foreshore </a:t>
            </a:r>
            <a:r>
              <a:rPr lang="en-GB" dirty="0" err="1" smtClean="0"/>
              <a:t>Houtribdijk</a:t>
            </a:r>
            <a:r>
              <a:rPr lang="en-GB" dirty="0" smtClean="0"/>
              <a:t>, mangrove shoreline Indonesia)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Close links with USACE (Engineering with Nature) and USGS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Education TUD: Course </a:t>
            </a:r>
            <a:r>
              <a:rPr lang="en-GB" dirty="0" err="1" smtClean="0"/>
              <a:t>BwN</a:t>
            </a:r>
            <a:r>
              <a:rPr lang="en-GB" dirty="0" smtClean="0"/>
              <a:t> (5 </a:t>
            </a:r>
            <a:r>
              <a:rPr lang="en-GB" dirty="0" err="1" smtClean="0"/>
              <a:t>ects</a:t>
            </a:r>
            <a:r>
              <a:rPr lang="en-GB" dirty="0" smtClean="0"/>
              <a:t>), MOOC (since 2016)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1" b="7967"/>
          <a:stretch/>
        </p:blipFill>
        <p:spPr bwMode="auto">
          <a:xfrm>
            <a:off x="0" y="4132371"/>
            <a:ext cx="2996187" cy="185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Afbeeldingsresultaat voor building with nature indones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6187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building with nature indones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862" y="5670025"/>
            <a:ext cx="1583340" cy="11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1999"/>
            <a:ext cx="2996187" cy="21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511" y="5477169"/>
            <a:ext cx="56102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Afbeeldingsresultaat voor ecoshape 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485" y="90407"/>
            <a:ext cx="1080769" cy="8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97069"/>
            <a:ext cx="7143356" cy="8339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Key staff involved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93" y="2340991"/>
            <a:ext cx="1010351" cy="101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642" y="1626479"/>
            <a:ext cx="71171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 </a:t>
            </a:r>
            <a:r>
              <a:rPr lang="en-GB" dirty="0" err="1"/>
              <a:t>Jonkman</a:t>
            </a:r>
            <a:r>
              <a:rPr lang="en-GB" dirty="0"/>
              <a:t>, professor of hydraulic structures and flood risk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Stefan </a:t>
            </a:r>
            <a:r>
              <a:rPr lang="en-GB" dirty="0"/>
              <a:t>Aarninkhof, professor of coastal engineering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Baukje </a:t>
            </a:r>
            <a:r>
              <a:rPr lang="en-GB" dirty="0"/>
              <a:t>“Bee” </a:t>
            </a:r>
            <a:r>
              <a:rPr lang="en-GB" dirty="0" smtClean="0"/>
              <a:t>Kothuis, researcher &amp; liaison TAMUG - TU Delft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Sierd </a:t>
            </a:r>
            <a:r>
              <a:rPr lang="en-GB" dirty="0"/>
              <a:t>de Vries, </a:t>
            </a:r>
            <a:r>
              <a:rPr lang="en-GB" dirty="0" smtClean="0"/>
              <a:t>assistant </a:t>
            </a:r>
            <a:r>
              <a:rPr lang="en-GB" dirty="0"/>
              <a:t>professor </a:t>
            </a:r>
            <a:r>
              <a:rPr lang="en-GB" dirty="0" smtClean="0"/>
              <a:t>of coastal engineering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Jill </a:t>
            </a:r>
            <a:r>
              <a:rPr lang="en-GB" dirty="0"/>
              <a:t>Slinger</a:t>
            </a:r>
            <a:r>
              <a:rPr lang="en-GB" dirty="0" smtClean="0"/>
              <a:t>, lecturer </a:t>
            </a:r>
            <a:r>
              <a:rPr lang="en-GB" dirty="0" err="1" smtClean="0"/>
              <a:t>coatal</a:t>
            </a:r>
            <a:r>
              <a:rPr lang="en-GB" dirty="0" smtClean="0"/>
              <a:t> engineering &amp; associate professor of  </a:t>
            </a:r>
          </a:p>
          <a:p>
            <a:r>
              <a:rPr lang="en-GB" dirty="0"/>
              <a:t>	</a:t>
            </a:r>
            <a:r>
              <a:rPr lang="en-GB" dirty="0" smtClean="0"/>
              <a:t>		         technology, policy &amp; management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21"/>
          <a:stretch/>
        </p:blipFill>
        <p:spPr bwMode="auto">
          <a:xfrm>
            <a:off x="270293" y="1225015"/>
            <a:ext cx="1007590" cy="99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Sierd_Vri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11" r="16520"/>
          <a:stretch/>
        </p:blipFill>
        <p:spPr>
          <a:xfrm>
            <a:off x="270293" y="4639735"/>
            <a:ext cx="1010351" cy="1055245"/>
          </a:xfrm>
          <a:prstGeom prst="rect">
            <a:avLst/>
          </a:prstGeom>
        </p:spPr>
      </p:pic>
      <p:pic>
        <p:nvPicPr>
          <p:cNvPr id="8" name="Afbeelding 7" descr="RTEmagicC_BA_profilepagephoto_BLMKothuis2_01.jp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38" r="14265" b="16734"/>
          <a:stretch/>
        </p:blipFill>
        <p:spPr>
          <a:xfrm>
            <a:off x="270293" y="3498460"/>
            <a:ext cx="1010352" cy="990759"/>
          </a:xfrm>
          <a:prstGeom prst="rect">
            <a:avLst/>
          </a:prstGeom>
        </p:spPr>
      </p:pic>
      <p:pic>
        <p:nvPicPr>
          <p:cNvPr id="9" name="Afbeelding 8" descr="TBM-Q-VIII2-NL_09jun10_STANDPROEF_Page_6_Image_0003.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1" b="21991"/>
          <a:stretch/>
        </p:blipFill>
        <p:spPr>
          <a:xfrm>
            <a:off x="270293" y="5802780"/>
            <a:ext cx="1007590" cy="10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00644" y="297069"/>
            <a:ext cx="7143356" cy="8339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General / other / closing remarks</a:t>
            </a:r>
          </a:p>
          <a:p>
            <a:pPr algn="l"/>
            <a:endParaRPr lang="en-US" sz="36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2030" y="1349189"/>
            <a:ext cx="71171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Mechanism / ideas: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&gt;50 </a:t>
            </a:r>
            <a:r>
              <a:rPr lang="en-GB" sz="2000" dirty="0" err="1"/>
              <a:t>Msc’s</a:t>
            </a:r>
            <a:r>
              <a:rPr lang="en-GB" sz="2000" dirty="0"/>
              <a:t> per year in the coastal and flood risk groups at TU Delft -&gt; involve in </a:t>
            </a:r>
            <a:r>
              <a:rPr lang="en-GB" sz="2000" dirty="0" smtClean="0"/>
              <a:t>projects?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Comparison studies: NL – </a:t>
            </a:r>
            <a:r>
              <a:rPr lang="en-GB" sz="2000" dirty="0" smtClean="0"/>
              <a:t>TX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‘Sand Box’-tool student R&amp;D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Field and monitoring pilots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(online) education for 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Next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Identify joint interests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Plan formulation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Joint workshop in 2017?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Look for ways to support action </a:t>
            </a:r>
            <a:endParaRPr lang="en-GB" sz="2000" dirty="0" smtClean="0"/>
          </a:p>
          <a:p>
            <a:pPr lvl="1"/>
            <a:r>
              <a:rPr lang="en-GB" sz="2000" dirty="0"/>
              <a:t>	</a:t>
            </a:r>
            <a:r>
              <a:rPr lang="en-GB" sz="2000" dirty="0" smtClean="0"/>
              <a:t>and </a:t>
            </a:r>
            <a:r>
              <a:rPr lang="en-GB" sz="2000" dirty="0"/>
              <a:t>exchange</a:t>
            </a:r>
          </a:p>
        </p:txBody>
      </p:sp>
      <p:pic>
        <p:nvPicPr>
          <p:cNvPr id="2" name="Afbeelding 1" descr="IMG_68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53" y="2633028"/>
            <a:ext cx="2376547" cy="42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thema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2803</TotalTime>
  <Words>576</Words>
  <Application>Microsoft Office PowerPoint</Application>
  <PresentationFormat>On-screen Show (4:3)</PresentationFormat>
  <Paragraphs>99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Standaardthema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Ouwerkerk</dc:creator>
  <cp:lastModifiedBy>Bas Jonkman - CITG</cp:lastModifiedBy>
  <cp:revision>156</cp:revision>
  <cp:lastPrinted>2015-09-07T13:48:06Z</cp:lastPrinted>
  <dcterms:created xsi:type="dcterms:W3CDTF">2015-03-11T20:01:43Z</dcterms:created>
  <dcterms:modified xsi:type="dcterms:W3CDTF">2016-10-30T09:11:55Z</dcterms:modified>
</cp:coreProperties>
</file>