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  <p:sldMasterId id="2147483745" r:id="rId5"/>
  </p:sldMasterIdLst>
  <p:notesMasterIdLst>
    <p:notesMasterId r:id="rId23"/>
  </p:notesMasterIdLst>
  <p:handoutMasterIdLst>
    <p:handoutMasterId r:id="rId24"/>
  </p:handoutMasterIdLst>
  <p:sldIdLst>
    <p:sldId id="293" r:id="rId6"/>
    <p:sldId id="294" r:id="rId7"/>
    <p:sldId id="295" r:id="rId8"/>
    <p:sldId id="296" r:id="rId9"/>
    <p:sldId id="270" r:id="rId10"/>
    <p:sldId id="290" r:id="rId11"/>
    <p:sldId id="276" r:id="rId12"/>
    <p:sldId id="301" r:id="rId13"/>
    <p:sldId id="309" r:id="rId14"/>
    <p:sldId id="308" r:id="rId15"/>
    <p:sldId id="278" r:id="rId16"/>
    <p:sldId id="304" r:id="rId17"/>
    <p:sldId id="311" r:id="rId18"/>
    <p:sldId id="305" r:id="rId19"/>
    <p:sldId id="310" r:id="rId20"/>
    <p:sldId id="289" r:id="rId21"/>
    <p:sldId id="307" r:id="rId22"/>
  </p:sldIdLst>
  <p:sldSz cx="9144000" cy="6858000" type="screen4x3"/>
  <p:notesSz cx="6858000" cy="9144000"/>
  <p:custDataLst>
    <p:tags r:id="rId2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1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ill" initials="JC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53338"/>
    <a:srgbClr val="5F3245"/>
    <a:srgbClr val="E8D4DD"/>
    <a:srgbClr val="D1D9D4"/>
    <a:srgbClr val="6E8778"/>
    <a:srgbClr val="033C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49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18" y="72"/>
      </p:cViewPr>
      <p:guideLst>
        <p:guide orient="horz" pos="2160"/>
        <p:guide pos="1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-2952" y="-8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C83CF-CBA1-4CA4-A218-013F84D5C1E0}" type="datetimeFigureOut">
              <a:rPr lang="en-US" smtClean="0"/>
              <a:pPr/>
              <a:t>4/19/2017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EBED83-63AD-4D7D-B366-219B3108BB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091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1B158-7FC6-4BD7-9E2F-87DE51C1F06A}" type="datetimeFigureOut">
              <a:rPr lang="en-US" smtClean="0"/>
              <a:pPr/>
              <a:t>4/19/2017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6D413F-8705-44B9-8F37-5786BDF385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24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D413F-8705-44B9-8F37-5786BDF3853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37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salinity</a:t>
            </a:r>
            <a:r>
              <a:rPr lang="en-US" baseline="0" dirty="0" smtClean="0"/>
              <a:t>: good indication that hydro is correct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D413F-8705-44B9-8F37-5786BDF3853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304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" y="1219200"/>
            <a:ext cx="7772400" cy="762000"/>
          </a:xfrm>
          <a:prstGeom prst="rect">
            <a:avLst/>
          </a:prstGeom>
        </p:spPr>
        <p:txBody>
          <a:bodyPr/>
          <a:lstStyle>
            <a:lvl1pPr>
              <a:def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33C6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" y="2667000"/>
            <a:ext cx="3352800" cy="381000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b="1" kern="1200" baseline="0" dirty="0" smtClean="0">
                <a:solidFill>
                  <a:srgbClr val="033C61"/>
                </a:solidFill>
                <a:latin typeface="Arial" charset="0"/>
                <a:ea typeface="+mn-ea"/>
                <a:cs typeface="+mn-cs"/>
              </a:defRPr>
            </a:lvl1pPr>
            <a:lvl2pPr marL="0" indent="0" algn="l" rtl="0" fontAlgn="base">
              <a:spcBef>
                <a:spcPct val="50000"/>
              </a:spcBef>
              <a:spcAft>
                <a:spcPct val="0"/>
              </a:spcAft>
              <a:buNone/>
              <a:defRPr lang="en-US" sz="1400" b="0" kern="1200" dirty="0" smtClean="0">
                <a:solidFill>
                  <a:srgbClr val="033C61"/>
                </a:solidFill>
                <a:latin typeface="Arial" charset="0"/>
                <a:ea typeface="+mn-ea"/>
                <a:cs typeface="+mn-cs"/>
              </a:defRPr>
            </a:lvl2pPr>
            <a:lvl3pPr marL="0" indent="0" algn="l" rtl="0" fontAlgn="base">
              <a:spcBef>
                <a:spcPct val="50000"/>
              </a:spcBef>
              <a:spcAft>
                <a:spcPct val="0"/>
              </a:spcAft>
              <a:buNone/>
              <a:defRPr lang="en-US" sz="1400" b="0" kern="1200" baseline="0" dirty="0" smtClean="0">
                <a:solidFill>
                  <a:srgbClr val="033C61"/>
                </a:solidFill>
                <a:latin typeface="Arial" charset="0"/>
                <a:ea typeface="+mn-ea"/>
                <a:cs typeface="+mn-cs"/>
              </a:defRPr>
            </a:lvl3pPr>
            <a:lvl4pPr marL="0" indent="0" algn="l" rtl="0" fontAlgn="base">
              <a:spcBef>
                <a:spcPct val="50000"/>
              </a:spcBef>
              <a:spcAft>
                <a:spcPct val="0"/>
              </a:spcAft>
              <a:buNone/>
              <a:defRPr lang="en-US" sz="1400" b="0" kern="1200" dirty="0" smtClean="0">
                <a:solidFill>
                  <a:srgbClr val="033C61"/>
                </a:solidFill>
                <a:latin typeface="Arial" charset="0"/>
                <a:ea typeface="+mn-ea"/>
                <a:cs typeface="+mn-cs"/>
              </a:defRPr>
            </a:lvl4pPr>
            <a:lvl5pPr marL="0" indent="0" algn="l" rtl="0" fontAlgn="base">
              <a:spcBef>
                <a:spcPct val="50000"/>
              </a:spcBef>
              <a:spcAft>
                <a:spcPct val="0"/>
              </a:spcAft>
              <a:buNone/>
              <a:defRPr lang="en-US" sz="1400" b="0" kern="1200" dirty="0" smtClean="0">
                <a:solidFill>
                  <a:srgbClr val="033C61"/>
                </a:solidFill>
                <a:latin typeface="Arial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" y="3048000"/>
            <a:ext cx="3352800" cy="1295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tabLst/>
              <a:defRPr lang="en-US" sz="1400" b="0" kern="1200" baseline="0" dirty="0" smtClean="0">
                <a:solidFill>
                  <a:srgbClr val="033C6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Presenter Title</a:t>
            </a:r>
            <a:br>
              <a:rPr lang="en-US" dirty="0" smtClean="0"/>
            </a:br>
            <a:r>
              <a:rPr lang="en-US" dirty="0" smtClean="0"/>
              <a:t>ERDC Lab or Office</a:t>
            </a:r>
            <a:br>
              <a:rPr lang="en-US" dirty="0" smtClean="0"/>
            </a:br>
            <a:r>
              <a:rPr lang="en-US" dirty="0" smtClean="0"/>
              <a:t>Date of Presentation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6324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52400"/>
            <a:ext cx="2152650" cy="5973763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152400"/>
            <a:ext cx="6305550" cy="5973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25DB9-C5C6-46D9-BA23-758C6AE266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259A0-B2B6-4A51-8281-FB7C939077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14E43-8F88-4457-A0E5-A78128267B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E8071-4869-4383-AF9F-74A0EEE90E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F9707-126B-4905-B024-C55801C84A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120D9-61F1-42F2-8D8E-4F655175A6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45313-CC83-4504-93DA-BBEC7E835D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EEE0-7A08-4071-B5B8-350C978D59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4/19/2017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FC1934-DC50-417B-8BF8-32BF59F432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00B22-CBDE-4E38-A3FA-5463C554C9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CB97365-EBCA-4027-87D5-99FC1D4DF0BB}" type="datetimeFigureOut">
              <a:rPr lang="en-US" smtClean="0"/>
              <a:pPr eaLnBrk="1" latinLnBrk="0" hangingPunct="1"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40DBB-9FB0-4012-A636-A80AE93955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6324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6324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6324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CA_1095-opti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876800" y="1307203"/>
            <a:ext cx="4495799" cy="3371850"/>
          </a:xfrm>
          <a:prstGeom prst="rect">
            <a:avLst/>
          </a:prstGeom>
        </p:spPr>
      </p:pic>
      <p:pic>
        <p:nvPicPr>
          <p:cNvPr id="11" name="Picture 10" descr="JCA_0533-opti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324600" y="3914535"/>
            <a:ext cx="2819400" cy="3965184"/>
          </a:xfrm>
          <a:prstGeom prst="rect">
            <a:avLst/>
          </a:prstGeom>
        </p:spPr>
      </p:pic>
      <p:pic>
        <p:nvPicPr>
          <p:cNvPr id="10" name="Picture 9" descr="woman_hardHat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028784" y="3886200"/>
            <a:ext cx="2448216" cy="3276600"/>
          </a:xfrm>
          <a:prstGeom prst="rect">
            <a:avLst/>
          </a:prstGeom>
        </p:spPr>
      </p:pic>
      <p:sp>
        <p:nvSpPr>
          <p:cNvPr id="1043" name="Line 19"/>
          <p:cNvSpPr>
            <a:spLocks noChangeShapeType="1"/>
          </p:cNvSpPr>
          <p:nvPr/>
        </p:nvSpPr>
        <p:spPr bwMode="auto">
          <a:xfrm>
            <a:off x="4953000" y="3886200"/>
            <a:ext cx="4343400" cy="0"/>
          </a:xfrm>
          <a:prstGeom prst="line">
            <a:avLst/>
          </a:prstGeom>
          <a:noFill/>
          <a:ln w="63500">
            <a:solidFill>
              <a:srgbClr val="6E8778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 rot="16200000">
            <a:off x="4838700" y="5524500"/>
            <a:ext cx="3276600" cy="0"/>
          </a:xfrm>
          <a:prstGeom prst="line">
            <a:avLst/>
          </a:prstGeom>
          <a:noFill/>
          <a:ln w="63500">
            <a:solidFill>
              <a:srgbClr val="6E8778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047" name="Picture 23" descr="ppt_camo_bkgrnd-0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1"/>
            <a:ext cx="9144000" cy="6861175"/>
          </a:xfrm>
          <a:prstGeom prst="rect">
            <a:avLst/>
          </a:prstGeom>
          <a:noFill/>
        </p:spPr>
      </p:pic>
      <p:pic>
        <p:nvPicPr>
          <p:cNvPr id="1045" name="Picture 21" descr="white_curve"/>
          <p:cNvPicPr>
            <a:picLocks noChangeAspect="1" noChangeArrowheads="1"/>
          </p:cNvPicPr>
          <p:nvPr/>
        </p:nvPicPr>
        <p:blipFill>
          <a:blip r:embed="rId18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USACE_logo-w-name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503699"/>
            <a:ext cx="1447800" cy="11574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4/19/2017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849"/>
            <a:ext cx="8426370" cy="3839218"/>
          </a:xfrm>
        </p:spPr>
        <p:txBody>
          <a:bodyPr/>
          <a:lstStyle/>
          <a:p>
            <a:r>
              <a:rPr lang="en-US" sz="4000" b="1" dirty="0"/>
              <a:t>Integrating multiscale models for projecting population dynamics of species </a:t>
            </a:r>
            <a:r>
              <a:rPr lang="en-US" sz="4000" b="1" dirty="0" smtClean="0"/>
              <a:t>under intense </a:t>
            </a:r>
            <a:r>
              <a:rPr lang="en-US" sz="4000" b="1" dirty="0"/>
              <a:t>disturbance regimes </a:t>
            </a:r>
            <a:br>
              <a:rPr lang="en-US" sz="4000" b="1" dirty="0"/>
            </a:br>
            <a:r>
              <a:rPr lang="en-US" sz="4000" b="1" dirty="0"/>
              <a:t/>
            </a:r>
            <a:br>
              <a:rPr lang="en-US" sz="4000" b="1" dirty="0"/>
            </a:b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71999"/>
            <a:ext cx="8380071" cy="1412111"/>
          </a:xfrm>
        </p:spPr>
        <p:txBody>
          <a:bodyPr>
            <a:noAutofit/>
          </a:bodyPr>
          <a:lstStyle/>
          <a:p>
            <a:pPr algn="ctr"/>
            <a:r>
              <a:rPr lang="en-US" sz="2500" b="1" dirty="0" smtClean="0"/>
              <a:t>Todd M. Swannack, Candice D. Piercy, Michael E. Kjelland, and </a:t>
            </a:r>
            <a:r>
              <a:rPr lang="en-US" sz="2500" b="1" dirty="0" err="1" smtClean="0"/>
              <a:t>Tahirih</a:t>
            </a:r>
            <a:r>
              <a:rPr lang="en-US" sz="2500" b="1" dirty="0" smtClean="0"/>
              <a:t> Lackey</a:t>
            </a:r>
          </a:p>
          <a:p>
            <a:pPr algn="ctr"/>
            <a:r>
              <a:rPr lang="en-US" sz="2500" b="1" dirty="0" smtClean="0"/>
              <a:t>US Army Engineer Research and Development Center</a:t>
            </a:r>
          </a:p>
          <a:p>
            <a:pPr algn="ctr"/>
            <a:r>
              <a:rPr lang="en-US" sz="2500" b="1" dirty="0" smtClean="0"/>
              <a:t>Vicksburg, MS, USA</a:t>
            </a:r>
          </a:p>
          <a:p>
            <a:pPr algn="ctr"/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118501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760" y="-26678"/>
            <a:ext cx="3905249" cy="29289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9560" y="1447800"/>
            <a:ext cx="304800" cy="152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99160" y="1219200"/>
            <a:ext cx="304800" cy="152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80360" y="685800"/>
            <a:ext cx="304800" cy="152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489960" y="3429000"/>
            <a:ext cx="304800" cy="152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04360" y="3581400"/>
            <a:ext cx="304800" cy="152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94760" y="4648200"/>
            <a:ext cx="304800" cy="152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251960" y="5257800"/>
            <a:ext cx="304800" cy="152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394960" y="4953000"/>
            <a:ext cx="304800" cy="152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309360" y="5105400"/>
            <a:ext cx="304800" cy="152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071360" y="5715000"/>
            <a:ext cx="304800" cy="152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Curved Connector 14"/>
          <p:cNvCxnSpPr/>
          <p:nvPr/>
        </p:nvCxnSpPr>
        <p:spPr>
          <a:xfrm rot="5400000" flipH="1" flipV="1">
            <a:off x="670560" y="1066800"/>
            <a:ext cx="304800" cy="762000"/>
          </a:xfrm>
          <a:prstGeom prst="curvedConnector4">
            <a:avLst>
              <a:gd name="adj1" fmla="val -75000"/>
              <a:gd name="adj2" fmla="val 130000"/>
            </a:avLst>
          </a:prstGeom>
          <a:ln w="7683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>
            <a:stCxn id="5" idx="2"/>
          </p:cNvCxnSpPr>
          <p:nvPr/>
        </p:nvCxnSpPr>
        <p:spPr>
          <a:xfrm rot="5400000" flipH="1" flipV="1">
            <a:off x="1242060" y="-38100"/>
            <a:ext cx="838200" cy="2438400"/>
          </a:xfrm>
          <a:prstGeom prst="curvedConnector4">
            <a:avLst>
              <a:gd name="adj1" fmla="val -27273"/>
              <a:gd name="adj2" fmla="val 53125"/>
            </a:avLst>
          </a:prstGeom>
          <a:ln w="4000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rot="16200000" flipH="1">
            <a:off x="1013460" y="1028700"/>
            <a:ext cx="1905000" cy="3048000"/>
          </a:xfrm>
          <a:prstGeom prst="curvedConnector2">
            <a:avLst/>
          </a:prstGeom>
          <a:ln w="12001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16200000" flipH="1">
            <a:off x="1394460" y="647700"/>
            <a:ext cx="2057400" cy="3962400"/>
          </a:xfrm>
          <a:prstGeom prst="curvedConnector2">
            <a:avLst/>
          </a:prstGeom>
          <a:ln w="7366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 rot="16200000" flipH="1">
            <a:off x="556260" y="1485900"/>
            <a:ext cx="3124200" cy="3352800"/>
          </a:xfrm>
          <a:prstGeom prst="curvedConnector2">
            <a:avLst/>
          </a:prstGeom>
          <a:ln w="4699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 rot="16200000" flipH="1">
            <a:off x="1203960" y="838200"/>
            <a:ext cx="3429000" cy="4953000"/>
          </a:xfrm>
          <a:prstGeom prst="curvedConnector2">
            <a:avLst/>
          </a:prstGeom>
          <a:ln w="7429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/>
          <p:nvPr/>
        </p:nvCxnSpPr>
        <p:spPr>
          <a:xfrm rot="16200000" flipH="1">
            <a:off x="480060" y="1562100"/>
            <a:ext cx="3733800" cy="3810000"/>
          </a:xfrm>
          <a:prstGeom prst="curvedConnector2">
            <a:avLst/>
          </a:prstGeom>
          <a:ln w="4699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rot="16200000" flipH="1">
            <a:off x="1584960" y="457200"/>
            <a:ext cx="3581400" cy="5867400"/>
          </a:xfrm>
          <a:prstGeom prst="curvedConnector2">
            <a:avLst/>
          </a:prstGeom>
          <a:ln w="2921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rot="16200000" flipH="1">
            <a:off x="1661160" y="381000"/>
            <a:ext cx="4191000" cy="6629400"/>
          </a:xfrm>
          <a:prstGeom prst="curvedConnector2">
            <a:avLst/>
          </a:prstGeom>
          <a:ln w="7683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hape 67"/>
          <p:cNvCxnSpPr/>
          <p:nvPr/>
        </p:nvCxnSpPr>
        <p:spPr>
          <a:xfrm rot="5400000" flipH="1">
            <a:off x="321310" y="1593850"/>
            <a:ext cx="304800" cy="12700"/>
          </a:xfrm>
          <a:prstGeom prst="curvedConnector5">
            <a:avLst>
              <a:gd name="adj1" fmla="val -75000"/>
              <a:gd name="adj2" fmla="val 3600000"/>
              <a:gd name="adj3" fmla="val 185000"/>
            </a:avLst>
          </a:prstGeom>
          <a:ln w="50038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hape 72"/>
          <p:cNvCxnSpPr>
            <a:stCxn id="6" idx="2"/>
            <a:endCxn id="5" idx="3"/>
          </p:cNvCxnSpPr>
          <p:nvPr/>
        </p:nvCxnSpPr>
        <p:spPr>
          <a:xfrm rot="5400000">
            <a:off x="746760" y="1219200"/>
            <a:ext cx="152400" cy="457200"/>
          </a:xfrm>
          <a:prstGeom prst="curvedConnector2">
            <a:avLst/>
          </a:prstGeom>
          <a:ln w="508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hape 74"/>
          <p:cNvCxnSpPr>
            <a:stCxn id="6" idx="2"/>
            <a:endCxn id="7" idx="1"/>
          </p:cNvCxnSpPr>
          <p:nvPr/>
        </p:nvCxnSpPr>
        <p:spPr>
          <a:xfrm rot="5400000" flipH="1" flipV="1">
            <a:off x="1661160" y="152400"/>
            <a:ext cx="609600" cy="1828800"/>
          </a:xfrm>
          <a:prstGeom prst="curvedConnector4">
            <a:avLst>
              <a:gd name="adj1" fmla="val -37500"/>
              <a:gd name="adj2" fmla="val 54167"/>
            </a:avLst>
          </a:prstGeom>
          <a:ln w="4191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hape 76"/>
          <p:cNvCxnSpPr>
            <a:stCxn id="6" idx="2"/>
            <a:endCxn id="8" idx="1"/>
          </p:cNvCxnSpPr>
          <p:nvPr/>
        </p:nvCxnSpPr>
        <p:spPr>
          <a:xfrm rot="16200000" flipH="1">
            <a:off x="1203960" y="1219200"/>
            <a:ext cx="2133600" cy="2438400"/>
          </a:xfrm>
          <a:prstGeom prst="curvedConnector2">
            <a:avLst/>
          </a:prstGeom>
          <a:ln w="12001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hape 78"/>
          <p:cNvCxnSpPr>
            <a:stCxn id="6" idx="2"/>
            <a:endCxn id="9" idx="1"/>
          </p:cNvCxnSpPr>
          <p:nvPr/>
        </p:nvCxnSpPr>
        <p:spPr>
          <a:xfrm rot="16200000" flipH="1">
            <a:off x="1584960" y="838200"/>
            <a:ext cx="2286000" cy="3352800"/>
          </a:xfrm>
          <a:prstGeom prst="curvedConnector2">
            <a:avLst/>
          </a:prstGeom>
          <a:ln w="7175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hape 80"/>
          <p:cNvCxnSpPr>
            <a:stCxn id="6" idx="2"/>
            <a:endCxn id="10" idx="1"/>
          </p:cNvCxnSpPr>
          <p:nvPr/>
        </p:nvCxnSpPr>
        <p:spPr>
          <a:xfrm rot="16200000" flipH="1">
            <a:off x="746760" y="1676400"/>
            <a:ext cx="3352800" cy="2743200"/>
          </a:xfrm>
          <a:prstGeom prst="curvedConnector2">
            <a:avLst/>
          </a:prstGeom>
          <a:ln w="4381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hape 82"/>
          <p:cNvCxnSpPr>
            <a:stCxn id="6" idx="2"/>
            <a:endCxn id="11" idx="1"/>
          </p:cNvCxnSpPr>
          <p:nvPr/>
        </p:nvCxnSpPr>
        <p:spPr>
          <a:xfrm rot="16200000" flipH="1">
            <a:off x="670560" y="1752600"/>
            <a:ext cx="3962400" cy="3200400"/>
          </a:xfrm>
          <a:prstGeom prst="curvedConnector2">
            <a:avLst/>
          </a:prstGeom>
          <a:ln w="4381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hape 84"/>
          <p:cNvCxnSpPr>
            <a:stCxn id="6" idx="2"/>
            <a:endCxn id="12" idx="1"/>
          </p:cNvCxnSpPr>
          <p:nvPr/>
        </p:nvCxnSpPr>
        <p:spPr>
          <a:xfrm rot="16200000" flipH="1">
            <a:off x="1394460" y="1028700"/>
            <a:ext cx="3657600" cy="4343400"/>
          </a:xfrm>
          <a:prstGeom prst="curvedConnector2">
            <a:avLst/>
          </a:prstGeom>
          <a:ln w="8128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hape 86"/>
          <p:cNvCxnSpPr>
            <a:stCxn id="6" idx="2"/>
            <a:endCxn id="13" idx="1"/>
          </p:cNvCxnSpPr>
          <p:nvPr/>
        </p:nvCxnSpPr>
        <p:spPr>
          <a:xfrm rot="16200000" flipH="1">
            <a:off x="1775460" y="647700"/>
            <a:ext cx="3810000" cy="5257800"/>
          </a:xfrm>
          <a:prstGeom prst="curvedConnector2">
            <a:avLst/>
          </a:prstGeom>
          <a:ln w="2603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hape 88"/>
          <p:cNvCxnSpPr>
            <a:stCxn id="6" idx="2"/>
            <a:endCxn id="14" idx="1"/>
          </p:cNvCxnSpPr>
          <p:nvPr/>
        </p:nvCxnSpPr>
        <p:spPr>
          <a:xfrm rot="16200000" flipH="1">
            <a:off x="1851660" y="571500"/>
            <a:ext cx="4419600" cy="6019800"/>
          </a:xfrm>
          <a:prstGeom prst="curvedConnector2">
            <a:avLst/>
          </a:prstGeom>
          <a:ln w="6921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hape 92"/>
          <p:cNvCxnSpPr/>
          <p:nvPr/>
        </p:nvCxnSpPr>
        <p:spPr>
          <a:xfrm rot="5400000" flipH="1">
            <a:off x="924560" y="1393825"/>
            <a:ext cx="304800" cy="12700"/>
          </a:xfrm>
          <a:prstGeom prst="curvedConnector5">
            <a:avLst>
              <a:gd name="adj1" fmla="val -75000"/>
              <a:gd name="adj2" fmla="val 3000000"/>
              <a:gd name="adj3" fmla="val 175000"/>
            </a:avLst>
          </a:prstGeom>
          <a:ln w="86233"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0480" y="6478587"/>
            <a:ext cx="304800" cy="1524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" name="TextBox 99"/>
          <p:cNvSpPr txBox="1">
            <a:spLocks noChangeArrowheads="1"/>
          </p:cNvSpPr>
          <p:nvPr/>
        </p:nvSpPr>
        <p:spPr bwMode="auto">
          <a:xfrm>
            <a:off x="335280" y="6399212"/>
            <a:ext cx="1193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Times New Roman" pitchFamily="18" charset="0"/>
                <a:cs typeface="Times New Roman" pitchFamily="18" charset="0"/>
              </a:rPr>
              <a:t>= Oyster Reef</a:t>
            </a:r>
          </a:p>
        </p:txBody>
      </p:sp>
      <p:cxnSp>
        <p:nvCxnSpPr>
          <p:cNvPr id="37" name="Shape 103"/>
          <p:cNvCxnSpPr>
            <a:stCxn id="7" idx="2"/>
            <a:endCxn id="7" idx="0"/>
          </p:cNvCxnSpPr>
          <p:nvPr/>
        </p:nvCxnSpPr>
        <p:spPr>
          <a:xfrm rot="5400000" flipH="1">
            <a:off x="2956560" y="762000"/>
            <a:ext cx="152400" cy="12700"/>
          </a:xfrm>
          <a:prstGeom prst="curvedConnector5">
            <a:avLst>
              <a:gd name="adj1" fmla="val -150000"/>
              <a:gd name="adj2" fmla="val 2925001"/>
              <a:gd name="adj3" fmla="val 262500"/>
            </a:avLst>
          </a:prstGeom>
          <a:ln w="34036">
            <a:solidFill>
              <a:schemeClr val="bg2">
                <a:lumMod val="50000"/>
              </a:schemeClr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hape 110"/>
          <p:cNvCxnSpPr>
            <a:stCxn id="8" idx="2"/>
            <a:endCxn id="8" idx="0"/>
          </p:cNvCxnSpPr>
          <p:nvPr/>
        </p:nvCxnSpPr>
        <p:spPr>
          <a:xfrm rot="5400000" flipH="1">
            <a:off x="3566160" y="3505200"/>
            <a:ext cx="152400" cy="12700"/>
          </a:xfrm>
          <a:prstGeom prst="curvedConnector5">
            <a:avLst>
              <a:gd name="adj1" fmla="val -150000"/>
              <a:gd name="adj2" fmla="val 3000000"/>
              <a:gd name="adj3" fmla="val 250000"/>
            </a:avLst>
          </a:prstGeom>
          <a:ln w="135636">
            <a:solidFill>
              <a:schemeClr val="accent3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hape 115"/>
          <p:cNvCxnSpPr>
            <a:stCxn id="9" idx="2"/>
            <a:endCxn id="9" idx="0"/>
          </p:cNvCxnSpPr>
          <p:nvPr/>
        </p:nvCxnSpPr>
        <p:spPr>
          <a:xfrm rot="5400000" flipH="1">
            <a:off x="4480560" y="3657600"/>
            <a:ext cx="152400" cy="12700"/>
          </a:xfrm>
          <a:prstGeom prst="curvedConnector5">
            <a:avLst>
              <a:gd name="adj1" fmla="val -150000"/>
              <a:gd name="adj2" fmla="val 3000000"/>
              <a:gd name="adj3" fmla="val 250000"/>
            </a:avLst>
          </a:prstGeom>
          <a:ln w="66548">
            <a:solidFill>
              <a:schemeClr val="accent6">
                <a:lumMod val="75000"/>
              </a:schemeClr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hape 117"/>
          <p:cNvCxnSpPr>
            <a:stCxn id="10" idx="2"/>
            <a:endCxn id="10" idx="0"/>
          </p:cNvCxnSpPr>
          <p:nvPr/>
        </p:nvCxnSpPr>
        <p:spPr>
          <a:xfrm rot="5400000" flipH="1">
            <a:off x="3870960" y="4724400"/>
            <a:ext cx="152400" cy="12700"/>
          </a:xfrm>
          <a:prstGeom prst="curvedConnector5">
            <a:avLst>
              <a:gd name="adj1" fmla="val -150000"/>
              <a:gd name="adj2" fmla="val 3000000"/>
              <a:gd name="adj3" fmla="val 250000"/>
            </a:avLst>
          </a:prstGeom>
          <a:ln w="52451">
            <a:solidFill>
              <a:srgbClr val="7030A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hape 119"/>
          <p:cNvCxnSpPr>
            <a:stCxn id="11" idx="2"/>
            <a:endCxn id="11" idx="0"/>
          </p:cNvCxnSpPr>
          <p:nvPr/>
        </p:nvCxnSpPr>
        <p:spPr>
          <a:xfrm rot="5400000" flipH="1">
            <a:off x="4328160" y="5334000"/>
            <a:ext cx="152400" cy="12700"/>
          </a:xfrm>
          <a:prstGeom prst="curvedConnector5">
            <a:avLst>
              <a:gd name="adj1" fmla="val -150000"/>
              <a:gd name="adj2" fmla="val 3000000"/>
              <a:gd name="adj3" fmla="val 250000"/>
            </a:avLst>
          </a:prstGeom>
          <a:ln w="52451">
            <a:solidFill>
              <a:schemeClr val="bg1">
                <a:lumMod val="50000"/>
              </a:schemeClr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hape 121"/>
          <p:cNvCxnSpPr>
            <a:stCxn id="12" idx="2"/>
            <a:endCxn id="12" idx="0"/>
          </p:cNvCxnSpPr>
          <p:nvPr/>
        </p:nvCxnSpPr>
        <p:spPr>
          <a:xfrm rot="5400000" flipH="1">
            <a:off x="5471160" y="5029200"/>
            <a:ext cx="152400" cy="12700"/>
          </a:xfrm>
          <a:prstGeom prst="curvedConnector5">
            <a:avLst>
              <a:gd name="adj1" fmla="val -150000"/>
              <a:gd name="adj2" fmla="val 3000000"/>
              <a:gd name="adj3" fmla="val 250000"/>
            </a:avLst>
          </a:prstGeom>
          <a:ln w="80772">
            <a:solidFill>
              <a:srgbClr val="00B0F0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hape 123"/>
          <p:cNvCxnSpPr>
            <a:stCxn id="13" idx="2"/>
            <a:endCxn id="13" idx="0"/>
          </p:cNvCxnSpPr>
          <p:nvPr/>
        </p:nvCxnSpPr>
        <p:spPr>
          <a:xfrm rot="5400000" flipH="1">
            <a:off x="6385560" y="5181600"/>
            <a:ext cx="152400" cy="12700"/>
          </a:xfrm>
          <a:prstGeom prst="curvedConnector5">
            <a:avLst>
              <a:gd name="adj1" fmla="val -150000"/>
              <a:gd name="adj2" fmla="val 3000000"/>
              <a:gd name="adj3" fmla="val 250000"/>
            </a:avLst>
          </a:prstGeom>
          <a:ln w="34798">
            <a:solidFill>
              <a:schemeClr val="tx1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hape 125"/>
          <p:cNvCxnSpPr>
            <a:stCxn id="14" idx="2"/>
            <a:endCxn id="14" idx="0"/>
          </p:cNvCxnSpPr>
          <p:nvPr/>
        </p:nvCxnSpPr>
        <p:spPr>
          <a:xfrm rot="5400000" flipH="1">
            <a:off x="7147560" y="5791200"/>
            <a:ext cx="152400" cy="12700"/>
          </a:xfrm>
          <a:prstGeom prst="curvedConnector5">
            <a:avLst>
              <a:gd name="adj1" fmla="val -150000"/>
              <a:gd name="adj2" fmla="val 3000000"/>
              <a:gd name="adj3" fmla="val 250000"/>
            </a:avLst>
          </a:prstGeom>
          <a:ln w="94234">
            <a:solidFill>
              <a:srgbClr val="DBDF27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hape 47"/>
          <p:cNvCxnSpPr>
            <a:stCxn id="7" idx="3"/>
            <a:endCxn id="5" idx="3"/>
          </p:cNvCxnSpPr>
          <p:nvPr/>
        </p:nvCxnSpPr>
        <p:spPr>
          <a:xfrm flipH="1">
            <a:off x="594360" y="762000"/>
            <a:ext cx="2590800" cy="762000"/>
          </a:xfrm>
          <a:prstGeom prst="curvedConnector3">
            <a:avLst>
              <a:gd name="adj1" fmla="val -8824"/>
            </a:avLst>
          </a:prstGeom>
          <a:ln w="41275">
            <a:solidFill>
              <a:schemeClr val="bg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hape 47"/>
          <p:cNvCxnSpPr>
            <a:stCxn id="7" idx="3"/>
          </p:cNvCxnSpPr>
          <p:nvPr/>
        </p:nvCxnSpPr>
        <p:spPr>
          <a:xfrm flipH="1">
            <a:off x="1203960" y="762000"/>
            <a:ext cx="1981200" cy="533400"/>
          </a:xfrm>
          <a:prstGeom prst="curvedConnector3">
            <a:avLst>
              <a:gd name="adj1" fmla="val -6250"/>
            </a:avLst>
          </a:prstGeom>
          <a:ln w="75565">
            <a:solidFill>
              <a:schemeClr val="bg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hape 47"/>
          <p:cNvCxnSpPr>
            <a:stCxn id="7" idx="3"/>
            <a:endCxn id="8" idx="1"/>
          </p:cNvCxnSpPr>
          <p:nvPr/>
        </p:nvCxnSpPr>
        <p:spPr>
          <a:xfrm>
            <a:off x="3185160" y="762000"/>
            <a:ext cx="304800" cy="2743200"/>
          </a:xfrm>
          <a:prstGeom prst="curvedConnector3">
            <a:avLst>
              <a:gd name="adj1" fmla="val 50000"/>
            </a:avLst>
          </a:prstGeom>
          <a:ln w="115570">
            <a:solidFill>
              <a:schemeClr val="bg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hape 47"/>
          <p:cNvCxnSpPr>
            <a:stCxn id="7" idx="3"/>
            <a:endCxn id="9" idx="1"/>
          </p:cNvCxnSpPr>
          <p:nvPr/>
        </p:nvCxnSpPr>
        <p:spPr>
          <a:xfrm>
            <a:off x="3185160" y="762000"/>
            <a:ext cx="1219200" cy="2895600"/>
          </a:xfrm>
          <a:prstGeom prst="curvedConnector3">
            <a:avLst>
              <a:gd name="adj1" fmla="val 82813"/>
            </a:avLst>
          </a:prstGeom>
          <a:ln w="67945">
            <a:solidFill>
              <a:schemeClr val="bg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hape 47"/>
          <p:cNvCxnSpPr>
            <a:stCxn id="7" idx="3"/>
            <a:endCxn id="10" idx="1"/>
          </p:cNvCxnSpPr>
          <p:nvPr/>
        </p:nvCxnSpPr>
        <p:spPr>
          <a:xfrm>
            <a:off x="3185160" y="762000"/>
            <a:ext cx="609600" cy="3962400"/>
          </a:xfrm>
          <a:prstGeom prst="curvedConnector3">
            <a:avLst>
              <a:gd name="adj1" fmla="val -6250"/>
            </a:avLst>
          </a:prstGeom>
          <a:ln w="47625">
            <a:solidFill>
              <a:schemeClr val="bg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hape 47"/>
          <p:cNvCxnSpPr>
            <a:stCxn id="7" idx="3"/>
            <a:endCxn id="11" idx="1"/>
          </p:cNvCxnSpPr>
          <p:nvPr/>
        </p:nvCxnSpPr>
        <p:spPr>
          <a:xfrm>
            <a:off x="3185160" y="762000"/>
            <a:ext cx="1066800" cy="4572000"/>
          </a:xfrm>
          <a:prstGeom prst="curvedConnector3">
            <a:avLst>
              <a:gd name="adj1" fmla="val 84821"/>
            </a:avLst>
          </a:prstGeom>
          <a:ln w="47625">
            <a:solidFill>
              <a:schemeClr val="bg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hape 47"/>
          <p:cNvCxnSpPr>
            <a:stCxn id="7" idx="3"/>
            <a:endCxn id="12" idx="1"/>
          </p:cNvCxnSpPr>
          <p:nvPr/>
        </p:nvCxnSpPr>
        <p:spPr>
          <a:xfrm>
            <a:off x="3185160" y="762000"/>
            <a:ext cx="2209800" cy="4267200"/>
          </a:xfrm>
          <a:prstGeom prst="curvedConnector3">
            <a:avLst>
              <a:gd name="adj1" fmla="val 44397"/>
            </a:avLst>
          </a:prstGeom>
          <a:ln w="79375">
            <a:solidFill>
              <a:schemeClr val="bg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hape 47"/>
          <p:cNvCxnSpPr>
            <a:stCxn id="7" idx="3"/>
            <a:endCxn id="13" idx="1"/>
          </p:cNvCxnSpPr>
          <p:nvPr/>
        </p:nvCxnSpPr>
        <p:spPr>
          <a:xfrm>
            <a:off x="3185160" y="762000"/>
            <a:ext cx="3124200" cy="4419600"/>
          </a:xfrm>
          <a:prstGeom prst="curvedConnector3">
            <a:avLst>
              <a:gd name="adj1" fmla="val 79573"/>
            </a:avLst>
          </a:prstGeom>
          <a:ln w="30480">
            <a:solidFill>
              <a:schemeClr val="bg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hape 47"/>
          <p:cNvCxnSpPr>
            <a:stCxn id="7" idx="3"/>
            <a:endCxn id="14" idx="1"/>
          </p:cNvCxnSpPr>
          <p:nvPr/>
        </p:nvCxnSpPr>
        <p:spPr>
          <a:xfrm>
            <a:off x="3185160" y="762000"/>
            <a:ext cx="3886200" cy="5029200"/>
          </a:xfrm>
          <a:prstGeom prst="curvedConnector3">
            <a:avLst>
              <a:gd name="adj1" fmla="val 52941"/>
            </a:avLst>
          </a:prstGeom>
          <a:ln w="95885">
            <a:solidFill>
              <a:schemeClr val="bg2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hape 47"/>
          <p:cNvCxnSpPr>
            <a:stCxn id="8" idx="3"/>
            <a:endCxn id="7" idx="1"/>
          </p:cNvCxnSpPr>
          <p:nvPr/>
        </p:nvCxnSpPr>
        <p:spPr>
          <a:xfrm flipH="1" flipV="1">
            <a:off x="2880360" y="762000"/>
            <a:ext cx="914400" cy="2743200"/>
          </a:xfrm>
          <a:prstGeom prst="curvedConnector5">
            <a:avLst>
              <a:gd name="adj1" fmla="val -12500"/>
              <a:gd name="adj2" fmla="val 50000"/>
              <a:gd name="adj3" fmla="val 125000"/>
            </a:avLst>
          </a:prstGeom>
          <a:ln w="38735">
            <a:solidFill>
              <a:schemeClr val="accent3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hape 47"/>
          <p:cNvCxnSpPr>
            <a:stCxn id="8" idx="3"/>
            <a:endCxn id="6" idx="3"/>
          </p:cNvCxnSpPr>
          <p:nvPr/>
        </p:nvCxnSpPr>
        <p:spPr>
          <a:xfrm flipH="1" flipV="1">
            <a:off x="1203960" y="1295400"/>
            <a:ext cx="2590800" cy="2209800"/>
          </a:xfrm>
          <a:prstGeom prst="curvedConnector3">
            <a:avLst>
              <a:gd name="adj1" fmla="val -8088"/>
            </a:avLst>
          </a:prstGeom>
          <a:ln w="84455">
            <a:solidFill>
              <a:schemeClr val="accent3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hape 47"/>
          <p:cNvCxnSpPr>
            <a:stCxn id="8" idx="3"/>
            <a:endCxn id="5" idx="3"/>
          </p:cNvCxnSpPr>
          <p:nvPr/>
        </p:nvCxnSpPr>
        <p:spPr>
          <a:xfrm flipH="1" flipV="1">
            <a:off x="594360" y="1524000"/>
            <a:ext cx="3200400" cy="1981200"/>
          </a:xfrm>
          <a:prstGeom prst="curvedConnector3">
            <a:avLst>
              <a:gd name="adj1" fmla="val -5357"/>
            </a:avLst>
          </a:prstGeom>
          <a:ln w="50800">
            <a:solidFill>
              <a:schemeClr val="accent3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hape 47"/>
          <p:cNvCxnSpPr/>
          <p:nvPr/>
        </p:nvCxnSpPr>
        <p:spPr>
          <a:xfrm>
            <a:off x="3794760" y="3505200"/>
            <a:ext cx="609600" cy="152400"/>
          </a:xfrm>
          <a:prstGeom prst="curvedConnector3">
            <a:avLst>
              <a:gd name="adj1" fmla="val 50000"/>
            </a:avLst>
          </a:prstGeom>
          <a:ln w="70485">
            <a:solidFill>
              <a:schemeClr val="accent3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hape 47"/>
          <p:cNvCxnSpPr>
            <a:stCxn id="8" idx="3"/>
            <a:endCxn id="10" idx="1"/>
          </p:cNvCxnSpPr>
          <p:nvPr/>
        </p:nvCxnSpPr>
        <p:spPr>
          <a:xfrm>
            <a:off x="3794760" y="3505200"/>
            <a:ext cx="12700" cy="1219200"/>
          </a:xfrm>
          <a:prstGeom prst="curvedConnector5">
            <a:avLst>
              <a:gd name="adj1" fmla="val 825000"/>
              <a:gd name="adj2" fmla="val 53907"/>
              <a:gd name="adj3" fmla="val -3650001"/>
            </a:avLst>
          </a:prstGeom>
          <a:ln w="52070">
            <a:solidFill>
              <a:schemeClr val="accent3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hape 47"/>
          <p:cNvCxnSpPr>
            <a:stCxn id="8" idx="3"/>
            <a:endCxn id="11" idx="1"/>
          </p:cNvCxnSpPr>
          <p:nvPr/>
        </p:nvCxnSpPr>
        <p:spPr>
          <a:xfrm>
            <a:off x="3794760" y="3505200"/>
            <a:ext cx="457200" cy="1828800"/>
          </a:xfrm>
          <a:prstGeom prst="curvedConnector3">
            <a:avLst>
              <a:gd name="adj1" fmla="val 81250"/>
            </a:avLst>
          </a:prstGeom>
          <a:ln w="52070">
            <a:solidFill>
              <a:schemeClr val="accent3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hape 47"/>
          <p:cNvCxnSpPr>
            <a:stCxn id="8" idx="3"/>
            <a:endCxn id="12" idx="1"/>
          </p:cNvCxnSpPr>
          <p:nvPr/>
        </p:nvCxnSpPr>
        <p:spPr>
          <a:xfrm>
            <a:off x="3794760" y="3505200"/>
            <a:ext cx="1600200" cy="1524000"/>
          </a:xfrm>
          <a:prstGeom prst="curvedConnector3">
            <a:avLst>
              <a:gd name="adj1" fmla="val 27381"/>
            </a:avLst>
          </a:prstGeom>
          <a:ln w="66675">
            <a:solidFill>
              <a:schemeClr val="accent3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hape 47"/>
          <p:cNvCxnSpPr>
            <a:stCxn id="8" idx="3"/>
            <a:endCxn id="13" idx="1"/>
          </p:cNvCxnSpPr>
          <p:nvPr/>
        </p:nvCxnSpPr>
        <p:spPr>
          <a:xfrm>
            <a:off x="3794760" y="3505200"/>
            <a:ext cx="2514600" cy="1676400"/>
          </a:xfrm>
          <a:prstGeom prst="curvedConnector3">
            <a:avLst>
              <a:gd name="adj1" fmla="val 8712"/>
            </a:avLst>
          </a:prstGeom>
          <a:ln w="24765">
            <a:solidFill>
              <a:schemeClr val="accent3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hape 47"/>
          <p:cNvCxnSpPr>
            <a:stCxn id="8" idx="3"/>
            <a:endCxn id="14" idx="1"/>
          </p:cNvCxnSpPr>
          <p:nvPr/>
        </p:nvCxnSpPr>
        <p:spPr>
          <a:xfrm>
            <a:off x="3794760" y="3505200"/>
            <a:ext cx="3276600" cy="2286000"/>
          </a:xfrm>
          <a:prstGeom prst="curvedConnector3">
            <a:avLst>
              <a:gd name="adj1" fmla="val 17733"/>
            </a:avLst>
          </a:prstGeom>
          <a:ln w="59690">
            <a:solidFill>
              <a:schemeClr val="accent3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hape 47"/>
          <p:cNvCxnSpPr>
            <a:stCxn id="9" idx="3"/>
            <a:endCxn id="5" idx="3"/>
          </p:cNvCxnSpPr>
          <p:nvPr/>
        </p:nvCxnSpPr>
        <p:spPr>
          <a:xfrm flipH="1" flipV="1">
            <a:off x="594360" y="1524000"/>
            <a:ext cx="4114800" cy="2133600"/>
          </a:xfrm>
          <a:prstGeom prst="curvedConnector3">
            <a:avLst>
              <a:gd name="adj1" fmla="val -3704"/>
            </a:avLst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hape 47"/>
          <p:cNvCxnSpPr>
            <a:stCxn id="9" idx="3"/>
            <a:endCxn id="6" idx="3"/>
          </p:cNvCxnSpPr>
          <p:nvPr/>
        </p:nvCxnSpPr>
        <p:spPr>
          <a:xfrm flipH="1" flipV="1">
            <a:off x="1203960" y="1295400"/>
            <a:ext cx="3505200" cy="2362200"/>
          </a:xfrm>
          <a:prstGeom prst="curvedConnector3">
            <a:avLst>
              <a:gd name="adj1" fmla="val -6522"/>
            </a:avLst>
          </a:prstGeom>
          <a:ln w="71755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hape 47"/>
          <p:cNvCxnSpPr>
            <a:stCxn id="9" idx="3"/>
            <a:endCxn id="7" idx="1"/>
          </p:cNvCxnSpPr>
          <p:nvPr/>
        </p:nvCxnSpPr>
        <p:spPr>
          <a:xfrm flipH="1" flipV="1">
            <a:off x="2880360" y="762000"/>
            <a:ext cx="1828800" cy="2895600"/>
          </a:xfrm>
          <a:prstGeom prst="curvedConnector5">
            <a:avLst>
              <a:gd name="adj1" fmla="val -2604"/>
              <a:gd name="adj2" fmla="val 50000"/>
              <a:gd name="adj3" fmla="val 112500"/>
            </a:avLst>
          </a:prstGeom>
          <a:ln w="3556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hape 47"/>
          <p:cNvCxnSpPr>
            <a:stCxn id="9" idx="3"/>
            <a:endCxn id="8" idx="1"/>
          </p:cNvCxnSpPr>
          <p:nvPr/>
        </p:nvCxnSpPr>
        <p:spPr>
          <a:xfrm flipH="1" flipV="1">
            <a:off x="3489960" y="3505200"/>
            <a:ext cx="1219200" cy="152400"/>
          </a:xfrm>
          <a:prstGeom prst="curvedConnector5">
            <a:avLst>
              <a:gd name="adj1" fmla="val -18750"/>
              <a:gd name="adj2" fmla="val 300000"/>
              <a:gd name="adj3" fmla="val 118750"/>
            </a:avLst>
          </a:prstGeom>
          <a:ln w="12319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hape 47"/>
          <p:cNvCxnSpPr>
            <a:stCxn id="9" idx="3"/>
            <a:endCxn id="10" idx="1"/>
          </p:cNvCxnSpPr>
          <p:nvPr/>
        </p:nvCxnSpPr>
        <p:spPr>
          <a:xfrm flipH="1">
            <a:off x="3794760" y="3657600"/>
            <a:ext cx="914400" cy="1066800"/>
          </a:xfrm>
          <a:prstGeom prst="curvedConnector5">
            <a:avLst>
              <a:gd name="adj1" fmla="val -10417"/>
              <a:gd name="adj2" fmla="val 50000"/>
              <a:gd name="adj3" fmla="val 125000"/>
            </a:avLst>
          </a:prstGeom>
          <a:ln w="50165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hape 47"/>
          <p:cNvCxnSpPr>
            <a:stCxn id="9" idx="3"/>
            <a:endCxn id="11" idx="1"/>
          </p:cNvCxnSpPr>
          <p:nvPr/>
        </p:nvCxnSpPr>
        <p:spPr>
          <a:xfrm flipH="1">
            <a:off x="4251960" y="3657600"/>
            <a:ext cx="457200" cy="1676400"/>
          </a:xfrm>
          <a:prstGeom prst="curvedConnector5">
            <a:avLst>
              <a:gd name="adj1" fmla="val -50000"/>
              <a:gd name="adj2" fmla="val 57955"/>
              <a:gd name="adj3" fmla="val 135417"/>
            </a:avLst>
          </a:prstGeom>
          <a:ln w="50165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hape 47"/>
          <p:cNvCxnSpPr>
            <a:stCxn id="9" idx="3"/>
            <a:endCxn id="12" idx="1"/>
          </p:cNvCxnSpPr>
          <p:nvPr/>
        </p:nvCxnSpPr>
        <p:spPr>
          <a:xfrm>
            <a:off x="4709160" y="3657600"/>
            <a:ext cx="685800" cy="1371600"/>
          </a:xfrm>
          <a:prstGeom prst="curvedConnector3">
            <a:avLst>
              <a:gd name="adj1" fmla="val 50000"/>
            </a:avLst>
          </a:prstGeom>
          <a:ln w="84455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hape 47"/>
          <p:cNvCxnSpPr>
            <a:stCxn id="9" idx="3"/>
            <a:endCxn id="13" idx="1"/>
          </p:cNvCxnSpPr>
          <p:nvPr/>
        </p:nvCxnSpPr>
        <p:spPr>
          <a:xfrm>
            <a:off x="4709160" y="3657600"/>
            <a:ext cx="1600200" cy="1524000"/>
          </a:xfrm>
          <a:prstGeom prst="curvedConnector3">
            <a:avLst>
              <a:gd name="adj1" fmla="val 62500"/>
            </a:avLst>
          </a:prstGeom>
          <a:ln w="2921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hape 47"/>
          <p:cNvCxnSpPr>
            <a:stCxn id="9" idx="3"/>
            <a:endCxn id="14" idx="1"/>
          </p:cNvCxnSpPr>
          <p:nvPr/>
        </p:nvCxnSpPr>
        <p:spPr>
          <a:xfrm>
            <a:off x="4709160" y="3657600"/>
            <a:ext cx="2362200" cy="2133600"/>
          </a:xfrm>
          <a:prstGeom prst="curvedConnector3">
            <a:avLst>
              <a:gd name="adj1" fmla="val 41532"/>
            </a:avLst>
          </a:prstGeom>
          <a:ln w="85725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hape 47"/>
          <p:cNvCxnSpPr>
            <a:stCxn id="10" idx="3"/>
            <a:endCxn id="5" idx="3"/>
          </p:cNvCxnSpPr>
          <p:nvPr/>
        </p:nvCxnSpPr>
        <p:spPr>
          <a:xfrm flipH="1" flipV="1">
            <a:off x="594360" y="1524000"/>
            <a:ext cx="3505200" cy="3200400"/>
          </a:xfrm>
          <a:prstGeom prst="curvedConnector3">
            <a:avLst>
              <a:gd name="adj1" fmla="val -1359"/>
            </a:avLst>
          </a:prstGeom>
          <a:ln w="48895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hape 47"/>
          <p:cNvCxnSpPr>
            <a:stCxn id="10" idx="3"/>
            <a:endCxn id="6" idx="3"/>
          </p:cNvCxnSpPr>
          <p:nvPr/>
        </p:nvCxnSpPr>
        <p:spPr>
          <a:xfrm flipH="1" flipV="1">
            <a:off x="1203960" y="1295400"/>
            <a:ext cx="2895600" cy="3429000"/>
          </a:xfrm>
          <a:prstGeom prst="curvedConnector3">
            <a:avLst>
              <a:gd name="adj1" fmla="val -3948"/>
            </a:avLst>
          </a:prstGeom>
          <a:ln w="85725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hape 47"/>
          <p:cNvCxnSpPr>
            <a:stCxn id="10" idx="3"/>
            <a:endCxn id="7" idx="1"/>
          </p:cNvCxnSpPr>
          <p:nvPr/>
        </p:nvCxnSpPr>
        <p:spPr>
          <a:xfrm flipH="1" flipV="1">
            <a:off x="2880360" y="762000"/>
            <a:ext cx="1219200" cy="3962400"/>
          </a:xfrm>
          <a:prstGeom prst="curvedConnector5">
            <a:avLst>
              <a:gd name="adj1" fmla="val -18750"/>
              <a:gd name="adj2" fmla="val 40625"/>
              <a:gd name="adj3" fmla="val 118750"/>
            </a:avLst>
          </a:prstGeom>
          <a:ln w="41910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hape 47"/>
          <p:cNvCxnSpPr>
            <a:stCxn id="10" idx="3"/>
            <a:endCxn id="9" idx="1"/>
          </p:cNvCxnSpPr>
          <p:nvPr/>
        </p:nvCxnSpPr>
        <p:spPr>
          <a:xfrm flipV="1">
            <a:off x="4099560" y="3657600"/>
            <a:ext cx="304800" cy="1066800"/>
          </a:xfrm>
          <a:prstGeom prst="curvedConnector3">
            <a:avLst>
              <a:gd name="adj1" fmla="val 50000"/>
            </a:avLst>
          </a:prstGeom>
          <a:ln w="77470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hape 47"/>
          <p:cNvCxnSpPr>
            <a:stCxn id="10" idx="3"/>
            <a:endCxn id="11" idx="1"/>
          </p:cNvCxnSpPr>
          <p:nvPr/>
        </p:nvCxnSpPr>
        <p:spPr>
          <a:xfrm>
            <a:off x="4099560" y="4724400"/>
            <a:ext cx="152400" cy="609600"/>
          </a:xfrm>
          <a:prstGeom prst="curvedConnector3">
            <a:avLst>
              <a:gd name="adj1" fmla="val 50000"/>
            </a:avLst>
          </a:prstGeom>
          <a:ln w="52705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hape 47"/>
          <p:cNvCxnSpPr>
            <a:stCxn id="10" idx="3"/>
            <a:endCxn id="12" idx="1"/>
          </p:cNvCxnSpPr>
          <p:nvPr/>
        </p:nvCxnSpPr>
        <p:spPr>
          <a:xfrm>
            <a:off x="4099560" y="4724400"/>
            <a:ext cx="1295400" cy="304800"/>
          </a:xfrm>
          <a:prstGeom prst="curvedConnector3">
            <a:avLst>
              <a:gd name="adj1" fmla="val 50000"/>
            </a:avLst>
          </a:prstGeom>
          <a:ln w="72390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hape 47"/>
          <p:cNvCxnSpPr>
            <a:stCxn id="10" idx="3"/>
            <a:endCxn id="13" idx="1"/>
          </p:cNvCxnSpPr>
          <p:nvPr/>
        </p:nvCxnSpPr>
        <p:spPr>
          <a:xfrm>
            <a:off x="4099560" y="4724400"/>
            <a:ext cx="2209800" cy="457200"/>
          </a:xfrm>
          <a:prstGeom prst="curvedConnector3">
            <a:avLst>
              <a:gd name="adj1" fmla="val 12069"/>
            </a:avLst>
          </a:prstGeom>
          <a:ln w="24130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hape 47"/>
          <p:cNvCxnSpPr>
            <a:stCxn id="10" idx="3"/>
            <a:endCxn id="14" idx="1"/>
          </p:cNvCxnSpPr>
          <p:nvPr/>
        </p:nvCxnSpPr>
        <p:spPr>
          <a:xfrm>
            <a:off x="4099560" y="4724400"/>
            <a:ext cx="2971800" cy="1066800"/>
          </a:xfrm>
          <a:prstGeom prst="curvedConnector3">
            <a:avLst>
              <a:gd name="adj1" fmla="val 23398"/>
            </a:avLst>
          </a:prstGeom>
          <a:ln w="47625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hape 47"/>
          <p:cNvCxnSpPr>
            <a:stCxn id="11" idx="3"/>
            <a:endCxn id="14" idx="1"/>
          </p:cNvCxnSpPr>
          <p:nvPr/>
        </p:nvCxnSpPr>
        <p:spPr>
          <a:xfrm>
            <a:off x="4556760" y="5334000"/>
            <a:ext cx="2514600" cy="457200"/>
          </a:xfrm>
          <a:prstGeom prst="curvedConnector3">
            <a:avLst>
              <a:gd name="adj1" fmla="val 50000"/>
            </a:avLst>
          </a:prstGeom>
          <a:ln w="47625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hape 47"/>
          <p:cNvCxnSpPr>
            <a:stCxn id="11" idx="3"/>
            <a:endCxn id="13" idx="1"/>
          </p:cNvCxnSpPr>
          <p:nvPr/>
        </p:nvCxnSpPr>
        <p:spPr>
          <a:xfrm flipV="1">
            <a:off x="4556760" y="5181600"/>
            <a:ext cx="1752600" cy="152400"/>
          </a:xfrm>
          <a:prstGeom prst="curvedConnector3">
            <a:avLst>
              <a:gd name="adj1" fmla="val 50000"/>
            </a:avLst>
          </a:prstGeom>
          <a:ln w="2413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hape 47"/>
          <p:cNvCxnSpPr>
            <a:stCxn id="11" idx="3"/>
            <a:endCxn id="12" idx="1"/>
          </p:cNvCxnSpPr>
          <p:nvPr/>
        </p:nvCxnSpPr>
        <p:spPr>
          <a:xfrm flipV="1">
            <a:off x="4556760" y="5029200"/>
            <a:ext cx="838200" cy="304800"/>
          </a:xfrm>
          <a:prstGeom prst="curvedConnector3">
            <a:avLst>
              <a:gd name="adj1" fmla="val 50000"/>
            </a:avLst>
          </a:prstGeom>
          <a:ln w="7239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hape 47"/>
          <p:cNvCxnSpPr>
            <a:stCxn id="11" idx="3"/>
            <a:endCxn id="10" idx="1"/>
          </p:cNvCxnSpPr>
          <p:nvPr/>
        </p:nvCxnSpPr>
        <p:spPr>
          <a:xfrm flipH="1" flipV="1">
            <a:off x="3794760" y="4724400"/>
            <a:ext cx="762000" cy="609600"/>
          </a:xfrm>
          <a:prstGeom prst="curvedConnector5">
            <a:avLst>
              <a:gd name="adj1" fmla="val -30000"/>
              <a:gd name="adj2" fmla="val 50000"/>
              <a:gd name="adj3" fmla="val 130000"/>
            </a:avLst>
          </a:prstGeom>
          <a:ln w="52705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hape 47"/>
          <p:cNvCxnSpPr>
            <a:stCxn id="11" idx="3"/>
            <a:endCxn id="9" idx="1"/>
          </p:cNvCxnSpPr>
          <p:nvPr/>
        </p:nvCxnSpPr>
        <p:spPr>
          <a:xfrm flipH="1" flipV="1">
            <a:off x="4404360" y="3657600"/>
            <a:ext cx="152400" cy="1676400"/>
          </a:xfrm>
          <a:prstGeom prst="curvedConnector5">
            <a:avLst>
              <a:gd name="adj1" fmla="val -150000"/>
              <a:gd name="adj2" fmla="val 50000"/>
              <a:gd name="adj3" fmla="val 250000"/>
            </a:avLst>
          </a:prstGeom>
          <a:ln w="7747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hape 47"/>
          <p:cNvCxnSpPr>
            <a:stCxn id="11" idx="3"/>
            <a:endCxn id="8" idx="1"/>
          </p:cNvCxnSpPr>
          <p:nvPr/>
        </p:nvCxnSpPr>
        <p:spPr>
          <a:xfrm flipH="1" flipV="1">
            <a:off x="3489960" y="3505200"/>
            <a:ext cx="1066800" cy="1828800"/>
          </a:xfrm>
          <a:prstGeom prst="curvedConnector5">
            <a:avLst>
              <a:gd name="adj1" fmla="val -21429"/>
              <a:gd name="adj2" fmla="val 50000"/>
              <a:gd name="adj3" fmla="val 121429"/>
            </a:avLst>
          </a:prstGeom>
          <a:ln w="132715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hape 47"/>
          <p:cNvCxnSpPr>
            <a:stCxn id="11" idx="3"/>
            <a:endCxn id="7" idx="1"/>
          </p:cNvCxnSpPr>
          <p:nvPr/>
        </p:nvCxnSpPr>
        <p:spPr>
          <a:xfrm flipH="1" flipV="1">
            <a:off x="2880360" y="762000"/>
            <a:ext cx="1676400" cy="4572000"/>
          </a:xfrm>
          <a:prstGeom prst="curvedConnector5">
            <a:avLst>
              <a:gd name="adj1" fmla="val 19887"/>
              <a:gd name="adj2" fmla="val 50000"/>
              <a:gd name="adj3" fmla="val 113636"/>
            </a:avLst>
          </a:prstGeom>
          <a:ln w="41910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hape 47"/>
          <p:cNvCxnSpPr>
            <a:stCxn id="11" idx="3"/>
            <a:endCxn id="6" idx="3"/>
          </p:cNvCxnSpPr>
          <p:nvPr/>
        </p:nvCxnSpPr>
        <p:spPr>
          <a:xfrm flipH="1" flipV="1">
            <a:off x="1203960" y="1295400"/>
            <a:ext cx="3352800" cy="4038600"/>
          </a:xfrm>
          <a:prstGeom prst="curvedConnector3">
            <a:avLst>
              <a:gd name="adj1" fmla="val -15625"/>
            </a:avLst>
          </a:prstGeom>
          <a:ln w="85725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hape 47"/>
          <p:cNvCxnSpPr>
            <a:stCxn id="11" idx="3"/>
            <a:endCxn id="5" idx="3"/>
          </p:cNvCxnSpPr>
          <p:nvPr/>
        </p:nvCxnSpPr>
        <p:spPr>
          <a:xfrm flipH="1" flipV="1">
            <a:off x="594360" y="1524000"/>
            <a:ext cx="3962400" cy="3810000"/>
          </a:xfrm>
          <a:prstGeom prst="curvedConnector3">
            <a:avLst>
              <a:gd name="adj1" fmla="val -10096"/>
            </a:avLst>
          </a:prstGeom>
          <a:ln w="48895"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hape 47"/>
          <p:cNvCxnSpPr>
            <a:stCxn id="12" idx="3"/>
            <a:endCxn id="14" idx="1"/>
          </p:cNvCxnSpPr>
          <p:nvPr/>
        </p:nvCxnSpPr>
        <p:spPr>
          <a:xfrm>
            <a:off x="5699760" y="5029200"/>
            <a:ext cx="1371600" cy="762000"/>
          </a:xfrm>
          <a:prstGeom prst="curvedConnector3">
            <a:avLst>
              <a:gd name="adj1" fmla="val 32639"/>
            </a:avLst>
          </a:prstGeom>
          <a:ln w="83185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hape 47"/>
          <p:cNvCxnSpPr>
            <a:stCxn id="12" idx="3"/>
            <a:endCxn id="13" idx="1"/>
          </p:cNvCxnSpPr>
          <p:nvPr/>
        </p:nvCxnSpPr>
        <p:spPr>
          <a:xfrm>
            <a:off x="5699760" y="5029200"/>
            <a:ext cx="609600" cy="152400"/>
          </a:xfrm>
          <a:prstGeom prst="curvedConnector3">
            <a:avLst>
              <a:gd name="adj1" fmla="val 56250"/>
            </a:avLst>
          </a:prstGeom>
          <a:ln w="3048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hape 47"/>
          <p:cNvCxnSpPr>
            <a:stCxn id="12" idx="3"/>
            <a:endCxn id="11" idx="1"/>
          </p:cNvCxnSpPr>
          <p:nvPr/>
        </p:nvCxnSpPr>
        <p:spPr>
          <a:xfrm flipH="1">
            <a:off x="4251960" y="5029200"/>
            <a:ext cx="1447800" cy="304800"/>
          </a:xfrm>
          <a:prstGeom prst="curvedConnector5">
            <a:avLst>
              <a:gd name="adj1" fmla="val -15789"/>
              <a:gd name="adj2" fmla="val 50000"/>
              <a:gd name="adj3" fmla="val 115789"/>
            </a:avLst>
          </a:prstGeom>
          <a:ln w="4953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hape 47"/>
          <p:cNvCxnSpPr>
            <a:stCxn id="12" idx="3"/>
            <a:endCxn id="10" idx="1"/>
          </p:cNvCxnSpPr>
          <p:nvPr/>
        </p:nvCxnSpPr>
        <p:spPr>
          <a:xfrm flipH="1" flipV="1">
            <a:off x="3794760" y="4724400"/>
            <a:ext cx="1905000" cy="304800"/>
          </a:xfrm>
          <a:prstGeom prst="curvedConnector5">
            <a:avLst>
              <a:gd name="adj1" fmla="val -12000"/>
              <a:gd name="adj2" fmla="val 50000"/>
              <a:gd name="adj3" fmla="val 112000"/>
            </a:avLst>
          </a:prstGeom>
          <a:ln w="4953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hape 47"/>
          <p:cNvCxnSpPr>
            <a:stCxn id="12" idx="3"/>
            <a:endCxn id="9" idx="1"/>
          </p:cNvCxnSpPr>
          <p:nvPr/>
        </p:nvCxnSpPr>
        <p:spPr>
          <a:xfrm flipH="1" flipV="1">
            <a:off x="4404360" y="3657600"/>
            <a:ext cx="1295400" cy="1371600"/>
          </a:xfrm>
          <a:prstGeom prst="curvedConnector5">
            <a:avLst>
              <a:gd name="adj1" fmla="val -17647"/>
              <a:gd name="adj2" fmla="val 50000"/>
              <a:gd name="adj3" fmla="val 117647"/>
            </a:avLst>
          </a:prstGeom>
          <a:ln w="69215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hape 47"/>
          <p:cNvCxnSpPr>
            <a:stCxn id="12" idx="3"/>
            <a:endCxn id="8" idx="1"/>
          </p:cNvCxnSpPr>
          <p:nvPr/>
        </p:nvCxnSpPr>
        <p:spPr>
          <a:xfrm flipH="1" flipV="1">
            <a:off x="3489960" y="3505200"/>
            <a:ext cx="2209800" cy="1524000"/>
          </a:xfrm>
          <a:prstGeom prst="curvedConnector5">
            <a:avLst>
              <a:gd name="adj1" fmla="val -7759"/>
              <a:gd name="adj2" fmla="val 40625"/>
              <a:gd name="adj3" fmla="val 110345"/>
            </a:avLst>
          </a:prstGeom>
          <a:ln w="11176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hape 47"/>
          <p:cNvCxnSpPr>
            <a:stCxn id="12" idx="3"/>
            <a:endCxn id="7" idx="1"/>
          </p:cNvCxnSpPr>
          <p:nvPr/>
        </p:nvCxnSpPr>
        <p:spPr>
          <a:xfrm flipH="1" flipV="1">
            <a:off x="2880360" y="762000"/>
            <a:ext cx="2819400" cy="4267200"/>
          </a:xfrm>
          <a:prstGeom prst="curvedConnector5">
            <a:avLst>
              <a:gd name="adj1" fmla="val -2027"/>
              <a:gd name="adj2" fmla="val 50000"/>
              <a:gd name="adj3" fmla="val 108108"/>
            </a:avLst>
          </a:prstGeom>
          <a:ln w="3810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hape 47"/>
          <p:cNvCxnSpPr>
            <a:stCxn id="12" idx="3"/>
            <a:endCxn id="6" idx="3"/>
          </p:cNvCxnSpPr>
          <p:nvPr/>
        </p:nvCxnSpPr>
        <p:spPr>
          <a:xfrm flipH="1" flipV="1">
            <a:off x="1203960" y="1295400"/>
            <a:ext cx="4495800" cy="3733800"/>
          </a:xfrm>
          <a:prstGeom prst="curvedConnector3">
            <a:avLst>
              <a:gd name="adj1" fmla="val -7839"/>
            </a:avLst>
          </a:prstGeom>
          <a:ln w="76835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hape 47"/>
          <p:cNvCxnSpPr>
            <a:stCxn id="12" idx="3"/>
            <a:endCxn id="5" idx="3"/>
          </p:cNvCxnSpPr>
          <p:nvPr/>
        </p:nvCxnSpPr>
        <p:spPr>
          <a:xfrm flipH="1" flipV="1">
            <a:off x="594360" y="1524000"/>
            <a:ext cx="5105400" cy="3505200"/>
          </a:xfrm>
          <a:prstGeom prst="curvedConnector3">
            <a:avLst>
              <a:gd name="adj1" fmla="val -4478"/>
            </a:avLst>
          </a:prstGeom>
          <a:ln w="46355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hape 47"/>
          <p:cNvCxnSpPr>
            <a:stCxn id="13" idx="3"/>
            <a:endCxn id="14" idx="1"/>
          </p:cNvCxnSpPr>
          <p:nvPr/>
        </p:nvCxnSpPr>
        <p:spPr>
          <a:xfrm>
            <a:off x="6614160" y="5181600"/>
            <a:ext cx="457200" cy="609600"/>
          </a:xfrm>
          <a:prstGeom prst="curvedConnector3">
            <a:avLst>
              <a:gd name="adj1" fmla="val 50000"/>
            </a:avLst>
          </a:prstGeom>
          <a:ln w="8636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hape 47"/>
          <p:cNvCxnSpPr>
            <a:stCxn id="13" idx="3"/>
            <a:endCxn id="12" idx="1"/>
          </p:cNvCxnSpPr>
          <p:nvPr/>
        </p:nvCxnSpPr>
        <p:spPr>
          <a:xfrm flipH="1" flipV="1">
            <a:off x="5394960" y="5029200"/>
            <a:ext cx="1219200" cy="152400"/>
          </a:xfrm>
          <a:prstGeom prst="curvedConnector5">
            <a:avLst>
              <a:gd name="adj1" fmla="val -18750"/>
              <a:gd name="adj2" fmla="val 300000"/>
              <a:gd name="adj3" fmla="val 118750"/>
            </a:avLst>
          </a:prstGeom>
          <a:ln w="8001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hape 47"/>
          <p:cNvCxnSpPr>
            <a:stCxn id="13" idx="3"/>
            <a:endCxn id="11" idx="1"/>
          </p:cNvCxnSpPr>
          <p:nvPr/>
        </p:nvCxnSpPr>
        <p:spPr>
          <a:xfrm flipH="1">
            <a:off x="4251960" y="5181600"/>
            <a:ext cx="2362200" cy="152400"/>
          </a:xfrm>
          <a:prstGeom prst="curvedConnector5">
            <a:avLst>
              <a:gd name="adj1" fmla="val -4838"/>
              <a:gd name="adj2" fmla="val 300000"/>
              <a:gd name="adj3" fmla="val 109677"/>
            </a:avLst>
          </a:prstGeom>
          <a:ln w="5270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hape 47"/>
          <p:cNvCxnSpPr/>
          <p:nvPr/>
        </p:nvCxnSpPr>
        <p:spPr>
          <a:xfrm flipH="1" flipV="1">
            <a:off x="4404360" y="3657600"/>
            <a:ext cx="2209800" cy="1524000"/>
          </a:xfrm>
          <a:prstGeom prst="curvedConnector5">
            <a:avLst>
              <a:gd name="adj1" fmla="val -18535"/>
              <a:gd name="adj2" fmla="val 50000"/>
              <a:gd name="adj3" fmla="val 110345"/>
            </a:avLst>
          </a:prstGeom>
          <a:ln w="666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hape 47"/>
          <p:cNvCxnSpPr>
            <a:stCxn id="13" idx="3"/>
            <a:endCxn id="10" idx="1"/>
          </p:cNvCxnSpPr>
          <p:nvPr/>
        </p:nvCxnSpPr>
        <p:spPr>
          <a:xfrm flipH="1" flipV="1">
            <a:off x="3794760" y="4724400"/>
            <a:ext cx="2819400" cy="457200"/>
          </a:xfrm>
          <a:prstGeom prst="curvedConnector5">
            <a:avLst>
              <a:gd name="adj1" fmla="val -3040"/>
              <a:gd name="adj2" fmla="val 64583"/>
              <a:gd name="adj3" fmla="val 108108"/>
            </a:avLst>
          </a:prstGeom>
          <a:ln w="5270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hape 47"/>
          <p:cNvCxnSpPr>
            <a:stCxn id="13" idx="3"/>
            <a:endCxn id="8" idx="1"/>
          </p:cNvCxnSpPr>
          <p:nvPr/>
        </p:nvCxnSpPr>
        <p:spPr>
          <a:xfrm flipH="1" flipV="1">
            <a:off x="3489960" y="3505200"/>
            <a:ext cx="3124200" cy="1676400"/>
          </a:xfrm>
          <a:prstGeom prst="curvedConnector5">
            <a:avLst>
              <a:gd name="adj1" fmla="val -10365"/>
              <a:gd name="adj2" fmla="val 38636"/>
              <a:gd name="adj3" fmla="val 107317"/>
            </a:avLst>
          </a:prstGeom>
          <a:ln w="11620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hape 47"/>
          <p:cNvCxnSpPr>
            <a:stCxn id="13" idx="3"/>
            <a:endCxn id="7" idx="1"/>
          </p:cNvCxnSpPr>
          <p:nvPr/>
        </p:nvCxnSpPr>
        <p:spPr>
          <a:xfrm flipH="1" flipV="1">
            <a:off x="2880360" y="762000"/>
            <a:ext cx="3733800" cy="4419600"/>
          </a:xfrm>
          <a:prstGeom prst="curvedConnector5">
            <a:avLst>
              <a:gd name="adj1" fmla="val -19387"/>
              <a:gd name="adj2" fmla="val 50000"/>
              <a:gd name="adj3" fmla="val 106122"/>
            </a:avLst>
          </a:prstGeom>
          <a:ln w="3365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hape 47"/>
          <p:cNvCxnSpPr>
            <a:stCxn id="13" idx="3"/>
          </p:cNvCxnSpPr>
          <p:nvPr/>
        </p:nvCxnSpPr>
        <p:spPr>
          <a:xfrm flipH="1" flipV="1">
            <a:off x="1280160" y="1295400"/>
            <a:ext cx="5334000" cy="3886200"/>
          </a:xfrm>
          <a:prstGeom prst="curvedConnector3">
            <a:avLst>
              <a:gd name="adj1" fmla="val -19822"/>
            </a:avLst>
          </a:prstGeom>
          <a:ln w="7112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hape 47"/>
          <p:cNvCxnSpPr>
            <a:stCxn id="13" idx="3"/>
            <a:endCxn id="5" idx="3"/>
          </p:cNvCxnSpPr>
          <p:nvPr/>
        </p:nvCxnSpPr>
        <p:spPr>
          <a:xfrm flipH="1" flipV="1">
            <a:off x="594360" y="1524000"/>
            <a:ext cx="6019800" cy="3657600"/>
          </a:xfrm>
          <a:prstGeom prst="curvedConnector3">
            <a:avLst>
              <a:gd name="adj1" fmla="val -16139"/>
            </a:avLst>
          </a:prstGeom>
          <a:ln w="4064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hape 47"/>
          <p:cNvCxnSpPr>
            <a:stCxn id="14" idx="3"/>
            <a:endCxn id="13" idx="1"/>
          </p:cNvCxnSpPr>
          <p:nvPr/>
        </p:nvCxnSpPr>
        <p:spPr>
          <a:xfrm flipH="1" flipV="1">
            <a:off x="6309360" y="5181600"/>
            <a:ext cx="1066800" cy="609600"/>
          </a:xfrm>
          <a:prstGeom prst="curvedConnector5">
            <a:avLst>
              <a:gd name="adj1" fmla="val -21429"/>
              <a:gd name="adj2" fmla="val 64063"/>
              <a:gd name="adj3" fmla="val 121429"/>
            </a:avLst>
          </a:prstGeom>
          <a:ln w="37465">
            <a:solidFill>
              <a:srgbClr val="DBDF27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hape 47"/>
          <p:cNvCxnSpPr>
            <a:stCxn id="14" idx="3"/>
            <a:endCxn id="12" idx="1"/>
          </p:cNvCxnSpPr>
          <p:nvPr/>
        </p:nvCxnSpPr>
        <p:spPr>
          <a:xfrm flipH="1" flipV="1">
            <a:off x="5394960" y="5029200"/>
            <a:ext cx="1981200" cy="762000"/>
          </a:xfrm>
          <a:prstGeom prst="curvedConnector5">
            <a:avLst>
              <a:gd name="adj1" fmla="val -13461"/>
              <a:gd name="adj2" fmla="val 48750"/>
              <a:gd name="adj3" fmla="val 111538"/>
            </a:avLst>
          </a:prstGeom>
          <a:ln w="90170">
            <a:solidFill>
              <a:srgbClr val="DBDF27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hape 47"/>
          <p:cNvCxnSpPr>
            <a:stCxn id="14" idx="3"/>
            <a:endCxn id="11" idx="1"/>
          </p:cNvCxnSpPr>
          <p:nvPr/>
        </p:nvCxnSpPr>
        <p:spPr>
          <a:xfrm flipH="1" flipV="1">
            <a:off x="4251960" y="5334000"/>
            <a:ext cx="3124200" cy="457200"/>
          </a:xfrm>
          <a:prstGeom prst="curvedConnector5">
            <a:avLst>
              <a:gd name="adj1" fmla="val -9756"/>
              <a:gd name="adj2" fmla="val 85417"/>
              <a:gd name="adj3" fmla="val 115244"/>
            </a:avLst>
          </a:prstGeom>
          <a:ln w="53340">
            <a:solidFill>
              <a:srgbClr val="DBDF27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hape 47"/>
          <p:cNvCxnSpPr>
            <a:stCxn id="14" idx="3"/>
            <a:endCxn id="9" idx="1"/>
          </p:cNvCxnSpPr>
          <p:nvPr/>
        </p:nvCxnSpPr>
        <p:spPr>
          <a:xfrm flipH="1" flipV="1">
            <a:off x="4404360" y="3657600"/>
            <a:ext cx="2971800" cy="2133600"/>
          </a:xfrm>
          <a:prstGeom prst="curvedConnector5">
            <a:avLst>
              <a:gd name="adj1" fmla="val -5448"/>
              <a:gd name="adj2" fmla="val 50000"/>
              <a:gd name="adj3" fmla="val 107692"/>
            </a:avLst>
          </a:prstGeom>
          <a:ln w="62865">
            <a:solidFill>
              <a:srgbClr val="DBDF27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hape 47"/>
          <p:cNvCxnSpPr>
            <a:stCxn id="14" idx="3"/>
            <a:endCxn id="10" idx="1"/>
          </p:cNvCxnSpPr>
          <p:nvPr/>
        </p:nvCxnSpPr>
        <p:spPr>
          <a:xfrm flipH="1" flipV="1">
            <a:off x="3794760" y="4724400"/>
            <a:ext cx="3581400" cy="1066800"/>
          </a:xfrm>
          <a:prstGeom prst="curvedConnector5">
            <a:avLst>
              <a:gd name="adj1" fmla="val -6383"/>
              <a:gd name="adj2" fmla="val 50000"/>
              <a:gd name="adj3" fmla="val 106383"/>
            </a:avLst>
          </a:prstGeom>
          <a:ln w="53340">
            <a:solidFill>
              <a:srgbClr val="DBDF27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hape 47"/>
          <p:cNvCxnSpPr>
            <a:stCxn id="14" idx="3"/>
            <a:endCxn id="8" idx="1"/>
          </p:cNvCxnSpPr>
          <p:nvPr/>
        </p:nvCxnSpPr>
        <p:spPr>
          <a:xfrm flipH="1" flipV="1">
            <a:off x="3489960" y="3505200"/>
            <a:ext cx="3886200" cy="2286000"/>
          </a:xfrm>
          <a:prstGeom prst="curvedConnector5">
            <a:avLst>
              <a:gd name="adj1" fmla="val -5882"/>
              <a:gd name="adj2" fmla="val 50000"/>
              <a:gd name="adj3" fmla="val 105882"/>
            </a:avLst>
          </a:prstGeom>
          <a:ln w="110490">
            <a:solidFill>
              <a:srgbClr val="DBDF27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hape 47"/>
          <p:cNvCxnSpPr>
            <a:stCxn id="14" idx="3"/>
            <a:endCxn id="7" idx="1"/>
          </p:cNvCxnSpPr>
          <p:nvPr/>
        </p:nvCxnSpPr>
        <p:spPr>
          <a:xfrm flipH="1" flipV="1">
            <a:off x="2880360" y="762000"/>
            <a:ext cx="4495800" cy="5029200"/>
          </a:xfrm>
          <a:prstGeom prst="curvedConnector5">
            <a:avLst>
              <a:gd name="adj1" fmla="val -8263"/>
              <a:gd name="adj2" fmla="val 52083"/>
              <a:gd name="adj3" fmla="val 105085"/>
            </a:avLst>
          </a:prstGeom>
          <a:ln w="34925">
            <a:solidFill>
              <a:srgbClr val="DBDF27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hape 47"/>
          <p:cNvCxnSpPr>
            <a:stCxn id="14" idx="3"/>
            <a:endCxn id="6" idx="3"/>
          </p:cNvCxnSpPr>
          <p:nvPr/>
        </p:nvCxnSpPr>
        <p:spPr>
          <a:xfrm flipH="1" flipV="1">
            <a:off x="1203960" y="1295400"/>
            <a:ext cx="6172200" cy="4495800"/>
          </a:xfrm>
          <a:prstGeom prst="curvedConnector3">
            <a:avLst>
              <a:gd name="adj1" fmla="val -8334"/>
            </a:avLst>
          </a:prstGeom>
          <a:ln w="60325">
            <a:solidFill>
              <a:srgbClr val="DBDF27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hape 47"/>
          <p:cNvCxnSpPr>
            <a:stCxn id="14" idx="3"/>
            <a:endCxn id="5" idx="3"/>
          </p:cNvCxnSpPr>
          <p:nvPr/>
        </p:nvCxnSpPr>
        <p:spPr>
          <a:xfrm flipH="1" flipV="1">
            <a:off x="594360" y="1524000"/>
            <a:ext cx="6781800" cy="4267200"/>
          </a:xfrm>
          <a:prstGeom prst="curvedConnector3">
            <a:avLst>
              <a:gd name="adj1" fmla="val -7163"/>
            </a:avLst>
          </a:prstGeom>
          <a:ln w="36830">
            <a:solidFill>
              <a:srgbClr val="DBDF27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24"/>
          <p:cNvSpPr txBox="1">
            <a:spLocks noChangeArrowheads="1"/>
          </p:cNvSpPr>
          <p:nvPr/>
        </p:nvSpPr>
        <p:spPr bwMode="auto">
          <a:xfrm>
            <a:off x="441960" y="1189038"/>
            <a:ext cx="269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charset="0"/>
              </a:rPr>
              <a:t>1</a:t>
            </a:r>
          </a:p>
        </p:txBody>
      </p:sp>
      <p:sp>
        <p:nvSpPr>
          <p:cNvPr id="117" name="TextBox 126"/>
          <p:cNvSpPr txBox="1">
            <a:spLocks noChangeArrowheads="1"/>
          </p:cNvSpPr>
          <p:nvPr/>
        </p:nvSpPr>
        <p:spPr bwMode="auto">
          <a:xfrm>
            <a:off x="1035685" y="971550"/>
            <a:ext cx="269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charset="0"/>
              </a:rPr>
              <a:t>2</a:t>
            </a:r>
          </a:p>
        </p:txBody>
      </p:sp>
      <p:sp>
        <p:nvSpPr>
          <p:cNvPr id="118" name="TextBox 127"/>
          <p:cNvSpPr txBox="1">
            <a:spLocks noChangeArrowheads="1"/>
          </p:cNvSpPr>
          <p:nvPr/>
        </p:nvSpPr>
        <p:spPr bwMode="auto">
          <a:xfrm>
            <a:off x="2991485" y="457200"/>
            <a:ext cx="269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charset="0"/>
              </a:rPr>
              <a:t>3</a:t>
            </a:r>
          </a:p>
        </p:txBody>
      </p:sp>
      <p:sp>
        <p:nvSpPr>
          <p:cNvPr id="119" name="TextBox 128"/>
          <p:cNvSpPr txBox="1">
            <a:spLocks noChangeArrowheads="1"/>
          </p:cNvSpPr>
          <p:nvPr/>
        </p:nvSpPr>
        <p:spPr bwMode="auto">
          <a:xfrm>
            <a:off x="3601085" y="3200400"/>
            <a:ext cx="269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charset="0"/>
              </a:rPr>
              <a:t>4</a:t>
            </a:r>
          </a:p>
        </p:txBody>
      </p:sp>
      <p:sp>
        <p:nvSpPr>
          <p:cNvPr id="120" name="TextBox 129"/>
          <p:cNvSpPr txBox="1">
            <a:spLocks noChangeArrowheads="1"/>
          </p:cNvSpPr>
          <p:nvPr/>
        </p:nvSpPr>
        <p:spPr bwMode="auto">
          <a:xfrm>
            <a:off x="4515485" y="3352800"/>
            <a:ext cx="269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charset="0"/>
              </a:rPr>
              <a:t>5</a:t>
            </a:r>
          </a:p>
        </p:txBody>
      </p:sp>
      <p:sp>
        <p:nvSpPr>
          <p:cNvPr id="121" name="TextBox 131"/>
          <p:cNvSpPr txBox="1">
            <a:spLocks noChangeArrowheads="1"/>
          </p:cNvSpPr>
          <p:nvPr/>
        </p:nvSpPr>
        <p:spPr bwMode="auto">
          <a:xfrm>
            <a:off x="3870960" y="4419600"/>
            <a:ext cx="269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charset="0"/>
              </a:rPr>
              <a:t>6</a:t>
            </a:r>
          </a:p>
        </p:txBody>
      </p:sp>
      <p:sp>
        <p:nvSpPr>
          <p:cNvPr id="122" name="TextBox 132"/>
          <p:cNvSpPr txBox="1">
            <a:spLocks noChangeArrowheads="1"/>
          </p:cNvSpPr>
          <p:nvPr/>
        </p:nvSpPr>
        <p:spPr bwMode="auto">
          <a:xfrm>
            <a:off x="4363085" y="5029200"/>
            <a:ext cx="269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charset="0"/>
              </a:rPr>
              <a:t>7</a:t>
            </a:r>
          </a:p>
        </p:txBody>
      </p:sp>
      <p:sp>
        <p:nvSpPr>
          <p:cNvPr id="123" name="TextBox 134"/>
          <p:cNvSpPr txBox="1">
            <a:spLocks noChangeArrowheads="1"/>
          </p:cNvSpPr>
          <p:nvPr/>
        </p:nvSpPr>
        <p:spPr bwMode="auto">
          <a:xfrm>
            <a:off x="5506085" y="4724400"/>
            <a:ext cx="269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charset="0"/>
              </a:rPr>
              <a:t>8</a:t>
            </a:r>
          </a:p>
        </p:txBody>
      </p:sp>
      <p:sp>
        <p:nvSpPr>
          <p:cNvPr id="124" name="TextBox 135"/>
          <p:cNvSpPr txBox="1">
            <a:spLocks noChangeArrowheads="1"/>
          </p:cNvSpPr>
          <p:nvPr/>
        </p:nvSpPr>
        <p:spPr bwMode="auto">
          <a:xfrm>
            <a:off x="6420485" y="4876800"/>
            <a:ext cx="269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charset="0"/>
              </a:rPr>
              <a:t>9</a:t>
            </a:r>
          </a:p>
        </p:txBody>
      </p:sp>
      <p:sp>
        <p:nvSpPr>
          <p:cNvPr id="125" name="TextBox 136"/>
          <p:cNvSpPr txBox="1">
            <a:spLocks noChangeArrowheads="1"/>
          </p:cNvSpPr>
          <p:nvPr/>
        </p:nvSpPr>
        <p:spPr bwMode="auto">
          <a:xfrm>
            <a:off x="7174548" y="5486400"/>
            <a:ext cx="354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charset="0"/>
              </a:rPr>
              <a:t>10</a:t>
            </a:r>
          </a:p>
        </p:txBody>
      </p:sp>
      <p:cxnSp>
        <p:nvCxnSpPr>
          <p:cNvPr id="126" name="Shape 47"/>
          <p:cNvCxnSpPr>
            <a:stCxn id="10" idx="3"/>
            <a:endCxn id="8" idx="2"/>
          </p:cNvCxnSpPr>
          <p:nvPr/>
        </p:nvCxnSpPr>
        <p:spPr>
          <a:xfrm flipH="1" flipV="1">
            <a:off x="3642360" y="3581400"/>
            <a:ext cx="457200" cy="1143000"/>
          </a:xfrm>
          <a:prstGeom prst="curvedConnector4">
            <a:avLst>
              <a:gd name="adj1" fmla="val -50000"/>
              <a:gd name="adj2" fmla="val 53333"/>
            </a:avLst>
          </a:prstGeom>
          <a:ln w="132715">
            <a:solidFill>
              <a:srgbClr val="7030A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/>
          <p:cNvSpPr txBox="1"/>
          <p:nvPr/>
        </p:nvSpPr>
        <p:spPr>
          <a:xfrm>
            <a:off x="1532299" y="5970278"/>
            <a:ext cx="4219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LTM generates connectivity matrices</a:t>
            </a:r>
          </a:p>
          <a:p>
            <a:r>
              <a:rPr lang="en-US" b="1" dirty="0" smtClean="0"/>
              <a:t>1 per year, eight total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7484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00"/>
                            </p:stCondLst>
                            <p:childTnLst>
                              <p:par>
                                <p:cTn id="132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0"/>
                            </p:stCondLst>
                            <p:childTnLst>
                              <p:par>
                                <p:cTn id="16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500"/>
                            </p:stCondLst>
                            <p:childTnLst>
                              <p:par>
                                <p:cTn id="16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3000"/>
                            </p:stCondLst>
                            <p:childTnLst>
                              <p:par>
                                <p:cTn id="19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3500"/>
                            </p:stCondLst>
                            <p:childTnLst>
                              <p:par>
                                <p:cTn id="19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4000"/>
                            </p:stCondLst>
                            <p:childTnLst>
                              <p:par>
                                <p:cTn id="24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4500"/>
                            </p:stCondLst>
                            <p:childTnLst>
                              <p:par>
                                <p:cTn id="25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6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0"/>
                            </p:stCondLst>
                            <p:childTnLst>
                              <p:par>
                                <p:cTn id="28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5500"/>
                            </p:stCondLst>
                            <p:childTnLst>
                              <p:par>
                                <p:cTn id="28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0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0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0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6000"/>
                            </p:stCondLst>
                            <p:childTnLst>
                              <p:par>
                                <p:cTn id="31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6500"/>
                            </p:stCondLst>
                            <p:childTnLst>
                              <p:par>
                                <p:cTn id="3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3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3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4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7500"/>
                            </p:stCondLst>
                            <p:childTnLst>
                              <p:par>
                                <p:cTn id="34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5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5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5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6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6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7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7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8000"/>
                            </p:stCondLst>
                            <p:childTnLst>
                              <p:par>
                                <p:cTn id="37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"/>
            <a:ext cx="7620000" cy="1143000"/>
          </a:xfrm>
        </p:spPr>
        <p:txBody>
          <a:bodyPr>
            <a:normAutofit fontScale="90000"/>
          </a:bodyPr>
          <a:lstStyle/>
          <a:p>
            <a:r>
              <a:rPr lang="en-US" sz="5100" b="1" dirty="0" smtClean="0"/>
              <a:t>Model evaluation </a:t>
            </a:r>
            <a:br>
              <a:rPr lang="en-US" sz="5100" b="1" dirty="0" smtClean="0"/>
            </a:br>
            <a:r>
              <a:rPr lang="en-US" sz="3300" i="1" dirty="0" smtClean="0"/>
              <a:t>LTM results for Great Wicomico</a:t>
            </a:r>
            <a:endParaRPr lang="en-US" sz="3300" i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70" y="1701208"/>
            <a:ext cx="8286080" cy="393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196770" y="6331352"/>
            <a:ext cx="833377" cy="0"/>
          </a:xfrm>
          <a:prstGeom prst="line">
            <a:avLst/>
          </a:prstGeom>
          <a:ln w="444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30147" y="6146686"/>
            <a:ext cx="4750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Self-recruitment rates from </a:t>
            </a:r>
            <a:r>
              <a:rPr lang="en-US" dirty="0"/>
              <a:t>North et al. 2008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"/>
            <a:ext cx="7620000" cy="1143000"/>
          </a:xfrm>
        </p:spPr>
        <p:txBody>
          <a:bodyPr/>
          <a:lstStyle/>
          <a:p>
            <a:r>
              <a:rPr lang="en-US" b="1" dirty="0" smtClean="0"/>
              <a:t>Population Dynamics Model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27325" y="1180618"/>
            <a:ext cx="8785185" cy="4849793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 smtClean="0"/>
              <a:t>Spatially-explicit, agent-based model</a:t>
            </a:r>
          </a:p>
          <a:p>
            <a:pPr lvl="1"/>
            <a:r>
              <a:rPr lang="en-US" sz="3000" dirty="0" smtClean="0"/>
              <a:t>Agents were “supra-individuals”</a:t>
            </a:r>
          </a:p>
          <a:p>
            <a:pPr lvl="1"/>
            <a:r>
              <a:rPr lang="en-US" sz="3000" dirty="0" smtClean="0"/>
              <a:t>Bioenergetics-based growth</a:t>
            </a:r>
          </a:p>
          <a:p>
            <a:pPr lvl="1"/>
            <a:r>
              <a:rPr lang="en-US" sz="3000" dirty="0" smtClean="0"/>
              <a:t>Stage-specific reproduction and mortalities</a:t>
            </a:r>
          </a:p>
          <a:p>
            <a:pPr lvl="1"/>
            <a:r>
              <a:rPr lang="en-US" sz="3000" dirty="0" smtClean="0"/>
              <a:t>Environmental conditions affect growth, reproduction, &amp; mortality</a:t>
            </a:r>
          </a:p>
          <a:p>
            <a:pPr lvl="1"/>
            <a:r>
              <a:rPr lang="en-US" sz="3000" dirty="0" smtClean="0"/>
              <a:t>10 </a:t>
            </a:r>
            <a:r>
              <a:rPr lang="en-US" sz="3000" dirty="0" err="1" smtClean="0"/>
              <a:t>georeferenced</a:t>
            </a:r>
            <a:r>
              <a:rPr lang="en-US" sz="3000" dirty="0" smtClean="0"/>
              <a:t> reefs</a:t>
            </a:r>
            <a:endParaRPr lang="en-US" sz="2800" dirty="0" smtClean="0"/>
          </a:p>
          <a:p>
            <a:pPr lvl="1"/>
            <a:r>
              <a:rPr lang="en-US" sz="3000" dirty="0" smtClean="0"/>
              <a:t>Daily time step</a:t>
            </a:r>
            <a:endParaRPr lang="en-US" sz="3000" dirty="0"/>
          </a:p>
          <a:p>
            <a:pPr lvl="1"/>
            <a:endParaRPr lang="en-US" sz="3200" dirty="0" smtClean="0"/>
          </a:p>
          <a:p>
            <a:r>
              <a:rPr lang="en-US" sz="3200" dirty="0" smtClean="0"/>
              <a:t>Programmed in </a:t>
            </a:r>
            <a:r>
              <a:rPr lang="en-US" sz="3200" dirty="0" err="1" smtClean="0"/>
              <a:t>Netlogo</a:t>
            </a:r>
            <a:endParaRPr lang="en-US" sz="3000" dirty="0" smtClean="0"/>
          </a:p>
          <a:p>
            <a:pPr lvl="1"/>
            <a:endParaRPr lang="en-US" sz="3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7556" y="3464578"/>
            <a:ext cx="3471963" cy="33934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805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192192"/>
            <a:ext cx="9144000" cy="5665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9143"/>
            <a:ext cx="8229600" cy="986279"/>
          </a:xfrm>
        </p:spPr>
        <p:txBody>
          <a:bodyPr/>
          <a:lstStyle/>
          <a:p>
            <a:r>
              <a:rPr lang="en-US" b="1" dirty="0" smtClean="0"/>
              <a:t>Model Evaluation</a:t>
            </a:r>
            <a:br>
              <a:rPr lang="en-US" b="1" dirty="0" smtClean="0"/>
            </a:br>
            <a:r>
              <a:rPr lang="en-US" sz="3000" i="1" dirty="0" smtClean="0"/>
              <a:t>Oyster growth rates &amp; lengths </a:t>
            </a:r>
            <a:endParaRPr lang="en-US" sz="3000" i="1" dirty="0"/>
          </a:p>
        </p:txBody>
      </p:sp>
      <p:pic>
        <p:nvPicPr>
          <p:cNvPr id="1027" name="Picture 3" descr="C:\Users\U4EEWTMS\Desktop\Picture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615" y="1415105"/>
            <a:ext cx="5051985" cy="3284602"/>
          </a:xfrm>
          <a:prstGeom prst="rect">
            <a:avLst/>
          </a:prstGeom>
          <a:noFill/>
        </p:spPr>
      </p:pic>
      <p:pic>
        <p:nvPicPr>
          <p:cNvPr id="5" name="Picture 2" descr="C:\Users\U4EEWTMS\Desktop\Picture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8967" y="3789573"/>
            <a:ext cx="4389408" cy="30684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"/>
            <a:ext cx="7620000" cy="1143000"/>
          </a:xfrm>
        </p:spPr>
        <p:txBody>
          <a:bodyPr/>
          <a:lstStyle/>
          <a:p>
            <a:r>
              <a:rPr lang="en-US" b="1" dirty="0" smtClean="0"/>
              <a:t>Model Application</a:t>
            </a:r>
            <a:br>
              <a:rPr lang="en-US" b="1" dirty="0" smtClean="0"/>
            </a:br>
            <a:r>
              <a:rPr lang="en-US" sz="3000" i="1" dirty="0" smtClean="0"/>
              <a:t>Sanctuaries vs Harvesting Scenarios</a:t>
            </a:r>
            <a:endParaRPr lang="en-US" sz="3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93474"/>
            <a:ext cx="8843058" cy="4800600"/>
          </a:xfrm>
        </p:spPr>
        <p:txBody>
          <a:bodyPr>
            <a:noAutofit/>
          </a:bodyPr>
          <a:lstStyle/>
          <a:p>
            <a:pPr marL="868680" lvl="1" indent="-457200">
              <a:buFont typeface="+mj-lt"/>
              <a:buAutoNum type="arabicPeriod"/>
            </a:pPr>
            <a:r>
              <a:rPr lang="en-US" sz="3000" dirty="0" smtClean="0"/>
              <a:t>Sanctuary only (Higher densities)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sz="3000" dirty="0" smtClean="0"/>
              <a:t>Traditional reefs w/o harvesting (</a:t>
            </a:r>
            <a:r>
              <a:rPr lang="en-US" sz="3000" i="1" dirty="0" smtClean="0"/>
              <a:t>low-relief</a:t>
            </a:r>
            <a:r>
              <a:rPr lang="en-US" sz="3000" dirty="0" smtClean="0"/>
              <a:t>)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sz="3000" dirty="0" smtClean="0"/>
              <a:t>Harvest every reef annually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sz="3000" dirty="0" smtClean="0"/>
              <a:t>Rotational harvest of every reef (each reef harvested once every three years. 3, 4, 3 pattern)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sz="3000" dirty="0" smtClean="0"/>
              <a:t>6 rotational reefs, 4 sanctuaries (randomly chosen)</a:t>
            </a:r>
          </a:p>
          <a:p>
            <a:pPr marL="868680" lvl="1" indent="-457200">
              <a:buFont typeface="+mj-lt"/>
              <a:buAutoNum type="arabicPeriod"/>
            </a:pPr>
            <a:r>
              <a:rPr lang="en-US" sz="3000" dirty="0"/>
              <a:t>6 rotational reefs, 4 sanctuaries </a:t>
            </a:r>
            <a:r>
              <a:rPr lang="en-US" sz="3000" dirty="0" smtClean="0"/>
              <a:t>(downstream)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9387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409700"/>
            <a:ext cx="9144000" cy="5448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9144"/>
            <a:ext cx="7620000" cy="9052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600" b="1" dirty="0" smtClean="0"/>
              <a:t>Results</a:t>
            </a:r>
            <a:endParaRPr lang="en-US" sz="4600" b="1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172" y="1409700"/>
            <a:ext cx="4541922" cy="339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29"/>
          <a:stretch/>
        </p:blipFill>
        <p:spPr bwMode="auto">
          <a:xfrm>
            <a:off x="129279" y="1409701"/>
            <a:ext cx="4629618" cy="3398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1" t="77903" r="30295" b="1558"/>
          <a:stretch/>
        </p:blipFill>
        <p:spPr bwMode="auto">
          <a:xfrm>
            <a:off x="3291586" y="4914900"/>
            <a:ext cx="3409439" cy="12573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528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rdel1tms\Desktop\Oyster Results\GRAPH_Mean Final bushels with error bars_no legend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4" r="1857"/>
          <a:stretch/>
        </p:blipFill>
        <p:spPr bwMode="auto">
          <a:xfrm>
            <a:off x="191850" y="1409700"/>
            <a:ext cx="5981700" cy="39814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202440" y="2170446"/>
            <a:ext cx="3296277" cy="1938992"/>
            <a:chOff x="6255780" y="2170446"/>
            <a:chExt cx="3296277" cy="1938992"/>
          </a:xfrm>
        </p:grpSpPr>
        <p:sp>
          <p:nvSpPr>
            <p:cNvPr id="4" name="TextBox 3"/>
            <p:cNvSpPr txBox="1"/>
            <p:nvPr/>
          </p:nvSpPr>
          <p:spPr>
            <a:xfrm>
              <a:off x="6530583" y="2170446"/>
              <a:ext cx="302147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10</a:t>
              </a:r>
              <a:r>
                <a:rPr lang="en-US" sz="2000" dirty="0"/>
                <a:t>% spat </a:t>
              </a:r>
              <a:r>
                <a:rPr lang="en-US" sz="2000" dirty="0" smtClean="0"/>
                <a:t>remain</a:t>
              </a:r>
            </a:p>
            <a:p>
              <a:endParaRPr lang="en-US" sz="2000" dirty="0" smtClean="0"/>
            </a:p>
            <a:p>
              <a:endParaRPr lang="en-US" sz="2000" dirty="0" smtClean="0"/>
            </a:p>
            <a:p>
              <a:r>
                <a:rPr lang="en-US" sz="2000" dirty="0" smtClean="0"/>
                <a:t>50</a:t>
              </a:r>
              <a:r>
                <a:rPr lang="en-US" sz="2000" dirty="0"/>
                <a:t>% spat </a:t>
              </a:r>
              <a:r>
                <a:rPr lang="en-US" sz="2000" dirty="0" smtClean="0"/>
                <a:t>remain</a:t>
              </a:r>
            </a:p>
            <a:p>
              <a:endParaRPr lang="en-US" sz="2000" dirty="0" smtClean="0"/>
            </a:p>
            <a:p>
              <a:r>
                <a:rPr lang="en-US" sz="2000" dirty="0" smtClean="0"/>
                <a:t>50</a:t>
              </a:r>
              <a:r>
                <a:rPr lang="en-US" sz="2000" dirty="0"/>
                <a:t>% </a:t>
              </a:r>
              <a:r>
                <a:rPr lang="en-US" sz="2000" dirty="0" smtClean="0"/>
                <a:t>all remain</a:t>
              </a:r>
              <a:endParaRPr lang="en-US" sz="2000" dirty="0"/>
            </a:p>
          </p:txBody>
        </p:sp>
        <p:sp>
          <p:nvSpPr>
            <p:cNvPr id="5" name="Oval 4"/>
            <p:cNvSpPr/>
            <p:nvPr/>
          </p:nvSpPr>
          <p:spPr>
            <a:xfrm>
              <a:off x="6296147" y="2341557"/>
              <a:ext cx="211576" cy="18172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="1"/>
            </a:p>
          </p:txBody>
        </p:sp>
        <p:sp>
          <p:nvSpPr>
            <p:cNvPr id="6" name="Diamond 5"/>
            <p:cNvSpPr/>
            <p:nvPr/>
          </p:nvSpPr>
          <p:spPr>
            <a:xfrm>
              <a:off x="6255780" y="3045082"/>
              <a:ext cx="292309" cy="355343"/>
            </a:xfrm>
            <a:prstGeom prst="diamond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="1"/>
            </a:p>
          </p:txBody>
        </p:sp>
        <p:sp>
          <p:nvSpPr>
            <p:cNvPr id="7" name="Isosceles Triangle 6"/>
            <p:cNvSpPr/>
            <p:nvPr/>
          </p:nvSpPr>
          <p:spPr>
            <a:xfrm>
              <a:off x="6275675" y="3744409"/>
              <a:ext cx="296408" cy="251171"/>
            </a:xfrm>
            <a:prstGeom prst="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b="1"/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9144"/>
            <a:ext cx="7620000" cy="1143000"/>
          </a:xfrm>
        </p:spPr>
        <p:txBody>
          <a:bodyPr/>
          <a:lstStyle/>
          <a:p>
            <a:r>
              <a:rPr lang="en-US" b="1" dirty="0" smtClean="0"/>
              <a:t>Results </a:t>
            </a:r>
            <a:r>
              <a:rPr lang="en-US" b="1" dirty="0" err="1" smtClean="0"/>
              <a:t>con’t</a:t>
            </a:r>
            <a:r>
              <a:rPr lang="en-US" b="1" dirty="0" smtClean="0"/>
              <a:t>.</a:t>
            </a:r>
            <a:r>
              <a:rPr lang="en-US" sz="3000" b="1" dirty="0" smtClean="0"/>
              <a:t/>
            </a:r>
            <a:br>
              <a:rPr lang="en-US" sz="3000" b="1" dirty="0" smtClean="0"/>
            </a:br>
            <a:r>
              <a:rPr lang="en-US" sz="3000" i="1" dirty="0" smtClean="0"/>
              <a:t>Abundance after harvest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29187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"/>
            <a:ext cx="7620000" cy="1143000"/>
          </a:xfrm>
        </p:spPr>
        <p:txBody>
          <a:bodyPr/>
          <a:lstStyle/>
          <a:p>
            <a:r>
              <a:rPr lang="en-US" b="1" dirty="0" smtClean="0"/>
              <a:t>Discussion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518968" cy="4800600"/>
          </a:xfrm>
        </p:spPr>
        <p:txBody>
          <a:bodyPr>
            <a:normAutofit fontScale="85000" lnSpcReduction="20000"/>
          </a:bodyPr>
          <a:lstStyle/>
          <a:p>
            <a:r>
              <a:rPr lang="en-US" sz="3300" dirty="0" smtClean="0"/>
              <a:t>Integrated modeling is a more robust approach for capturing scale-dependent processes</a:t>
            </a:r>
          </a:p>
          <a:p>
            <a:pPr lvl="1"/>
            <a:r>
              <a:rPr lang="en-US" sz="2800" dirty="0" smtClean="0"/>
              <a:t>Fine-scale hydro/WQ drive dynamics in the bay</a:t>
            </a:r>
          </a:p>
          <a:p>
            <a:pPr lvl="2"/>
            <a:r>
              <a:rPr lang="en-US" sz="2600" dirty="0" smtClean="0"/>
              <a:t>Modeling approach captured those processes</a:t>
            </a:r>
          </a:p>
          <a:p>
            <a:pPr lvl="1"/>
            <a:r>
              <a:rPr lang="en-US" sz="2800" dirty="0" smtClean="0"/>
              <a:t>Integrates engineering and ecological approaches</a:t>
            </a:r>
          </a:p>
          <a:p>
            <a:pPr lvl="1"/>
            <a:endParaRPr lang="en-US" sz="2800" dirty="0" smtClean="0"/>
          </a:p>
          <a:p>
            <a:pPr lvl="1"/>
            <a:endParaRPr lang="en-US" sz="2800" dirty="0"/>
          </a:p>
          <a:p>
            <a:r>
              <a:rPr lang="en-US" sz="3300" dirty="0" smtClean="0"/>
              <a:t>Future research </a:t>
            </a:r>
          </a:p>
          <a:p>
            <a:pPr lvl="1"/>
            <a:r>
              <a:rPr lang="en-US" sz="2800" dirty="0" smtClean="0"/>
              <a:t>Expand to other systems </a:t>
            </a:r>
          </a:p>
          <a:p>
            <a:pPr lvl="1"/>
            <a:r>
              <a:rPr lang="en-US" sz="2800" dirty="0" smtClean="0"/>
              <a:t>Determine </a:t>
            </a:r>
            <a:r>
              <a:rPr lang="en-US" sz="2800" dirty="0" smtClean="0"/>
              <a:t>optimal spatial configuration of oyster reefs</a:t>
            </a:r>
          </a:p>
          <a:p>
            <a:pPr lvl="1"/>
            <a:r>
              <a:rPr lang="en-US" sz="2800" dirty="0" smtClean="0"/>
              <a:t>Dynamic coupling/feedback of </a:t>
            </a:r>
            <a:r>
              <a:rPr lang="en-US" sz="2800" dirty="0" smtClean="0"/>
              <a:t>models</a:t>
            </a:r>
          </a:p>
          <a:p>
            <a:pPr lvl="1"/>
            <a:r>
              <a:rPr lang="en-US" sz="2800" dirty="0" smtClean="0"/>
              <a:t>Consider </a:t>
            </a:r>
            <a:r>
              <a:rPr lang="en-US" sz="2800" dirty="0" smtClean="0"/>
              <a:t>disease resistance </a:t>
            </a:r>
            <a:endParaRPr lang="en-US" sz="3000" dirty="0" smtClean="0"/>
          </a:p>
          <a:p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82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0171" y="1228803"/>
            <a:ext cx="3628574" cy="272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13"/>
            <a:ext cx="7620000" cy="1143000"/>
          </a:xfrm>
        </p:spPr>
        <p:txBody>
          <a:bodyPr/>
          <a:lstStyle/>
          <a:p>
            <a:r>
              <a:rPr lang="en-US" b="1" dirty="0" smtClean="0"/>
              <a:t>Eastern Oyster Fishery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73992" y="1127841"/>
            <a:ext cx="4693534" cy="5358703"/>
          </a:xfrm>
        </p:spPr>
        <p:txBody>
          <a:bodyPr>
            <a:noAutofit/>
          </a:bodyPr>
          <a:lstStyle/>
          <a:p>
            <a:r>
              <a:rPr lang="en-US" sz="3000" dirty="0"/>
              <a:t>Fishery is $100+ </a:t>
            </a:r>
            <a:r>
              <a:rPr lang="en-US" sz="3000" dirty="0" smtClean="0"/>
              <a:t>million USD/annually </a:t>
            </a:r>
            <a:endParaRPr lang="en-US" sz="3000" dirty="0"/>
          </a:p>
          <a:p>
            <a:r>
              <a:rPr lang="en-US" sz="3000" dirty="0" smtClean="0"/>
              <a:t>Oyster </a:t>
            </a:r>
            <a:r>
              <a:rPr lang="en-US" sz="3000" dirty="0"/>
              <a:t>reefs provide tremendous environmental benefits </a:t>
            </a:r>
            <a:endParaRPr lang="en-US" sz="3000" dirty="0" smtClean="0"/>
          </a:p>
          <a:p>
            <a:r>
              <a:rPr lang="en-US" sz="3000" dirty="0" smtClean="0"/>
              <a:t>Different </a:t>
            </a:r>
            <a:r>
              <a:rPr lang="en-US" sz="3000" dirty="0"/>
              <a:t>viewpoints on how to restore oysters and maintain fishery </a:t>
            </a:r>
          </a:p>
          <a:p>
            <a:endParaRPr lang="en-US" sz="3000" dirty="0"/>
          </a:p>
        </p:txBody>
      </p:sp>
      <p:pic>
        <p:nvPicPr>
          <p:cNvPr id="4" name="Content Placeholder 4" descr="Eastern oyster range in U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375229" y="1377769"/>
            <a:ext cx="4178459" cy="4104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9542" y="3170585"/>
            <a:ext cx="3889832" cy="2917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64458" y="3615390"/>
            <a:ext cx="2296012" cy="325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75229" y="1127841"/>
            <a:ext cx="2564864" cy="384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637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344"/>
            <a:ext cx="7620000" cy="1143000"/>
          </a:xfrm>
        </p:spPr>
        <p:txBody>
          <a:bodyPr/>
          <a:lstStyle/>
          <a:p>
            <a:r>
              <a:rPr lang="en-US" b="1" dirty="0" smtClean="0"/>
              <a:t>Oyster Management in Chesapeake Bay (case study)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43584"/>
            <a:ext cx="8229600" cy="4800600"/>
          </a:xfrm>
        </p:spPr>
        <p:txBody>
          <a:bodyPr>
            <a:noAutofit/>
          </a:bodyPr>
          <a:lstStyle/>
          <a:p>
            <a:r>
              <a:rPr lang="en-US" sz="3000" b="1" dirty="0" smtClean="0"/>
              <a:t>Two management strategies</a:t>
            </a:r>
          </a:p>
          <a:p>
            <a:pPr marL="925830" lvl="1" indent="-514350">
              <a:buFont typeface="+mj-lt"/>
              <a:buAutoNum type="arabicPeriod"/>
            </a:pPr>
            <a:r>
              <a:rPr lang="en-US" sz="3000" dirty="0" smtClean="0"/>
              <a:t>Permanent Sanctuaries</a:t>
            </a:r>
          </a:p>
          <a:p>
            <a:pPr lvl="3"/>
            <a:r>
              <a:rPr lang="en-US" sz="2200" dirty="0" smtClean="0"/>
              <a:t>Never harvested (no fishery)</a:t>
            </a:r>
          </a:p>
          <a:p>
            <a:pPr lvl="3"/>
            <a:r>
              <a:rPr lang="en-US" sz="2200" dirty="0" smtClean="0"/>
              <a:t>Maximize environmental benefits</a:t>
            </a:r>
          </a:p>
          <a:p>
            <a:pPr lvl="3"/>
            <a:r>
              <a:rPr lang="en-US" sz="2200" dirty="0" smtClean="0"/>
              <a:t>Schulte et al 2009 (</a:t>
            </a:r>
            <a:r>
              <a:rPr lang="en-US" sz="2200" i="1" dirty="0" smtClean="0"/>
              <a:t>Science</a:t>
            </a:r>
            <a:r>
              <a:rPr lang="en-US" sz="2200" dirty="0" smtClean="0"/>
              <a:t>): introduced new density-based restoration technique</a:t>
            </a:r>
          </a:p>
          <a:p>
            <a:pPr lvl="3"/>
            <a:endParaRPr lang="en-US" sz="2200" dirty="0" smtClean="0"/>
          </a:p>
          <a:p>
            <a:pPr marL="925830" lvl="1" indent="-514350">
              <a:buFont typeface="+mj-lt"/>
              <a:buAutoNum type="arabicPeriod"/>
            </a:pPr>
            <a:r>
              <a:rPr lang="en-US" sz="3000" dirty="0" smtClean="0"/>
              <a:t>Rotationally Harvest</a:t>
            </a:r>
          </a:p>
          <a:p>
            <a:pPr lvl="3"/>
            <a:r>
              <a:rPr lang="en-US" sz="2200" dirty="0" smtClean="0"/>
              <a:t>Harvest reefs on 3 year cycle</a:t>
            </a:r>
          </a:p>
          <a:p>
            <a:pPr lvl="3"/>
            <a:r>
              <a:rPr lang="en-US" sz="2200" dirty="0" smtClean="0"/>
              <a:t>Maintains fishery</a:t>
            </a:r>
          </a:p>
          <a:p>
            <a:pPr lvl="3"/>
            <a:r>
              <a:rPr lang="en-US" sz="2200" dirty="0" smtClean="0"/>
              <a:t>Reduces long term environmental benefits</a:t>
            </a:r>
          </a:p>
          <a:p>
            <a:endParaRPr lang="en-US" sz="1050" b="1" dirty="0" smtClean="0"/>
          </a:p>
          <a:p>
            <a:r>
              <a:rPr lang="en-US" sz="2800" b="1" dirty="0" smtClean="0"/>
              <a:t>Long-term impacts of both not well understood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07153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"/>
            <a:ext cx="7620000" cy="1143000"/>
          </a:xfrm>
        </p:spPr>
        <p:txBody>
          <a:bodyPr/>
          <a:lstStyle/>
          <a:p>
            <a:r>
              <a:rPr lang="en-US" b="1" dirty="0" smtClean="0"/>
              <a:t>Oyster life history</a:t>
            </a:r>
            <a:endParaRPr lang="en-US" b="1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34894" y="1217849"/>
            <a:ext cx="8700481" cy="438912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Oysters have complex life cycle</a:t>
            </a:r>
          </a:p>
          <a:p>
            <a:r>
              <a:rPr lang="en-US" sz="3000" dirty="0" smtClean="0"/>
              <a:t>Flow, water quality (temp, DO, salinity) affect both life stages</a:t>
            </a:r>
          </a:p>
          <a:p>
            <a:endParaRPr lang="en-US" sz="30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894" y="3169653"/>
            <a:ext cx="5444778" cy="288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0" y="3103948"/>
            <a:ext cx="5679672" cy="147061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" y="4610918"/>
            <a:ext cx="5679672" cy="1939290"/>
          </a:xfrm>
          <a:prstGeom prst="rect">
            <a:avLst/>
          </a:prstGeom>
          <a:solidFill>
            <a:srgbClr val="FFC0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033093" y="4149253"/>
            <a:ext cx="1354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Aquatic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162717" y="6088543"/>
            <a:ext cx="1354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Sessile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671" y="3176956"/>
            <a:ext cx="2751032" cy="297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5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56"/>
          <p:cNvSpPr>
            <a:spLocks noGrp="1"/>
          </p:cNvSpPr>
          <p:nvPr>
            <p:ph type="title"/>
          </p:nvPr>
        </p:nvSpPr>
        <p:spPr>
          <a:xfrm>
            <a:off x="457199" y="9144"/>
            <a:ext cx="8686801" cy="1143000"/>
          </a:xfrm>
        </p:spPr>
        <p:txBody>
          <a:bodyPr>
            <a:noAutofit/>
          </a:bodyPr>
          <a:lstStyle/>
          <a:p>
            <a:r>
              <a:rPr lang="en-US" b="1" dirty="0" smtClean="0"/>
              <a:t>Integrated Model</a:t>
            </a:r>
            <a:endParaRPr lang="en-US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0854" y="986666"/>
            <a:ext cx="4153146" cy="29376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79" name="Group 78"/>
          <p:cNvGrpSpPr/>
          <p:nvPr/>
        </p:nvGrpSpPr>
        <p:grpSpPr>
          <a:xfrm>
            <a:off x="258458" y="3674157"/>
            <a:ext cx="4484866" cy="3124200"/>
            <a:chOff x="28651202" y="26669993"/>
            <a:chExt cx="7293290" cy="5080571"/>
          </a:xfrm>
        </p:grpSpPr>
        <p:pic>
          <p:nvPicPr>
            <p:cNvPr id="72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651202" y="26669993"/>
              <a:ext cx="7162801" cy="5029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cxnSp>
          <p:nvCxnSpPr>
            <p:cNvPr id="73" name="Straight Arrow Connector 72"/>
            <p:cNvCxnSpPr/>
            <p:nvPr/>
          </p:nvCxnSpPr>
          <p:spPr>
            <a:xfrm>
              <a:off x="32994600" y="27508195"/>
              <a:ext cx="0" cy="914401"/>
            </a:xfrm>
            <a:prstGeom prst="straightConnector1">
              <a:avLst/>
            </a:prstGeom>
            <a:ln w="12700">
              <a:solidFill>
                <a:srgbClr val="5F3245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>
              <a:off x="32461206" y="27169636"/>
              <a:ext cx="1488632" cy="43409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5F3245"/>
                  </a:solidFill>
                  <a:latin typeface="Gill Sans MT" pitchFamily="34" charset="0"/>
                </a:rPr>
                <a:t>Oyster reefs</a:t>
              </a:r>
              <a:endParaRPr lang="en-US" sz="1000" dirty="0">
                <a:solidFill>
                  <a:srgbClr val="5F3245"/>
                </a:solidFill>
                <a:latin typeface="Gill Sans MT" pitchFamily="34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4513410" y="31040231"/>
              <a:ext cx="1431082" cy="71033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5F3245"/>
                  </a:solidFill>
                  <a:latin typeface="Gill Sans MT" pitchFamily="34" charset="0"/>
                </a:rPr>
                <a:t>Chesapeake</a:t>
              </a:r>
            </a:p>
            <a:p>
              <a:pPr algn="ctr"/>
              <a:r>
                <a:rPr lang="en-US" sz="1000" dirty="0" smtClean="0">
                  <a:solidFill>
                    <a:srgbClr val="5F3245"/>
                  </a:solidFill>
                  <a:latin typeface="Gill Sans MT" pitchFamily="34" charset="0"/>
                </a:rPr>
                <a:t>Bay</a:t>
              </a:r>
              <a:endParaRPr lang="en-US" sz="1000" dirty="0">
                <a:solidFill>
                  <a:srgbClr val="5F3245"/>
                </a:solidFill>
                <a:latin typeface="Gill Sans MT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9295572" y="27355788"/>
              <a:ext cx="1959996" cy="71033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5F3245"/>
                  </a:solidFill>
                  <a:latin typeface="Gill Sans MT" pitchFamily="34" charset="0"/>
                </a:rPr>
                <a:t>Great Wicomico </a:t>
              </a:r>
            </a:p>
            <a:p>
              <a:pPr algn="ctr"/>
              <a:r>
                <a:rPr lang="en-US" sz="1000" dirty="0" smtClean="0">
                  <a:solidFill>
                    <a:srgbClr val="5F3245"/>
                  </a:solidFill>
                  <a:latin typeface="Gill Sans MT" pitchFamily="34" charset="0"/>
                </a:rPr>
                <a:t>River</a:t>
              </a:r>
              <a:endParaRPr lang="en-US" sz="1000" dirty="0">
                <a:solidFill>
                  <a:srgbClr val="5F3245"/>
                </a:solidFill>
                <a:latin typeface="Gill Sans MT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1843427" y="29184588"/>
              <a:ext cx="924093" cy="68402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rgbClr val="5F3245"/>
                  </a:solidFill>
                  <a:effectLst/>
                  <a:latin typeface="Gill Sans MT" pitchFamily="34" charset="0"/>
                </a:rPr>
                <a:t>Ingram</a:t>
              </a:r>
            </a:p>
            <a:p>
              <a:pPr algn="ctr"/>
              <a:r>
                <a:rPr lang="en-US" sz="1000" dirty="0" smtClean="0">
                  <a:solidFill>
                    <a:srgbClr val="5F3245"/>
                  </a:solidFill>
                  <a:effectLst/>
                  <a:latin typeface="Gill Sans MT" pitchFamily="34" charset="0"/>
                </a:rPr>
                <a:t>Bay</a:t>
              </a:r>
              <a:endParaRPr lang="en-US" sz="1000" dirty="0">
                <a:solidFill>
                  <a:srgbClr val="5F3245"/>
                </a:solidFill>
                <a:effectLst/>
                <a:latin typeface="Gill Sans MT" pitchFamily="34" charset="0"/>
              </a:endParaRPr>
            </a:p>
          </p:txBody>
        </p:sp>
        <p:cxnSp>
          <p:nvCxnSpPr>
            <p:cNvPr id="78" name="Straight Arrow Connector 77"/>
            <p:cNvCxnSpPr>
              <a:stCxn id="77" idx="3"/>
            </p:cNvCxnSpPr>
            <p:nvPr/>
          </p:nvCxnSpPr>
          <p:spPr>
            <a:xfrm flipV="1">
              <a:off x="32767520" y="29184592"/>
              <a:ext cx="379487" cy="342010"/>
            </a:xfrm>
            <a:prstGeom prst="straightConnector1">
              <a:avLst/>
            </a:prstGeom>
            <a:ln w="12700">
              <a:solidFill>
                <a:srgbClr val="5F3245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0037" y="3389119"/>
            <a:ext cx="3368738" cy="3502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8058699" y="986666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PTM</a:t>
            </a:r>
            <a:endParaRPr lang="en-US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200037" y="6413476"/>
            <a:ext cx="1026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Population </a:t>
            </a:r>
          </a:p>
          <a:p>
            <a:r>
              <a:rPr lang="en-US" sz="1200" b="1" dirty="0" smtClean="0"/>
              <a:t>dynamics</a:t>
            </a:r>
            <a:endParaRPr lang="en-US" sz="1200" b="1" dirty="0"/>
          </a:p>
        </p:txBody>
      </p:sp>
      <p:pic>
        <p:nvPicPr>
          <p:cNvPr id="16" name="Picture 15" descr="Reefs"/>
          <p:cNvPicPr/>
          <p:nvPr/>
        </p:nvPicPr>
        <p:blipFill rotWithShape="1">
          <a:blip r:embed="rId5" cstate="print"/>
          <a:srcRect l="7648" t="-3981" r="8832" b="23448"/>
          <a:stretch/>
        </p:blipFill>
        <p:spPr bwMode="auto">
          <a:xfrm>
            <a:off x="632376" y="1180034"/>
            <a:ext cx="3798832" cy="2494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2"/>
          <p:cNvCxnSpPr/>
          <p:nvPr/>
        </p:nvCxnSpPr>
        <p:spPr>
          <a:xfrm>
            <a:off x="1412112" y="1933631"/>
            <a:ext cx="671331" cy="2537108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059047" y="2731626"/>
            <a:ext cx="84694" cy="2129741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36578" y="6441454"/>
            <a:ext cx="516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ADH</a:t>
            </a:r>
            <a:endParaRPr lang="en-US" sz="1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846688" y="1181267"/>
            <a:ext cx="4507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GIS</a:t>
            </a:r>
            <a:endParaRPr 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WR map.emf"/>
          <p:cNvPicPr/>
          <p:nvPr/>
        </p:nvPicPr>
        <p:blipFill rotWithShape="1">
          <a:blip r:embed="rId2" cstate="print"/>
          <a:srcRect l="11067" t="2658" r="10333" b="3441"/>
          <a:stretch/>
        </p:blipFill>
        <p:spPr>
          <a:xfrm>
            <a:off x="1" y="104172"/>
            <a:ext cx="4027990" cy="3680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027991" y="312516"/>
            <a:ext cx="4498789" cy="6192456"/>
          </a:xfrm>
        </p:spPr>
        <p:txBody>
          <a:bodyPr>
            <a:normAutofit fontScale="92500" lnSpcReduction="20000"/>
          </a:bodyPr>
          <a:lstStyle/>
          <a:p>
            <a:r>
              <a:rPr lang="en-US" sz="3000" b="1" dirty="0" smtClean="0"/>
              <a:t>Adaptive Hydraulics</a:t>
            </a:r>
          </a:p>
          <a:p>
            <a:pPr lvl="1"/>
            <a:r>
              <a:rPr lang="en-US" sz="3000" dirty="0" smtClean="0"/>
              <a:t>Unstructured finite-element hydro model</a:t>
            </a:r>
          </a:p>
          <a:p>
            <a:pPr lvl="1"/>
            <a:endParaRPr lang="en-US" sz="3000" dirty="0" smtClean="0"/>
          </a:p>
          <a:p>
            <a:pPr lvl="1"/>
            <a:r>
              <a:rPr lang="en-US" sz="3000" dirty="0" smtClean="0"/>
              <a:t>2-D Shallow water equations</a:t>
            </a:r>
          </a:p>
          <a:p>
            <a:pPr lvl="1"/>
            <a:endParaRPr lang="en-US" sz="3000" dirty="0" smtClean="0"/>
          </a:p>
          <a:p>
            <a:pPr lvl="1"/>
            <a:r>
              <a:rPr lang="en-US" sz="3000" dirty="0" smtClean="0"/>
              <a:t>Calibrated against gauges</a:t>
            </a:r>
          </a:p>
          <a:p>
            <a:pPr lvl="1"/>
            <a:endParaRPr lang="en-US" sz="3000" dirty="0" smtClean="0"/>
          </a:p>
          <a:p>
            <a:pPr lvl="1"/>
            <a:r>
              <a:rPr lang="en-US" sz="3000" dirty="0" smtClean="0"/>
              <a:t>Ran model for 8 years</a:t>
            </a:r>
          </a:p>
          <a:p>
            <a:pPr lvl="1"/>
            <a:endParaRPr lang="en-US" sz="3000" dirty="0" smtClean="0"/>
          </a:p>
          <a:p>
            <a:pPr lvl="1"/>
            <a:r>
              <a:rPr lang="en-US" sz="3000" dirty="0" smtClean="0"/>
              <a:t>Flow, water quality, water level </a:t>
            </a:r>
          </a:p>
          <a:p>
            <a:pPr lvl="2"/>
            <a:r>
              <a:rPr lang="en-US" sz="2800" dirty="0" smtClean="0"/>
              <a:t>Inputs to PTM &amp; Pop models</a:t>
            </a:r>
          </a:p>
          <a:p>
            <a:pPr lvl="1"/>
            <a:endParaRPr lang="en-US" sz="3000" dirty="0" smtClean="0"/>
          </a:p>
          <a:p>
            <a:pPr lvl="1"/>
            <a:endParaRPr lang="en-US" sz="3000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69448" y="752354"/>
            <a:ext cx="4132162" cy="5222073"/>
          </a:xfrm>
        </p:spPr>
        <p:txBody>
          <a:bodyPr>
            <a:normAutofit fontScale="92500" lnSpcReduction="10000"/>
          </a:bodyPr>
          <a:lstStyle/>
          <a:p>
            <a:r>
              <a:rPr lang="en-US" sz="3000" b="1" dirty="0"/>
              <a:t>Spatial </a:t>
            </a:r>
            <a:r>
              <a:rPr lang="en-US" sz="3000" b="1" dirty="0" smtClean="0"/>
              <a:t>Scale</a:t>
            </a:r>
          </a:p>
          <a:p>
            <a:pPr lvl="1"/>
            <a:r>
              <a:rPr lang="en-US" sz="2600" dirty="0" smtClean="0"/>
              <a:t>Improved over previous model</a:t>
            </a:r>
            <a:endParaRPr lang="en-US" sz="2600" dirty="0"/>
          </a:p>
          <a:p>
            <a:pPr lvl="1"/>
            <a:r>
              <a:rPr lang="en-US" sz="3000" dirty="0"/>
              <a:t>14000 nodes</a:t>
            </a:r>
          </a:p>
          <a:p>
            <a:pPr lvl="2"/>
            <a:r>
              <a:rPr lang="en-US" sz="2600" dirty="0"/>
              <a:t>25000 Elements</a:t>
            </a:r>
          </a:p>
          <a:p>
            <a:pPr lvl="2"/>
            <a:r>
              <a:rPr lang="en-US" sz="2600" dirty="0"/>
              <a:t>40 m – 335 m</a:t>
            </a:r>
          </a:p>
          <a:p>
            <a:pPr lvl="2"/>
            <a:r>
              <a:rPr lang="en-US" sz="2600" dirty="0"/>
              <a:t>Finer resolution on oyster reefs</a:t>
            </a:r>
          </a:p>
          <a:p>
            <a:endParaRPr lang="en-US" sz="3000" b="1" dirty="0" smtClean="0"/>
          </a:p>
          <a:p>
            <a:r>
              <a:rPr lang="en-US" sz="3000" b="1" dirty="0" smtClean="0"/>
              <a:t>Mesh can adapt as needed during simulation</a:t>
            </a:r>
            <a:endParaRPr lang="en-US" sz="3000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4032504" y="502920"/>
            <a:ext cx="4942390" cy="6095138"/>
            <a:chOff x="8568301" y="270409"/>
            <a:chExt cx="4942390" cy="6095138"/>
          </a:xfrm>
        </p:grpSpPr>
        <p:pic>
          <p:nvPicPr>
            <p:cNvPr id="11" name="Picture 10" descr="GWR meshes.emf"/>
            <p:cNvPicPr/>
            <p:nvPr/>
          </p:nvPicPr>
          <p:blipFill rotWithShape="1">
            <a:blip r:embed="rId3" cstate="print"/>
            <a:srcRect l="9218" t="1746" r="8306" b="51749"/>
            <a:stretch/>
          </p:blipFill>
          <p:spPr>
            <a:xfrm>
              <a:off x="8568301" y="3431858"/>
              <a:ext cx="4942390" cy="2933689"/>
            </a:xfrm>
            <a:prstGeom prst="rect">
              <a:avLst/>
            </a:prstGeom>
          </p:spPr>
        </p:pic>
        <p:pic>
          <p:nvPicPr>
            <p:cNvPr id="12" name="Picture 11" descr="GWR meshes.emf"/>
            <p:cNvPicPr/>
            <p:nvPr/>
          </p:nvPicPr>
          <p:blipFill rotWithShape="1">
            <a:blip r:embed="rId3" cstate="print"/>
            <a:srcRect l="9218" t="50973" r="8306" b="-199"/>
            <a:stretch/>
          </p:blipFill>
          <p:spPr>
            <a:xfrm>
              <a:off x="8568301" y="270409"/>
              <a:ext cx="4942390" cy="3105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498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"/>
            <a:ext cx="8229600" cy="1148324"/>
          </a:xfrm>
        </p:spPr>
        <p:txBody>
          <a:bodyPr>
            <a:noAutofit/>
          </a:bodyPr>
          <a:lstStyle/>
          <a:p>
            <a:r>
              <a:rPr lang="en-US" b="1" dirty="0" smtClean="0"/>
              <a:t>Model Evaluation</a:t>
            </a:r>
            <a:br>
              <a:rPr lang="en-US" b="1" dirty="0" smtClean="0"/>
            </a:br>
            <a:r>
              <a:rPr lang="en-US" sz="3000" i="1" dirty="0" smtClean="0"/>
              <a:t>ADH Salinity &amp; Temp</a:t>
            </a:r>
            <a:endParaRPr lang="en-US" sz="3000" i="1" dirty="0"/>
          </a:p>
        </p:txBody>
      </p:sp>
      <p:pic>
        <p:nvPicPr>
          <p:cNvPr id="5" name="Picture 4" descr="Salinity at CB54W modeled versus observed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1" y="1163001"/>
            <a:ext cx="4974027" cy="3870771"/>
          </a:xfrm>
          <a:prstGeom prst="rect">
            <a:avLst/>
          </a:prstGeom>
        </p:spPr>
      </p:pic>
      <p:pic>
        <p:nvPicPr>
          <p:cNvPr id="6" name="Picture 5" descr="Temperature at CB54W modeled versus observed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14128" y="3098386"/>
            <a:ext cx="4629872" cy="37596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701"/>
            <a:ext cx="7620000" cy="1143000"/>
          </a:xfrm>
        </p:spPr>
        <p:txBody>
          <a:bodyPr/>
          <a:lstStyle/>
          <a:p>
            <a:r>
              <a:rPr lang="en-US" b="1" dirty="0" smtClean="0"/>
              <a:t>Larval Dispersal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960" y="1189037"/>
            <a:ext cx="3672840" cy="524256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Larval dispersal poorly understood, yet critical for connectivity &amp; recruitment among reefs</a:t>
            </a:r>
          </a:p>
          <a:p>
            <a:endParaRPr lang="en-US" dirty="0" smtClean="0"/>
          </a:p>
          <a:p>
            <a:r>
              <a:rPr lang="en-US" dirty="0" err="1" smtClean="0"/>
              <a:t>Langrangian</a:t>
            </a:r>
            <a:r>
              <a:rPr lang="en-US" dirty="0" smtClean="0"/>
              <a:t> particle tracking model (PTM)</a:t>
            </a:r>
          </a:p>
          <a:p>
            <a:endParaRPr lang="en-US" dirty="0" smtClean="0"/>
          </a:p>
          <a:p>
            <a:r>
              <a:rPr lang="en-US" dirty="0" smtClean="0"/>
              <a:t>Uses H</a:t>
            </a:r>
            <a:r>
              <a:rPr lang="en-US" baseline="-25000" dirty="0" smtClean="0"/>
              <a:t>2</a:t>
            </a:r>
            <a:r>
              <a:rPr lang="en-US" dirty="0" smtClean="0"/>
              <a:t>O level and current estimates from ADH to predict where discrete constituents are transported (used for sediment)</a:t>
            </a:r>
            <a:endParaRPr lang="en-US" dirty="0"/>
          </a:p>
        </p:txBody>
      </p:sp>
      <p:pic>
        <p:nvPicPr>
          <p:cNvPr id="1032" name="Picture 8" descr="http://www.wrl.unsw.edu.au/site/wp-content/uploads/numerical-modelling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275" y="3682820"/>
            <a:ext cx="4249450" cy="208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a. scientist's oysters safe from oil, but pricey (AP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222" y="1328847"/>
            <a:ext cx="2698481" cy="184742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8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"/>
            <a:ext cx="7620000" cy="1143000"/>
          </a:xfrm>
        </p:spPr>
        <p:txBody>
          <a:bodyPr/>
          <a:lstStyle/>
          <a:p>
            <a:r>
              <a:rPr lang="en-US" b="1" dirty="0" smtClean="0"/>
              <a:t>Larval Tracking Model 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79520" y="1250987"/>
            <a:ext cx="4572000" cy="4875493"/>
          </a:xfrm>
        </p:spPr>
        <p:txBody>
          <a:bodyPr>
            <a:normAutofit/>
          </a:bodyPr>
          <a:lstStyle/>
          <a:p>
            <a:r>
              <a:rPr lang="en-US" b="1" dirty="0" smtClean="0"/>
              <a:t>Larval Tracking Model</a:t>
            </a:r>
          </a:p>
          <a:p>
            <a:pPr lvl="1"/>
            <a:r>
              <a:rPr lang="en-US" dirty="0" smtClean="0"/>
              <a:t>Modified PTM with oyster larvae behaviors (Based on North et al. 2008)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Neutrally buoyant</a:t>
            </a:r>
          </a:p>
          <a:p>
            <a:pPr lvl="1"/>
            <a:r>
              <a:rPr lang="en-US" dirty="0" smtClean="0"/>
              <a:t>Advection-distributed</a:t>
            </a:r>
          </a:p>
          <a:p>
            <a:pPr lvl="1"/>
            <a:r>
              <a:rPr lang="en-US" dirty="0" smtClean="0"/>
              <a:t>After 14 days, migrated downward</a:t>
            </a:r>
          </a:p>
          <a:p>
            <a:pPr lvl="2"/>
            <a:r>
              <a:rPr lang="en-US" dirty="0" smtClean="0"/>
              <a:t>If they found suitable substrate, the settled</a:t>
            </a:r>
          </a:p>
          <a:p>
            <a:pPr lvl="2"/>
            <a:r>
              <a:rPr lang="en-US" dirty="0" smtClean="0"/>
              <a:t>If not, they died</a:t>
            </a:r>
          </a:p>
          <a:p>
            <a:pPr lvl="1"/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807546" y="1066321"/>
            <a:ext cx="2083898" cy="5331333"/>
            <a:chOff x="4991963" y="1066321"/>
            <a:chExt cx="2083898" cy="5331333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91963" y="1218721"/>
              <a:ext cx="1288161" cy="51789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5475661" y="1066321"/>
              <a:ext cx="1600200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/>
                <a:t>Day 2</a:t>
              </a:r>
              <a:endParaRPr lang="en-US" sz="12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75661" y="2405655"/>
              <a:ext cx="1600200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/>
                <a:t>Day 4</a:t>
              </a:r>
              <a:endParaRPr lang="en-US" sz="1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75661" y="3733321"/>
              <a:ext cx="1600200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/>
                <a:t>Day 12</a:t>
              </a:r>
              <a:endParaRPr lang="en-US" sz="12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75661" y="5028721"/>
              <a:ext cx="1600200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/>
                <a:t>Day 16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5569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1_Title Master">
  <a:themeElements>
    <a:clrScheme name="Titl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tl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A9CD499D938747B736DC64F19D7B59" ma:contentTypeVersion="5" ma:contentTypeDescription="Create a new document." ma:contentTypeScope="" ma:versionID="e7e778b36c58d03737b247d53b3c57fb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447206dab0015f8b9f8924535193e8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111903-88B2-4055-824A-249352DB2C7D}">
  <ds:schemaRefs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terms/"/>
    <ds:schemaRef ds:uri="http://schemas.microsoft.com/sharepoint/v3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F327DCC-3CED-47D7-9238-ACC468C3E0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C350F64-642B-42B3-B7AD-7FB7352999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10327</TotalTime>
  <Words>526</Words>
  <Application>Microsoft Office PowerPoint</Application>
  <PresentationFormat>On-screen Show (4:3)</PresentationFormat>
  <Paragraphs>136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Cambria</vt:lpstr>
      <vt:lpstr>Gill Sans MT</vt:lpstr>
      <vt:lpstr>Times New Roman</vt:lpstr>
      <vt:lpstr>1_Title Master</vt:lpstr>
      <vt:lpstr>Adjacency</vt:lpstr>
      <vt:lpstr>Integrating multiscale models for projecting population dynamics of species under intense disturbance regimes   </vt:lpstr>
      <vt:lpstr>Eastern Oyster Fishery</vt:lpstr>
      <vt:lpstr>Oyster Management in Chesapeake Bay (case study)</vt:lpstr>
      <vt:lpstr>Oyster life history</vt:lpstr>
      <vt:lpstr>Integrated Model</vt:lpstr>
      <vt:lpstr>PowerPoint Presentation</vt:lpstr>
      <vt:lpstr>Model Evaluation ADH Salinity &amp; Temp</vt:lpstr>
      <vt:lpstr>Larval Dispersal</vt:lpstr>
      <vt:lpstr>Larval Tracking Model </vt:lpstr>
      <vt:lpstr>PowerPoint Presentation</vt:lpstr>
      <vt:lpstr>Model evaluation  LTM results for Great Wicomico</vt:lpstr>
      <vt:lpstr>Population Dynamics Model</vt:lpstr>
      <vt:lpstr>Model Evaluation Oyster growth rates &amp; lengths </vt:lpstr>
      <vt:lpstr>Model Application Sanctuaries vs Harvesting Scenarios</vt:lpstr>
      <vt:lpstr>PowerPoint Presentation</vt:lpstr>
      <vt:lpstr>Results con’t. Abundance after harvest</vt:lpstr>
      <vt:lpstr>Discussion</vt:lpstr>
    </vt:vector>
  </TitlesOfParts>
  <Company>US Army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b6imemb6</dc:creator>
  <cp:lastModifiedBy>Todd</cp:lastModifiedBy>
  <cp:revision>405</cp:revision>
  <dcterms:created xsi:type="dcterms:W3CDTF">2009-05-21T17:19:18Z</dcterms:created>
  <dcterms:modified xsi:type="dcterms:W3CDTF">2017-04-19T12:45:57Z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C3F847D0-7A03-4F3B-B9C4-73E1E885AE44</vt:lpwstr>
  </property>
  <property fmtid="{D5CDD505-2E9C-101B-9397-08002B2CF9AE}" pid="3" name="ArticulatePath">
    <vt:lpwstr>ERDC-PPT_Template</vt:lpwstr>
  </property>
  <property fmtid="{D5CDD505-2E9C-101B-9397-08002B2CF9AE}" pid="4" name="ContentTypeId">
    <vt:lpwstr>0x010100E1A9CD499D938747B736DC64F19D7B59</vt:lpwstr>
  </property>
</Properties>
</file>