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 id="2147484272" r:id="rId2"/>
  </p:sldMasterIdLst>
  <p:notesMasterIdLst>
    <p:notesMasterId r:id="rId16"/>
  </p:notesMasterIdLst>
  <p:handoutMasterIdLst>
    <p:handoutMasterId r:id="rId17"/>
  </p:handoutMasterIdLst>
  <p:sldIdLst>
    <p:sldId id="299" r:id="rId3"/>
    <p:sldId id="300" r:id="rId4"/>
    <p:sldId id="301" r:id="rId5"/>
    <p:sldId id="302" r:id="rId6"/>
    <p:sldId id="303" r:id="rId7"/>
    <p:sldId id="304" r:id="rId8"/>
    <p:sldId id="306" r:id="rId9"/>
    <p:sldId id="307" r:id="rId10"/>
    <p:sldId id="308" r:id="rId11"/>
    <p:sldId id="309" r:id="rId12"/>
    <p:sldId id="310" r:id="rId13"/>
    <p:sldId id="311" r:id="rId14"/>
    <p:sldId id="312" r:id="rId15"/>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AE3B"/>
    <a:srgbClr val="50771B"/>
    <a:srgbClr val="C19859"/>
    <a:srgbClr val="ECECEC"/>
    <a:srgbClr val="82786F"/>
    <a:srgbClr val="663830"/>
    <a:srgbClr val="3E6682"/>
    <a:srgbClr val="705C38"/>
    <a:srgbClr val="6E877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126" y="402"/>
      </p:cViewPr>
      <p:guideLst>
        <p:guide orient="horz" pos="2160"/>
        <p:guide pos="384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4/19/2017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4/19/2017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B494BF5E-AC37-4CAB-B6BE-A04CDF71B958}" type="slidenum">
              <a:rPr lang="en-US" smtClean="0"/>
              <a:pPr>
                <a:defRPr/>
              </a:pPr>
              <a:t>2</a:t>
            </a:fld>
            <a:endParaRPr lang="en-US" dirty="0"/>
          </a:p>
        </p:txBody>
      </p:sp>
    </p:spTree>
    <p:extLst>
      <p:ext uri="{BB962C8B-B14F-4D97-AF65-F5344CB8AC3E}">
        <p14:creationId xmlns:p14="http://schemas.microsoft.com/office/powerpoint/2010/main" val="201974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B494BF5E-AC37-4CAB-B6BE-A04CDF71B958}" type="slidenum">
              <a:rPr lang="en-US" smtClean="0"/>
              <a:pPr>
                <a:defRPr/>
              </a:pPr>
              <a:t>3</a:t>
            </a:fld>
            <a:endParaRPr lang="en-US" dirty="0"/>
          </a:p>
        </p:txBody>
      </p:sp>
    </p:spTree>
    <p:extLst>
      <p:ext uri="{BB962C8B-B14F-4D97-AF65-F5344CB8AC3E}">
        <p14:creationId xmlns:p14="http://schemas.microsoft.com/office/powerpoint/2010/main" val="330921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B494BF5E-AC37-4CAB-B6BE-A04CDF71B958}" type="slidenum">
              <a:rPr lang="en-US" smtClean="0"/>
              <a:pPr>
                <a:defRPr/>
              </a:pPr>
              <a:t>4</a:t>
            </a:fld>
            <a:endParaRPr lang="en-US" dirty="0"/>
          </a:p>
        </p:txBody>
      </p:sp>
    </p:spTree>
    <p:extLst>
      <p:ext uri="{BB962C8B-B14F-4D97-AF65-F5344CB8AC3E}">
        <p14:creationId xmlns:p14="http://schemas.microsoft.com/office/powerpoint/2010/main" val="188275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B494BF5E-AC37-4CAB-B6BE-A04CDF71B958}" type="slidenum">
              <a:rPr lang="en-US" smtClean="0"/>
              <a:pPr>
                <a:defRPr/>
              </a:pPr>
              <a:t>5</a:t>
            </a:fld>
            <a:endParaRPr lang="en-US" dirty="0"/>
          </a:p>
        </p:txBody>
      </p:sp>
    </p:spTree>
    <p:extLst>
      <p:ext uri="{BB962C8B-B14F-4D97-AF65-F5344CB8AC3E}">
        <p14:creationId xmlns:p14="http://schemas.microsoft.com/office/powerpoint/2010/main" val="147585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B494BF5E-AC37-4CAB-B6BE-A04CDF71B958}" type="slidenum">
              <a:rPr lang="en-US" smtClean="0"/>
              <a:pPr>
                <a:defRPr/>
              </a:pPr>
              <a:t>6</a:t>
            </a:fld>
            <a:endParaRPr lang="en-US" dirty="0"/>
          </a:p>
        </p:txBody>
      </p:sp>
    </p:spTree>
    <p:extLst>
      <p:ext uri="{BB962C8B-B14F-4D97-AF65-F5344CB8AC3E}">
        <p14:creationId xmlns:p14="http://schemas.microsoft.com/office/powerpoint/2010/main" val="141526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B494BF5E-AC37-4CAB-B6BE-A04CDF71B958}" type="slidenum">
              <a:rPr lang="en-US" smtClean="0"/>
              <a:pPr>
                <a:defRPr/>
              </a:pPr>
              <a:t>7</a:t>
            </a:fld>
            <a:endParaRPr lang="en-US" dirty="0"/>
          </a:p>
        </p:txBody>
      </p:sp>
    </p:spTree>
    <p:extLst>
      <p:ext uri="{BB962C8B-B14F-4D97-AF65-F5344CB8AC3E}">
        <p14:creationId xmlns:p14="http://schemas.microsoft.com/office/powerpoint/2010/main" val="389317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759220" y="411167"/>
            <a:ext cx="10804129"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userDrawn="1">
            <p:ph type="body" sz="quarter" idx="12"/>
          </p:nvPr>
        </p:nvSpPr>
        <p:spPr>
          <a:xfrm>
            <a:off x="609602" y="3200405"/>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609600" y="419100"/>
            <a:ext cx="9144000"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smtClean="0"/>
              <a:t>File Name</a:t>
            </a:r>
            <a:endParaRPr lang="en-US" dirty="0"/>
          </a:p>
        </p:txBody>
      </p:sp>
      <p:sp>
        <p:nvSpPr>
          <p:cNvPr id="10" name="TextBox 9"/>
          <p:cNvSpPr txBox="1"/>
          <p:nvPr userDrawn="1"/>
        </p:nvSpPr>
        <p:spPr>
          <a:xfrm>
            <a:off x="633354" y="5679733"/>
            <a:ext cx="5755217" cy="507831"/>
          </a:xfrm>
          <a:prstGeom prst="rect">
            <a:avLst/>
          </a:prstGeom>
          <a:noFill/>
        </p:spPr>
        <p:txBody>
          <a:bodyPr wrap="square">
            <a:spAutoFit/>
          </a:bodyPr>
          <a:lstStyle/>
          <a:p>
            <a:r>
              <a:rPr lang="en-US" altLang="en-US" sz="900" i="1" dirty="0"/>
              <a:t>“</a:t>
            </a:r>
            <a:r>
              <a:rPr lang="en-US" sz="9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900" i="1" dirty="0">
                <a:solidFill>
                  <a:srgbClr val="000000"/>
                </a:solidFill>
              </a:rPr>
              <a:t>”</a:t>
            </a:r>
            <a:endParaRPr lang="en-US" sz="9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1"/>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3" y="5834379"/>
            <a:ext cx="8470900" cy="328296"/>
          </a:xfrm>
          <a:prstGeom prst="rect">
            <a:avLst/>
          </a:prstGeom>
          <a:noFill/>
          <a:ln w="9525">
            <a:noFill/>
            <a:miter lim="800000"/>
            <a:headEnd/>
            <a:tailEnd/>
          </a:ln>
        </p:spPr>
        <p:txBody>
          <a:bodyPr lIns="91440" tIns="0" numCol="1"/>
          <a:lstStyle>
            <a:lvl1pPr marL="0" indent="0">
              <a:buNone/>
              <a:defRPr sz="1200">
                <a:solidFill>
                  <a:schemeClr val="tx1">
                    <a:lumMod val="75000"/>
                    <a:lumOff val="25000"/>
                  </a:schemeClr>
                </a:solidFill>
              </a:defRPr>
            </a:lvl1pPr>
            <a:lvl2pPr>
              <a:defRPr sz="1800">
                <a:solidFill>
                  <a:srgbClr val="83847A"/>
                </a:solidFill>
              </a:defRPr>
            </a:lvl2pPr>
            <a:lvl3pPr>
              <a:defRPr sz="1500">
                <a:solidFill>
                  <a:srgbClr val="83847A"/>
                </a:solidFill>
              </a:defRPr>
            </a:lvl3pPr>
            <a:lvl4pPr>
              <a:defRPr sz="1500">
                <a:solidFill>
                  <a:srgbClr val="83847A"/>
                </a:solidFill>
              </a:defRPr>
            </a:lvl4pPr>
            <a:lvl5pPr>
              <a:defRPr sz="15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406400" y="942975"/>
            <a:ext cx="11176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0" y="1225550"/>
            <a:ext cx="54864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225550"/>
            <a:ext cx="54864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6096000" y="1230511"/>
            <a:ext cx="5486400" cy="663266"/>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406400" y="1230516"/>
            <a:ext cx="5486400" cy="666241"/>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406400" y="1981200"/>
            <a:ext cx="54864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981200"/>
            <a:ext cx="54864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3" y="1225550"/>
            <a:ext cx="35941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127503" y="1225550"/>
            <a:ext cx="74549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0" y="1225550"/>
            <a:ext cx="54864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225550"/>
            <a:ext cx="54864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406400" y="3597275"/>
            <a:ext cx="54864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6096000" y="3597275"/>
            <a:ext cx="54864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406400" y="35496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90527" y="1225554"/>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626540" y="427037"/>
            <a:ext cx="10804129"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userDrawn="1">
            <p:ph type="body" sz="quarter" idx="12"/>
          </p:nvPr>
        </p:nvSpPr>
        <p:spPr>
          <a:xfrm>
            <a:off x="609602" y="3200405"/>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609600" y="419100"/>
            <a:ext cx="9144000"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smtClean="0"/>
              <a:t>File Name</a:t>
            </a:r>
            <a:endParaRPr lang="en-US" dirty="0"/>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6096000" y="942975"/>
            <a:ext cx="5486400" cy="663266"/>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406400" y="942980"/>
            <a:ext cx="5486400" cy="666241"/>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406400" y="1693664"/>
            <a:ext cx="54864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6096000" y="1693664"/>
            <a:ext cx="54864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406400" y="942978"/>
            <a:ext cx="54864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6096000" y="942978"/>
            <a:ext cx="54864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406403" y="942977"/>
            <a:ext cx="3594100"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127503" y="942977"/>
            <a:ext cx="7454900"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406400" y="942975"/>
            <a:ext cx="54864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6096000" y="942975"/>
            <a:ext cx="54864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406400" y="3459480"/>
            <a:ext cx="54864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6096000" y="3459480"/>
            <a:ext cx="54864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406400" y="34099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990527" y="942980"/>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406400" y="3687764"/>
            <a:ext cx="11176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t>File Name</a:t>
            </a: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609600" y="419100"/>
            <a:ext cx="10979888"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userDrawn="1">
            <p:ph type="body" sz="quarter" idx="12"/>
          </p:nvPr>
        </p:nvSpPr>
        <p:spPr>
          <a:xfrm>
            <a:off x="609602" y="3200405"/>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609600" y="419100"/>
            <a:ext cx="9144000"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2" name="TextBox 11"/>
          <p:cNvSpPr txBox="1"/>
          <p:nvPr userDrawn="1"/>
        </p:nvSpPr>
        <p:spPr>
          <a:xfrm>
            <a:off x="609600" y="5626509"/>
            <a:ext cx="5755217" cy="507831"/>
          </a:xfrm>
          <a:prstGeom prst="rect">
            <a:avLst/>
          </a:prstGeom>
          <a:noFill/>
        </p:spPr>
        <p:txBody>
          <a:bodyPr wrap="square">
            <a:spAutoFit/>
          </a:bodyPr>
          <a:lstStyle/>
          <a:p>
            <a:r>
              <a:rPr lang="en-US" altLang="en-US" sz="900" i="1" dirty="0"/>
              <a:t>“</a:t>
            </a:r>
            <a:r>
              <a:rPr lang="en-US" sz="9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900" i="1" dirty="0">
                <a:solidFill>
                  <a:srgbClr val="000000"/>
                </a:solidFill>
              </a:rPr>
              <a:t>”</a:t>
            </a:r>
            <a:endParaRPr lang="en-US" sz="9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smtClean="0"/>
              <a:t>File Name</a:t>
            </a:r>
            <a:endParaRPr lang="en-US"/>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4DEBFD3-E7E5-4AA3-828D-794D01ABB179}" type="slidenum">
              <a:rPr lang="en-US"/>
              <a:pPr>
                <a:defRPr/>
              </a:pPr>
              <a:t>‹#›</a:t>
            </a:fld>
            <a:endParaRPr lang="en-US" dirty="0"/>
          </a:p>
        </p:txBody>
      </p:sp>
    </p:spTree>
    <p:extLst>
      <p:ext uri="{BB962C8B-B14F-4D97-AF65-F5344CB8AC3E}">
        <p14:creationId xmlns:p14="http://schemas.microsoft.com/office/powerpoint/2010/main" val="197531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049177"/>
            <a:ext cx="10972800" cy="803756"/>
          </a:xfrm>
        </p:spPr>
        <p:txBody>
          <a:bodyPr>
            <a:normAutofit/>
          </a:bodyPr>
          <a:lstStyle>
            <a:lvl1pPr algn="ctr">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609600" y="2049271"/>
            <a:ext cx="10972800" cy="40768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181039F-CB0C-E14D-A7EF-3BACE2CEF4EA}"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65A6-8BBF-864B-863C-9248948DDB56}" type="slidenum">
              <a:rPr lang="en-US" smtClean="0"/>
              <a:t>‹#›</a:t>
            </a:fld>
            <a:endParaRPr lang="en-US"/>
          </a:p>
        </p:txBody>
      </p:sp>
      <p:pic>
        <p:nvPicPr>
          <p:cNvPr id="7" name="Picture 6" descr="DLCOE_logo_HWH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1135" y="234147"/>
            <a:ext cx="3258487" cy="412601"/>
          </a:xfrm>
          <a:prstGeom prst="rect">
            <a:avLst/>
          </a:prstGeom>
        </p:spPr>
      </p:pic>
    </p:spTree>
    <p:extLst>
      <p:ext uri="{BB962C8B-B14F-4D97-AF65-F5344CB8AC3E}">
        <p14:creationId xmlns:p14="http://schemas.microsoft.com/office/powerpoint/2010/main" val="58458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609600" y="411167"/>
            <a:ext cx="11001153"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userDrawn="1">
            <p:ph type="body" sz="quarter" idx="12"/>
          </p:nvPr>
        </p:nvSpPr>
        <p:spPr>
          <a:xfrm>
            <a:off x="609602" y="3200405"/>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609600" y="419100"/>
            <a:ext cx="9144000"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759220" y="411167"/>
            <a:ext cx="10804129"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2"/>
          </p:nvPr>
        </p:nvSpPr>
        <p:spPr>
          <a:xfrm>
            <a:off x="609602" y="3200405"/>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609600" y="419100"/>
            <a:ext cx="9144000"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userDrawn="1"/>
        </p:nvSpPr>
        <p:spPr>
          <a:xfrm>
            <a:off x="609600" y="5626509"/>
            <a:ext cx="5755217" cy="507831"/>
          </a:xfrm>
          <a:prstGeom prst="rect">
            <a:avLst/>
          </a:prstGeom>
          <a:noFill/>
        </p:spPr>
        <p:txBody>
          <a:bodyPr wrap="square">
            <a:spAutoFit/>
          </a:bodyPr>
          <a:lstStyle/>
          <a:p>
            <a:r>
              <a:rPr lang="en-US" altLang="en-US" sz="900" i="1" dirty="0"/>
              <a:t>“</a:t>
            </a:r>
            <a:r>
              <a:rPr lang="en-US" sz="9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900" i="1" dirty="0">
                <a:solidFill>
                  <a:srgbClr val="000000"/>
                </a:solidFill>
              </a:rPr>
              <a:t>”</a:t>
            </a:r>
            <a:endParaRPr lang="en-US" sz="9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609600" y="419100"/>
            <a:ext cx="10804129"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2"/>
          </p:nvPr>
        </p:nvSpPr>
        <p:spPr>
          <a:xfrm>
            <a:off x="609602" y="3200405"/>
            <a:ext cx="10804126"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609599" y="419100"/>
            <a:ext cx="10804129"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609600" y="419100"/>
            <a:ext cx="10979888"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2"/>
          </p:nvPr>
        </p:nvSpPr>
        <p:spPr>
          <a:xfrm>
            <a:off x="609602" y="3200405"/>
            <a:ext cx="9144001" cy="1562099"/>
          </a:xfrm>
          <a:prstGeom prst="rect">
            <a:avLst/>
          </a:prstGeo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609600" y="419100"/>
            <a:ext cx="9144000" cy="2552700"/>
          </a:xfrm>
          <a:prstGeom prst="rect">
            <a:avLst/>
          </a:prstGeo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userDrawn="1"/>
        </p:nvSpPr>
        <p:spPr>
          <a:xfrm>
            <a:off x="609600" y="5647775"/>
            <a:ext cx="5755217" cy="507831"/>
          </a:xfrm>
          <a:prstGeom prst="rect">
            <a:avLst/>
          </a:prstGeom>
          <a:noFill/>
        </p:spPr>
        <p:txBody>
          <a:bodyPr wrap="square">
            <a:spAutoFit/>
          </a:bodyPr>
          <a:lstStyle/>
          <a:p>
            <a:r>
              <a:rPr lang="en-US" altLang="en-US" sz="900" i="1" dirty="0"/>
              <a:t>“</a:t>
            </a:r>
            <a:r>
              <a:rPr lang="en-US" sz="9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900" i="1" dirty="0">
                <a:solidFill>
                  <a:srgbClr val="000000"/>
                </a:solidFill>
              </a:rPr>
              <a:t>”</a:t>
            </a:r>
            <a:endParaRPr lang="en-US" sz="9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609600" y="411167"/>
            <a:ext cx="10990521"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2"/>
          </p:nvPr>
        </p:nvSpPr>
        <p:spPr>
          <a:xfrm>
            <a:off x="609602" y="3200405"/>
            <a:ext cx="9144001" cy="1562099"/>
          </a:xfrm>
          <a:prstGeom prst="rect">
            <a:avLst/>
          </a:prstGeo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609600" y="419100"/>
            <a:ext cx="9144000" cy="2552700"/>
          </a:xfrm>
          <a:prstGeom prst="rect">
            <a:avLst/>
          </a:prstGeo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theme" Target="../theme/theme2.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2.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1.png"/><Relationship Id="rId30"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10"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Slide Number Placeholder 5"/>
          <p:cNvSpPr>
            <a:spLocks noGrp="1"/>
          </p:cNvSpPr>
          <p:nvPr>
            <p:ph type="sldNum" sz="quarter" idx="4"/>
          </p:nvPr>
        </p:nvSpPr>
        <p:spPr>
          <a:xfrm>
            <a:off x="11074399" y="228605"/>
            <a:ext cx="977900" cy="365125"/>
          </a:xfrm>
          <a:prstGeom prst="rect">
            <a:avLst/>
          </a:prstGeom>
        </p:spPr>
        <p:txBody>
          <a:bodyPr/>
          <a:lstStyle>
            <a:lvl1pPr algn="r">
              <a:defRPr sz="750">
                <a:solidFill>
                  <a:schemeClr val="bg1"/>
                </a:solidFill>
              </a:defRPr>
            </a:lvl1pPr>
          </a:lstStyle>
          <a:p>
            <a:fld id="{0D0E9D3B-CB56-40AE-B0A9-8DA5E1AEFDB7}" type="slidenum">
              <a:rPr lang="en-US" smtClean="0"/>
              <a:pPr/>
              <a:t>‹#›</a:t>
            </a:fld>
            <a:endParaRPr lang="en-US" dirty="0"/>
          </a:p>
        </p:txBody>
      </p:sp>
      <p:sp>
        <p:nvSpPr>
          <p:cNvPr id="20" name="Footer Placeholder 19"/>
          <p:cNvSpPr>
            <a:spLocks noGrp="1"/>
          </p:cNvSpPr>
          <p:nvPr>
            <p:ph type="ftr" sz="quarter" idx="3"/>
          </p:nvPr>
        </p:nvSpPr>
        <p:spPr>
          <a:xfrm>
            <a:off x="165103" y="6356355"/>
            <a:ext cx="4214284" cy="365125"/>
          </a:xfrm>
          <a:prstGeom prst="rect">
            <a:avLst/>
          </a:prstGeom>
        </p:spPr>
        <p:txBody>
          <a:bodyPr vert="horz" lIns="91440" tIns="45720" rIns="91440" bIns="45720" rtlCol="0" anchor="ctr"/>
          <a:lstStyle>
            <a:lvl1pPr algn="l">
              <a:defRPr sz="750">
                <a:solidFill>
                  <a:schemeClr val="bg1"/>
                </a:solidFill>
              </a:defRPr>
            </a:lvl1pPr>
          </a:lstStyle>
          <a:p>
            <a:r>
              <a:rPr lang="en-US" smtClean="0"/>
              <a:t>File Name</a:t>
            </a:r>
            <a:endParaRPr lang="en-US" dirty="0"/>
          </a:p>
        </p:txBody>
      </p:sp>
      <p:pic>
        <p:nvPicPr>
          <p:cNvPr id="58" name="Picture 6"/>
          <p:cNvPicPr>
            <a:picLocks noChangeAspect="1"/>
          </p:cNvPicPr>
          <p:nvPr userDrawn="1"/>
        </p:nvPicPr>
        <p:blipFill>
          <a:blip r:embed="rId11"/>
          <a:srcRect/>
          <a:stretch>
            <a:fillRect/>
          </a:stretch>
        </p:blipFill>
        <p:spPr bwMode="auto">
          <a:xfrm>
            <a:off x="6079067" y="3416305"/>
            <a:ext cx="25400" cy="3175"/>
          </a:xfrm>
          <a:prstGeom prst="rect">
            <a:avLst/>
          </a:prstGeom>
          <a:noFill/>
          <a:ln w="9525">
            <a:noFill/>
            <a:miter lim="800000"/>
            <a:headEnd/>
            <a:tailEnd/>
          </a:ln>
        </p:spPr>
      </p:pic>
      <p:sp>
        <p:nvSpPr>
          <p:cNvPr id="40" name="Rounded Rectangle 39"/>
          <p:cNvSpPr/>
          <p:nvPr userDrawn="1"/>
        </p:nvSpPr>
        <p:spPr>
          <a:xfrm>
            <a:off x="603890" y="411167"/>
            <a:ext cx="11001153"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10511228" y="5618576"/>
            <a:ext cx="1386605" cy="1118088"/>
          </a:xfrm>
          <a:prstGeom prst="rect">
            <a:avLst/>
          </a:prstGeom>
        </p:spPr>
      </p:pic>
      <p:pic>
        <p:nvPicPr>
          <p:cNvPr id="3" name="Picture 2"/>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9277309" y="5673790"/>
            <a:ext cx="1318131" cy="1062874"/>
          </a:xfrm>
          <a:prstGeom prst="rect">
            <a:avLst/>
          </a:prstGeom>
        </p:spPr>
      </p:pic>
      <p:sp>
        <p:nvSpPr>
          <p:cNvPr id="41" name="Title Placeholder 17"/>
          <p:cNvSpPr>
            <a:spLocks noGrp="1"/>
          </p:cNvSpPr>
          <p:nvPr>
            <p:ph type="title"/>
          </p:nvPr>
        </p:nvSpPr>
        <p:spPr>
          <a:xfrm>
            <a:off x="609600" y="419100"/>
            <a:ext cx="9144000" cy="25527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42" name="Text Placeholder 18"/>
          <p:cNvSpPr>
            <a:spLocks noGrp="1"/>
          </p:cNvSpPr>
          <p:nvPr>
            <p:ph type="body" idx="1"/>
          </p:nvPr>
        </p:nvSpPr>
        <p:spPr>
          <a:xfrm>
            <a:off x="609600" y="3200400"/>
            <a:ext cx="9144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grpSp>
        <p:nvGrpSpPr>
          <p:cNvPr id="43" name="Group 42"/>
          <p:cNvGrpSpPr/>
          <p:nvPr userDrawn="1"/>
        </p:nvGrpSpPr>
        <p:grpSpPr>
          <a:xfrm>
            <a:off x="832198" y="1304095"/>
            <a:ext cx="9393766" cy="1245799"/>
            <a:chOff x="757770" y="1707600"/>
            <a:chExt cx="9393766" cy="1245799"/>
          </a:xfrm>
        </p:grpSpPr>
        <p:sp>
          <p:nvSpPr>
            <p:cNvPr id="44" name="Rectangle 43"/>
            <p:cNvSpPr/>
            <p:nvPr userDrawn="1"/>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217</a:t>
              </a:r>
            </a:p>
            <a:p>
              <a:pPr algn="ctr">
                <a:defRPr/>
              </a:pPr>
              <a:r>
                <a:rPr lang="en-US" sz="750" dirty="0" smtClean="0">
                  <a:solidFill>
                    <a:schemeClr val="tx1"/>
                  </a:solidFill>
                </a:rPr>
                <a:t>217</a:t>
              </a:r>
            </a:p>
            <a:p>
              <a:pPr algn="ctr">
                <a:defRPr/>
              </a:pPr>
              <a:r>
                <a:rPr lang="en-US" sz="750" dirty="0" smtClean="0">
                  <a:solidFill>
                    <a:schemeClr val="tx1"/>
                  </a:solidFill>
                </a:rPr>
                <a:t>217</a:t>
              </a:r>
              <a:endParaRPr lang="en-US" sz="750" dirty="0">
                <a:solidFill>
                  <a:schemeClr val="tx1"/>
                </a:solidFill>
              </a:endParaRPr>
            </a:p>
          </p:txBody>
        </p:sp>
        <p:sp>
          <p:nvSpPr>
            <p:cNvPr id="45" name="Rectangle 44"/>
            <p:cNvSpPr/>
            <p:nvPr userDrawn="1"/>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200</a:t>
              </a:r>
            </a:p>
            <a:p>
              <a:pPr algn="ctr">
                <a:defRPr/>
              </a:pPr>
              <a:r>
                <a:rPr lang="en-US" sz="750" dirty="0" smtClean="0">
                  <a:solidFill>
                    <a:schemeClr val="tx1"/>
                  </a:solidFill>
                </a:rPr>
                <a:t>200</a:t>
              </a:r>
            </a:p>
            <a:p>
              <a:pPr algn="ctr">
                <a:defRPr/>
              </a:pPr>
              <a:r>
                <a:rPr lang="en-US" sz="750" dirty="0" smtClean="0">
                  <a:solidFill>
                    <a:schemeClr val="tx1"/>
                  </a:solidFill>
                </a:rPr>
                <a:t>200</a:t>
              </a:r>
              <a:endParaRPr lang="en-US" sz="750" dirty="0">
                <a:solidFill>
                  <a:schemeClr val="tx1"/>
                </a:solidFill>
              </a:endParaRPr>
            </a:p>
          </p:txBody>
        </p:sp>
        <p:sp>
          <p:nvSpPr>
            <p:cNvPr id="46" name="Rectangle 45"/>
            <p:cNvSpPr/>
            <p:nvPr userDrawn="1"/>
          </p:nvSpPr>
          <p:spPr>
            <a:xfrm>
              <a:off x="757770"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255</a:t>
              </a:r>
            </a:p>
            <a:p>
              <a:pPr algn="ctr">
                <a:defRPr/>
              </a:pPr>
              <a:r>
                <a:rPr lang="en-US" sz="750" dirty="0" smtClean="0">
                  <a:solidFill>
                    <a:schemeClr val="tx1"/>
                  </a:solidFill>
                </a:rPr>
                <a:t>255</a:t>
              </a:r>
            </a:p>
            <a:p>
              <a:pPr algn="ctr">
                <a:defRPr/>
              </a:pPr>
              <a:r>
                <a:rPr lang="en-US" sz="750" dirty="0" smtClean="0">
                  <a:solidFill>
                    <a:schemeClr val="tx1"/>
                  </a:solidFill>
                </a:rPr>
                <a:t>255</a:t>
              </a:r>
              <a:endParaRPr lang="en-US" sz="750" dirty="0">
                <a:solidFill>
                  <a:schemeClr val="tx1"/>
                </a:solidFill>
              </a:endParaRPr>
            </a:p>
          </p:txBody>
        </p:sp>
        <p:sp>
          <p:nvSpPr>
            <p:cNvPr id="47" name="Rectangle 46"/>
            <p:cNvSpPr/>
            <p:nvPr userDrawn="1"/>
          </p:nvSpPr>
          <p:spPr>
            <a:xfrm>
              <a:off x="1718737"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bg1"/>
                  </a:solidFill>
                </a:rPr>
                <a:t>0</a:t>
              </a:r>
            </a:p>
            <a:p>
              <a:pPr algn="ctr">
                <a:defRPr/>
              </a:pPr>
              <a:r>
                <a:rPr lang="en-US" sz="750" dirty="0" smtClean="0">
                  <a:solidFill>
                    <a:schemeClr val="bg1"/>
                  </a:solidFill>
                </a:rPr>
                <a:t>0</a:t>
              </a:r>
            </a:p>
            <a:p>
              <a:pPr algn="ctr">
                <a:defRPr/>
              </a:pPr>
              <a:r>
                <a:rPr lang="en-US" sz="750" dirty="0">
                  <a:solidFill>
                    <a:schemeClr val="bg1"/>
                  </a:solidFill>
                </a:rPr>
                <a:t>0</a:t>
              </a:r>
            </a:p>
          </p:txBody>
        </p:sp>
        <p:sp>
          <p:nvSpPr>
            <p:cNvPr id="48" name="Rectangle 47"/>
            <p:cNvSpPr/>
            <p:nvPr userDrawn="1"/>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163</a:t>
              </a:r>
            </a:p>
            <a:p>
              <a:pPr algn="ctr">
                <a:defRPr/>
              </a:pPr>
              <a:r>
                <a:rPr lang="en-US" sz="750" dirty="0" smtClean="0">
                  <a:solidFill>
                    <a:schemeClr val="tx1"/>
                  </a:solidFill>
                </a:rPr>
                <a:t>163</a:t>
              </a:r>
            </a:p>
            <a:p>
              <a:pPr algn="ctr">
                <a:defRPr/>
              </a:pPr>
              <a:r>
                <a:rPr lang="en-US" sz="750" dirty="0" smtClean="0">
                  <a:solidFill>
                    <a:schemeClr val="tx1"/>
                  </a:solidFill>
                </a:rPr>
                <a:t>163</a:t>
              </a:r>
              <a:endParaRPr lang="en-US" sz="750" dirty="0">
                <a:solidFill>
                  <a:schemeClr val="tx1"/>
                </a:solidFill>
              </a:endParaRPr>
            </a:p>
          </p:txBody>
        </p:sp>
        <p:sp>
          <p:nvSpPr>
            <p:cNvPr id="49" name="Rectangle 48"/>
            <p:cNvSpPr/>
            <p:nvPr userDrawn="1"/>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bg1"/>
                  </a:solidFill>
                </a:rPr>
                <a:t>131</a:t>
              </a:r>
            </a:p>
            <a:p>
              <a:pPr algn="ctr">
                <a:defRPr/>
              </a:pPr>
              <a:r>
                <a:rPr lang="en-US" sz="750" dirty="0" smtClean="0">
                  <a:solidFill>
                    <a:schemeClr val="bg1"/>
                  </a:solidFill>
                </a:rPr>
                <a:t>132</a:t>
              </a:r>
            </a:p>
            <a:p>
              <a:pPr algn="ctr">
                <a:defRPr/>
              </a:pPr>
              <a:r>
                <a:rPr lang="en-US" sz="750" dirty="0" smtClean="0">
                  <a:solidFill>
                    <a:schemeClr val="bg1"/>
                  </a:solidFill>
                </a:rPr>
                <a:t>122</a:t>
              </a:r>
              <a:endParaRPr lang="en-US" sz="750" dirty="0">
                <a:solidFill>
                  <a:schemeClr val="bg1"/>
                </a:solidFill>
              </a:endParaRPr>
            </a:p>
          </p:txBody>
        </p:sp>
        <p:sp>
          <p:nvSpPr>
            <p:cNvPr id="50" name="Rectangle 49"/>
            <p:cNvSpPr/>
            <p:nvPr userDrawn="1"/>
          </p:nvSpPr>
          <p:spPr>
            <a:xfrm>
              <a:off x="4601633" y="2394599"/>
              <a:ext cx="745067"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239</a:t>
              </a:r>
            </a:p>
            <a:p>
              <a:pPr algn="ctr">
                <a:defRPr/>
              </a:pPr>
              <a:r>
                <a:rPr lang="en-US" sz="750" dirty="0" smtClean="0">
                  <a:solidFill>
                    <a:schemeClr val="tx1"/>
                  </a:solidFill>
                </a:rPr>
                <a:t>65</a:t>
              </a:r>
            </a:p>
            <a:p>
              <a:pPr algn="ctr">
                <a:defRPr/>
              </a:pPr>
              <a:r>
                <a:rPr lang="en-US" sz="750" dirty="0" smtClean="0">
                  <a:solidFill>
                    <a:schemeClr val="tx1"/>
                  </a:solidFill>
                </a:rPr>
                <a:t>53</a:t>
              </a:r>
              <a:endParaRPr lang="en-US" sz="750" dirty="0">
                <a:solidFill>
                  <a:schemeClr val="tx1"/>
                </a:solidFill>
              </a:endParaRPr>
            </a:p>
          </p:txBody>
        </p:sp>
        <p:sp>
          <p:nvSpPr>
            <p:cNvPr id="51" name="Rectangle 50"/>
            <p:cNvSpPr/>
            <p:nvPr userDrawn="1"/>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110</a:t>
              </a:r>
            </a:p>
            <a:p>
              <a:pPr algn="ctr">
                <a:defRPr/>
              </a:pPr>
              <a:r>
                <a:rPr lang="en-US" sz="750" dirty="0" smtClean="0">
                  <a:solidFill>
                    <a:schemeClr val="tx1"/>
                  </a:solidFill>
                </a:rPr>
                <a:t>135</a:t>
              </a:r>
            </a:p>
            <a:p>
              <a:pPr algn="ctr">
                <a:defRPr/>
              </a:pPr>
              <a:r>
                <a:rPr lang="en-US" sz="750" dirty="0" smtClean="0">
                  <a:solidFill>
                    <a:schemeClr val="tx1"/>
                  </a:solidFill>
                </a:rPr>
                <a:t>120</a:t>
              </a:r>
              <a:endParaRPr lang="en-US" sz="750" dirty="0">
                <a:solidFill>
                  <a:schemeClr val="tx1"/>
                </a:solidFill>
              </a:endParaRPr>
            </a:p>
          </p:txBody>
        </p:sp>
        <p:sp>
          <p:nvSpPr>
            <p:cNvPr id="52" name="Rectangle 51"/>
            <p:cNvSpPr/>
            <p:nvPr userDrawn="1"/>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112</a:t>
              </a:r>
            </a:p>
            <a:p>
              <a:pPr algn="ctr">
                <a:defRPr/>
              </a:pPr>
              <a:r>
                <a:rPr lang="en-US" sz="750" dirty="0" smtClean="0">
                  <a:solidFill>
                    <a:schemeClr val="tx1"/>
                  </a:solidFill>
                </a:rPr>
                <a:t>92</a:t>
              </a:r>
            </a:p>
            <a:p>
              <a:pPr algn="ctr">
                <a:defRPr/>
              </a:pPr>
              <a:r>
                <a:rPr lang="en-US" sz="750" dirty="0" smtClean="0">
                  <a:solidFill>
                    <a:schemeClr val="tx1"/>
                  </a:solidFill>
                </a:rPr>
                <a:t>56</a:t>
              </a:r>
              <a:endParaRPr lang="en-US" sz="750" dirty="0">
                <a:solidFill>
                  <a:schemeClr val="tx1"/>
                </a:solidFill>
              </a:endParaRPr>
            </a:p>
          </p:txBody>
        </p:sp>
        <p:sp>
          <p:nvSpPr>
            <p:cNvPr id="53" name="Rectangle 52"/>
            <p:cNvSpPr/>
            <p:nvPr userDrawn="1"/>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62</a:t>
              </a:r>
            </a:p>
            <a:p>
              <a:pPr algn="ctr">
                <a:defRPr/>
              </a:pPr>
              <a:r>
                <a:rPr lang="en-US" sz="750" dirty="0" smtClean="0">
                  <a:solidFill>
                    <a:schemeClr val="tx1"/>
                  </a:solidFill>
                </a:rPr>
                <a:t>102</a:t>
              </a:r>
            </a:p>
            <a:p>
              <a:pPr algn="ctr">
                <a:defRPr/>
              </a:pPr>
              <a:r>
                <a:rPr lang="en-US" sz="750" dirty="0" smtClean="0">
                  <a:solidFill>
                    <a:schemeClr val="tx1"/>
                  </a:solidFill>
                </a:rPr>
                <a:t>130</a:t>
              </a:r>
              <a:endParaRPr lang="en-US" sz="750" dirty="0">
                <a:solidFill>
                  <a:schemeClr val="tx1"/>
                </a:solidFill>
              </a:endParaRPr>
            </a:p>
          </p:txBody>
        </p:sp>
        <p:sp>
          <p:nvSpPr>
            <p:cNvPr id="56" name="Rectangle 55"/>
            <p:cNvSpPr/>
            <p:nvPr userDrawn="1"/>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bg1"/>
                  </a:solidFill>
                </a:rPr>
                <a:t>102</a:t>
              </a:r>
            </a:p>
            <a:p>
              <a:pPr algn="ctr">
                <a:defRPr/>
              </a:pPr>
              <a:r>
                <a:rPr lang="en-US" sz="750" dirty="0" smtClean="0">
                  <a:solidFill>
                    <a:schemeClr val="bg1"/>
                  </a:solidFill>
                </a:rPr>
                <a:t>56</a:t>
              </a:r>
            </a:p>
            <a:p>
              <a:pPr algn="ctr">
                <a:defRPr/>
              </a:pPr>
              <a:r>
                <a:rPr lang="en-US" sz="750" dirty="0" smtClean="0">
                  <a:solidFill>
                    <a:schemeClr val="bg1"/>
                  </a:solidFill>
                </a:rPr>
                <a:t>48</a:t>
              </a:r>
              <a:endParaRPr lang="en-US" sz="750" dirty="0">
                <a:solidFill>
                  <a:schemeClr val="bg1"/>
                </a:solidFill>
              </a:endParaRPr>
            </a:p>
          </p:txBody>
        </p:sp>
        <p:sp>
          <p:nvSpPr>
            <p:cNvPr id="57" name="Rectangle 56"/>
            <p:cNvSpPr/>
            <p:nvPr userDrawn="1"/>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130</a:t>
              </a:r>
            </a:p>
            <a:p>
              <a:pPr algn="ctr">
                <a:defRPr/>
              </a:pPr>
              <a:r>
                <a:rPr lang="en-US" sz="750" dirty="0" smtClean="0">
                  <a:solidFill>
                    <a:schemeClr val="tx1"/>
                  </a:solidFill>
                </a:rPr>
                <a:t>120</a:t>
              </a:r>
            </a:p>
            <a:p>
              <a:pPr algn="ctr">
                <a:defRPr/>
              </a:pPr>
              <a:r>
                <a:rPr lang="en-US" sz="750" dirty="0" smtClean="0">
                  <a:solidFill>
                    <a:schemeClr val="tx1"/>
                  </a:solidFill>
                </a:rPr>
                <a:t>111</a:t>
              </a:r>
              <a:endParaRPr lang="en-US" sz="750" dirty="0">
                <a:solidFill>
                  <a:schemeClr val="tx1"/>
                </a:solidFill>
              </a:endParaRPr>
            </a:p>
          </p:txBody>
        </p:sp>
        <p:sp>
          <p:nvSpPr>
            <p:cNvPr id="59" name="Rectangle 58"/>
            <p:cNvSpPr/>
            <p:nvPr userDrawn="1"/>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237</a:t>
              </a:r>
            </a:p>
            <a:p>
              <a:pPr algn="ctr">
                <a:defRPr/>
              </a:pPr>
              <a:r>
                <a:rPr lang="en-US" sz="750" dirty="0" smtClean="0">
                  <a:solidFill>
                    <a:schemeClr val="tx1"/>
                  </a:solidFill>
                </a:rPr>
                <a:t>237</a:t>
              </a:r>
            </a:p>
            <a:p>
              <a:pPr algn="ctr">
                <a:defRPr/>
              </a:pPr>
              <a:r>
                <a:rPr lang="en-US" sz="750" dirty="0" smtClean="0">
                  <a:solidFill>
                    <a:schemeClr val="tx1"/>
                  </a:solidFill>
                </a:rPr>
                <a:t>237</a:t>
              </a:r>
              <a:endParaRPr lang="en-US" sz="750" dirty="0">
                <a:solidFill>
                  <a:schemeClr val="tx1"/>
                </a:solidFill>
              </a:endParaRPr>
            </a:p>
          </p:txBody>
        </p:sp>
        <p:sp>
          <p:nvSpPr>
            <p:cNvPr id="60" name="Rectangle 59"/>
            <p:cNvSpPr/>
            <p:nvPr userDrawn="1"/>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80</a:t>
              </a:r>
            </a:p>
            <a:p>
              <a:pPr algn="ctr">
                <a:defRPr/>
              </a:pPr>
              <a:r>
                <a:rPr lang="en-US" sz="750" dirty="0" smtClean="0">
                  <a:solidFill>
                    <a:schemeClr val="tx1"/>
                  </a:solidFill>
                </a:rPr>
                <a:t>119</a:t>
              </a:r>
            </a:p>
            <a:p>
              <a:pPr algn="ctr">
                <a:defRPr/>
              </a:pPr>
              <a:r>
                <a:rPr lang="en-US" sz="750" dirty="0" smtClean="0">
                  <a:solidFill>
                    <a:schemeClr val="tx1"/>
                  </a:solidFill>
                </a:rPr>
                <a:t>27</a:t>
              </a:r>
              <a:endParaRPr lang="en-US" sz="750" dirty="0">
                <a:solidFill>
                  <a:schemeClr val="tx1"/>
                </a:solidFill>
              </a:endParaRPr>
            </a:p>
          </p:txBody>
        </p:sp>
        <p:sp>
          <p:nvSpPr>
            <p:cNvPr id="61" name="Rectangle 60"/>
            <p:cNvSpPr/>
            <p:nvPr userDrawn="1"/>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252</a:t>
              </a:r>
            </a:p>
            <a:p>
              <a:pPr algn="ctr">
                <a:defRPr/>
              </a:pPr>
              <a:r>
                <a:rPr lang="en-US" sz="750" dirty="0" smtClean="0">
                  <a:solidFill>
                    <a:schemeClr val="tx1"/>
                  </a:solidFill>
                </a:rPr>
                <a:t>174</a:t>
              </a:r>
            </a:p>
            <a:p>
              <a:pPr algn="ctr">
                <a:defRPr/>
              </a:pPr>
              <a:r>
                <a:rPr lang="en-US" sz="750" dirty="0" smtClean="0">
                  <a:solidFill>
                    <a:schemeClr val="tx1"/>
                  </a:solidFill>
                </a:rPr>
                <a:t>.59</a:t>
              </a:r>
              <a:endParaRPr lang="en-US" sz="750" dirty="0">
                <a:solidFill>
                  <a:schemeClr val="tx1"/>
                </a:solidFill>
              </a:endParaRPr>
            </a:p>
          </p:txBody>
        </p:sp>
      </p:grpSp>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timing>
    <p:tnLst>
      <p:par>
        <p:cTn id="1" dur="indefinite" restart="never" nodeType="tmRoot"/>
      </p:par>
    </p:tnLst>
  </p:timing>
  <p:hf hdr="0" dt="0"/>
  <p:txStyles>
    <p:titleStyle>
      <a:lvl1pPr algn="l" defTabSz="685800" rtl="0" eaLnBrk="1" latinLnBrk="0" hangingPunct="1">
        <a:lnSpc>
          <a:spcPct val="100000"/>
        </a:lnSpc>
        <a:spcBef>
          <a:spcPct val="0"/>
        </a:spcBef>
        <a:buNone/>
        <a:defRPr sz="27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userDrawn="1">
          <p15:clr>
            <a:srgbClr val="5ACBF0"/>
          </p15:clr>
        </p15:guide>
        <p15:guide id="2" pos="61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7"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ounded Rectangle 10"/>
          <p:cNvSpPr/>
          <p:nvPr userDrawn="1"/>
        </p:nvSpPr>
        <p:spPr>
          <a:xfrm>
            <a:off x="245539" y="165467"/>
            <a:ext cx="11716335"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099" name="Title Placeholder 1"/>
          <p:cNvSpPr>
            <a:spLocks noGrp="1"/>
          </p:cNvSpPr>
          <p:nvPr>
            <p:ph type="title"/>
          </p:nvPr>
        </p:nvSpPr>
        <p:spPr bwMode="auto">
          <a:xfrm>
            <a:off x="406400" y="274638"/>
            <a:ext cx="11176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406400" y="1233932"/>
            <a:ext cx="11176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413316" y="6470431"/>
            <a:ext cx="3867149" cy="217493"/>
          </a:xfrm>
          <a:prstGeom prst="rect">
            <a:avLst/>
          </a:prstGeom>
        </p:spPr>
        <p:txBody>
          <a:bodyPr vert="horz" lIns="91440" tIns="45720" rIns="91440" bIns="45720" rtlCol="0" anchor="ctr"/>
          <a:lstStyle>
            <a:lvl1pPr algn="l" fontAlgn="auto">
              <a:spcBef>
                <a:spcPts val="0"/>
              </a:spcBef>
              <a:spcAft>
                <a:spcPts val="0"/>
              </a:spcAft>
              <a:defRPr sz="750">
                <a:solidFill>
                  <a:schemeClr val="tx1">
                    <a:tint val="75000"/>
                  </a:schemeClr>
                </a:solidFill>
                <a:latin typeface="Arial" pitchFamily="34" charset="0"/>
                <a:ea typeface="+mn-ea"/>
                <a:cs typeface="Arial" pitchFamily="34" charset="0"/>
              </a:defRPr>
            </a:lvl1pPr>
          </a:lstStyle>
          <a:p>
            <a:pPr>
              <a:defRPr/>
            </a:pPr>
            <a:r>
              <a:rPr lang="en-US" dirty="0" smtClean="0"/>
              <a:t>File Name</a:t>
            </a:r>
            <a:endParaRPr lang="en-US" dirty="0"/>
          </a:p>
        </p:txBody>
      </p:sp>
      <p:sp>
        <p:nvSpPr>
          <p:cNvPr id="6" name="Slide Number Placeholder 5"/>
          <p:cNvSpPr>
            <a:spLocks noGrp="1"/>
          </p:cNvSpPr>
          <p:nvPr>
            <p:ph type="sldNum" sz="quarter" idx="4"/>
          </p:nvPr>
        </p:nvSpPr>
        <p:spPr>
          <a:xfrm>
            <a:off x="11074402" y="228605"/>
            <a:ext cx="969433" cy="365125"/>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8"/>
          <a:srcRect/>
          <a:stretch>
            <a:fillRect/>
          </a:stretch>
        </p:blipFill>
        <p:spPr bwMode="auto">
          <a:xfrm>
            <a:off x="6079067" y="3416305"/>
            <a:ext cx="25400" cy="3175"/>
          </a:xfrm>
          <a:prstGeom prst="rect">
            <a:avLst/>
          </a:prstGeom>
          <a:noFill/>
          <a:ln w="9525">
            <a:noFill/>
            <a:miter lim="800000"/>
            <a:headEnd/>
            <a:tailEnd/>
          </a:ln>
        </p:spPr>
      </p:pic>
      <p:grpSp>
        <p:nvGrpSpPr>
          <p:cNvPr id="15" name="Group 14"/>
          <p:cNvGrpSpPr/>
          <p:nvPr userDrawn="1"/>
        </p:nvGrpSpPr>
        <p:grpSpPr>
          <a:xfrm>
            <a:off x="9293309" y="5638800"/>
            <a:ext cx="2551391" cy="1083709"/>
            <a:chOff x="9293309" y="4602480"/>
            <a:chExt cx="2551391" cy="1083709"/>
          </a:xfrm>
        </p:grpSpPr>
        <p:pic>
          <p:nvPicPr>
            <p:cNvPr id="16" name="Picture 15"/>
            <p:cNvPicPr>
              <a:picLocks noChangeAspect="1"/>
            </p:cNvPicPr>
            <p:nvPr userDrawn="1"/>
          </p:nvPicPr>
          <p:blipFill>
            <a:blip r:embed="rId29"/>
            <a:stretch>
              <a:fillRect/>
            </a:stretch>
          </p:blipFill>
          <p:spPr>
            <a:xfrm>
              <a:off x="9293309" y="4661544"/>
              <a:ext cx="1268983" cy="1024645"/>
            </a:xfrm>
            <a:prstGeom prst="rect">
              <a:avLst/>
            </a:prstGeom>
          </p:spPr>
        </p:pic>
        <p:pic>
          <p:nvPicPr>
            <p:cNvPr id="17" name="Picture 16"/>
            <p:cNvPicPr>
              <a:picLocks noChangeAspect="1"/>
            </p:cNvPicPr>
            <p:nvPr userDrawn="1"/>
          </p:nvPicPr>
          <p:blipFill>
            <a:blip r:embed="rId30"/>
            <a:stretch>
              <a:fillRect/>
            </a:stretch>
          </p:blipFill>
          <p:spPr>
            <a:xfrm>
              <a:off x="10531812" y="4602480"/>
              <a:ext cx="1312888" cy="1055143"/>
            </a:xfrm>
            <a:prstGeom prst="rect">
              <a:avLst/>
            </a:prstGeom>
          </p:spPr>
        </p:pic>
      </p:grpSp>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 id="2147484302" r:id="rId24"/>
    <p:sldLayoutId id="2147484303" r:id="rId25"/>
  </p:sldLayoutIdLst>
  <p:hf hdr="0"/>
  <p:txStyles>
    <p:title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p:titleStyle>
    <p:body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56" userDrawn="1">
          <p15:clr>
            <a:srgbClr val="5ACBF0"/>
          </p15:clr>
        </p15:guide>
        <p15:guide id="2" pos="7296"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hyperlink" Target="https://www.usajobs.gov/StudentsAndGrads" TargetMode="External"/><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892" y="175749"/>
            <a:ext cx="11176000" cy="824590"/>
          </a:xfrm>
        </p:spPr>
        <p:txBody>
          <a:bodyPr/>
          <a:lstStyle/>
          <a:p>
            <a:pPr algn="ctr"/>
            <a:r>
              <a:rPr lang="en-US" dirty="0"/>
              <a:t>Plans </a:t>
            </a:r>
            <a:r>
              <a:rPr lang="en-US" dirty="0" smtClean="0"/>
              <a:t>for USACE </a:t>
            </a:r>
            <a:r>
              <a:rPr lang="en-US" dirty="0"/>
              <a:t>briefs to new TAMU OCEN students</a:t>
            </a:r>
          </a:p>
        </p:txBody>
      </p:sp>
      <p:sp>
        <p:nvSpPr>
          <p:cNvPr id="3" name="Text Placeholder 2"/>
          <p:cNvSpPr>
            <a:spLocks noGrp="1"/>
          </p:cNvSpPr>
          <p:nvPr>
            <p:ph type="body" sz="quarter" idx="12"/>
          </p:nvPr>
        </p:nvSpPr>
        <p:spPr>
          <a:xfrm>
            <a:off x="383116" y="1109086"/>
            <a:ext cx="9885146" cy="5470091"/>
          </a:xfrm>
        </p:spPr>
        <p:txBody>
          <a:bodyPr/>
          <a:lstStyle/>
          <a:p>
            <a:pPr marL="285750" indent="-285750">
              <a:spcAft>
                <a:spcPts val="600"/>
              </a:spcAft>
              <a:buFont typeface="Arial" panose="020B0604020202020204" pitchFamily="34" charset="0"/>
              <a:buChar char="•"/>
            </a:pPr>
            <a:r>
              <a:rPr lang="en-US" b="1" dirty="0" smtClean="0"/>
              <a:t>21 Oct. 2016 </a:t>
            </a:r>
            <a:r>
              <a:rPr lang="en-US" dirty="0" smtClean="0"/>
              <a:t>– SWG EN attended career fair at TAMUG</a:t>
            </a:r>
            <a:endParaRPr lang="en-US" b="1" dirty="0"/>
          </a:p>
          <a:p>
            <a:pPr marL="285750" indent="-285750">
              <a:spcAft>
                <a:spcPts val="600"/>
              </a:spcAft>
              <a:buFont typeface="Arial" panose="020B0604020202020204" pitchFamily="34" charset="0"/>
              <a:buChar char="•"/>
            </a:pPr>
            <a:r>
              <a:rPr lang="en-US" b="1" dirty="0" smtClean="0"/>
              <a:t>31 Oct. 2016 </a:t>
            </a:r>
            <a:r>
              <a:rPr lang="en-US" dirty="0" smtClean="0"/>
              <a:t>– Mr. Maglio presented to Dr. Tom Linton’s </a:t>
            </a:r>
            <a:r>
              <a:rPr lang="en-US" dirty="0"/>
              <a:t>Coastal Zone Management class </a:t>
            </a:r>
            <a:r>
              <a:rPr lang="en-US" dirty="0" smtClean="0"/>
              <a:t>about USACE SWG beneficial use projects</a:t>
            </a:r>
            <a:endParaRPr lang="en-US" dirty="0"/>
          </a:p>
          <a:p>
            <a:pPr marL="285750" indent="-285750">
              <a:spcAft>
                <a:spcPts val="600"/>
              </a:spcAft>
              <a:buFont typeface="Arial" panose="020B0604020202020204" pitchFamily="34" charset="0"/>
              <a:buChar char="•"/>
            </a:pPr>
            <a:r>
              <a:rPr lang="en-US" b="1" dirty="0" smtClean="0"/>
              <a:t>15 Nov. 2016 </a:t>
            </a:r>
            <a:r>
              <a:rPr lang="en-US" dirty="0" smtClean="0"/>
              <a:t>- </a:t>
            </a:r>
            <a:r>
              <a:rPr lang="en-US" dirty="0"/>
              <a:t>Rueben Trevino </a:t>
            </a:r>
            <a:r>
              <a:rPr lang="en-US" dirty="0" smtClean="0"/>
              <a:t>(Galveston Parks Board) and USACE Mr. Maglio presenting coastal and riverine projects to Sam </a:t>
            </a:r>
            <a:r>
              <a:rPr lang="en-US" dirty="0"/>
              <a:t>Houston </a:t>
            </a:r>
            <a:r>
              <a:rPr lang="en-US" dirty="0" smtClean="0"/>
              <a:t>State University - </a:t>
            </a:r>
            <a:r>
              <a:rPr lang="en-US" dirty="0"/>
              <a:t>400-level course on </a:t>
            </a:r>
            <a:r>
              <a:rPr lang="en-US" dirty="0" smtClean="0"/>
              <a:t>geomorphology</a:t>
            </a:r>
            <a:endParaRPr lang="en-US" dirty="0"/>
          </a:p>
          <a:p>
            <a:pPr marL="285750" indent="-285750">
              <a:spcAft>
                <a:spcPts val="600"/>
              </a:spcAft>
              <a:buFont typeface="Arial" panose="020B0604020202020204" pitchFamily="34" charset="0"/>
              <a:buChar char="•"/>
            </a:pPr>
            <a:r>
              <a:rPr lang="en-US" b="1" dirty="0" smtClean="0"/>
              <a:t>17 Nov 2016 </a:t>
            </a:r>
            <a:r>
              <a:rPr lang="en-US" dirty="0" smtClean="0"/>
              <a:t>– Mr. Rob Thomas discussing what the USACE does at Dr. Figlus class</a:t>
            </a:r>
            <a:endParaRPr lang="en-US" dirty="0"/>
          </a:p>
          <a:p>
            <a:pPr marL="285750" indent="-285750">
              <a:spcAft>
                <a:spcPts val="600"/>
              </a:spcAft>
              <a:buFont typeface="Arial" panose="020B0604020202020204" pitchFamily="34" charset="0"/>
              <a:buChar char="•"/>
            </a:pPr>
            <a:r>
              <a:rPr lang="en-US" b="1" dirty="0"/>
              <a:t>1 Dec. 2016 </a:t>
            </a:r>
            <a:r>
              <a:rPr lang="en-US" dirty="0"/>
              <a:t>- Mr. Maglio presenting to Dr</a:t>
            </a:r>
            <a:r>
              <a:rPr lang="en-US" dirty="0" smtClean="0"/>
              <a:t>. Kim and Dr. </a:t>
            </a:r>
            <a:r>
              <a:rPr lang="en-US" dirty="0"/>
              <a:t>Bob Randall OE Seminar class about USACE SWG Coastal Texas </a:t>
            </a:r>
            <a:r>
              <a:rPr lang="en-US" dirty="0" smtClean="0"/>
              <a:t>Mega-Study</a:t>
            </a:r>
            <a:endParaRPr lang="en-US" dirty="0"/>
          </a:p>
          <a:p>
            <a:pPr marL="285750" indent="-285750">
              <a:spcBef>
                <a:spcPts val="600"/>
              </a:spcBef>
              <a:spcAft>
                <a:spcPts val="600"/>
              </a:spcAft>
              <a:buFont typeface="Arial" panose="020B0604020202020204" pitchFamily="34" charset="0"/>
              <a:buChar char="•"/>
            </a:pPr>
            <a:r>
              <a:rPr lang="en-US" b="1" dirty="0" smtClean="0"/>
              <a:t>Jan 2017 </a:t>
            </a:r>
            <a:r>
              <a:rPr lang="en-US" dirty="0" smtClean="0"/>
              <a:t>- Mr. Byron Williams presenting PM roles at the USACE for the Dredging </a:t>
            </a:r>
            <a:r>
              <a:rPr lang="en-US" dirty="0"/>
              <a:t>C</a:t>
            </a:r>
            <a:r>
              <a:rPr lang="en-US" dirty="0" smtClean="0"/>
              <a:t>ourse at TAMU </a:t>
            </a:r>
            <a:r>
              <a:rPr lang="en-US" dirty="0"/>
              <a:t>C</a:t>
            </a:r>
            <a:r>
              <a:rPr lang="en-US" dirty="0" smtClean="0"/>
              <a:t>ollege </a:t>
            </a:r>
            <a:r>
              <a:rPr lang="en-US" dirty="0" smtClean="0"/>
              <a:t>Station</a:t>
            </a:r>
          </a:p>
          <a:p>
            <a:pPr marL="285750" indent="-285750">
              <a:spcBef>
                <a:spcPts val="600"/>
              </a:spcBef>
              <a:spcAft>
                <a:spcPts val="600"/>
              </a:spcAft>
              <a:buFont typeface="Arial" panose="020B0604020202020204" pitchFamily="34" charset="0"/>
              <a:buChar char="•"/>
            </a:pPr>
            <a:r>
              <a:rPr lang="en-US" b="1" dirty="0" smtClean="0"/>
              <a:t>24 </a:t>
            </a:r>
            <a:r>
              <a:rPr lang="en-US" b="1" dirty="0"/>
              <a:t>Mar 2017 – </a:t>
            </a:r>
            <a:r>
              <a:rPr lang="en-US" dirty="0"/>
              <a:t>Attended TAMU Galveston Career Fair</a:t>
            </a:r>
          </a:p>
          <a:p>
            <a:pPr marL="285750" indent="-285750">
              <a:spcBef>
                <a:spcPts val="600"/>
              </a:spcBef>
              <a:buFont typeface="Arial" panose="020B0604020202020204" pitchFamily="34" charset="0"/>
              <a:buChar char="•"/>
            </a:pPr>
            <a:r>
              <a:rPr lang="en-US" b="1" dirty="0" smtClean="0"/>
              <a:t>20 </a:t>
            </a:r>
            <a:r>
              <a:rPr lang="en-US" b="1" dirty="0"/>
              <a:t>Apr 2017 – </a:t>
            </a:r>
            <a:r>
              <a:rPr lang="en-US" dirty="0" smtClean="0"/>
              <a:t>Mr. Michael Garske presenting water resource engineering to the American </a:t>
            </a:r>
            <a:r>
              <a:rPr lang="en-US" dirty="0"/>
              <a:t>Water Resources </a:t>
            </a:r>
            <a:r>
              <a:rPr lang="en-US" dirty="0" smtClean="0"/>
              <a:t>Association, Student Chapter, Texas </a:t>
            </a:r>
            <a:r>
              <a:rPr lang="en-US" dirty="0"/>
              <a:t>A&amp;M </a:t>
            </a:r>
            <a:r>
              <a:rPr lang="en-US" dirty="0" smtClean="0"/>
              <a:t>University College Station</a:t>
            </a:r>
          </a:p>
          <a:p>
            <a:pPr marL="285750" indent="-285750">
              <a:spcBef>
                <a:spcPts val="600"/>
              </a:spcBef>
              <a:spcAft>
                <a:spcPts val="600"/>
              </a:spcAft>
              <a:buFont typeface="Arial" panose="020B0604020202020204" pitchFamily="34" charset="0"/>
              <a:buChar char="•"/>
            </a:pPr>
            <a:r>
              <a:rPr lang="en-US" b="1" dirty="0" smtClean="0"/>
              <a:t>TBD </a:t>
            </a:r>
            <a:r>
              <a:rPr lang="en-US" b="1" dirty="0" smtClean="0"/>
              <a:t>Sept 2017 </a:t>
            </a:r>
            <a:r>
              <a:rPr lang="en-US" dirty="0" smtClean="0"/>
              <a:t>- Presenting </a:t>
            </a:r>
            <a:r>
              <a:rPr lang="en-US" dirty="0"/>
              <a:t>to Senior-level Capstone students in </a:t>
            </a:r>
            <a:r>
              <a:rPr lang="en-US" dirty="0" smtClean="0"/>
              <a:t>MASE406/407</a:t>
            </a:r>
          </a:p>
          <a:p>
            <a:pPr marL="285750" indent="-285750">
              <a:spcBef>
                <a:spcPts val="600"/>
              </a:spcBef>
              <a:spcAft>
                <a:spcPts val="600"/>
              </a:spcAft>
              <a:buFont typeface="Arial" panose="020B0604020202020204" pitchFamily="34" charset="0"/>
              <a:buChar char="•"/>
            </a:pPr>
            <a:r>
              <a:rPr lang="en-US" b="1" dirty="0" smtClean="0"/>
              <a:t>TBD  (No POC) </a:t>
            </a:r>
            <a:r>
              <a:rPr lang="en-US" dirty="0" smtClean="0"/>
              <a:t>- Presenting </a:t>
            </a:r>
            <a:r>
              <a:rPr lang="en-US" dirty="0"/>
              <a:t>to Sophomore students in the introductory </a:t>
            </a:r>
            <a:r>
              <a:rPr lang="en-US" dirty="0" smtClean="0"/>
              <a:t>OCEN200</a:t>
            </a:r>
            <a:endParaRPr lang="en-US" dirty="0"/>
          </a:p>
          <a:p>
            <a:pPr marL="285750" indent="-285750">
              <a:spcAft>
                <a:spcPts val="600"/>
              </a:spcAft>
              <a:buFont typeface="Arial" panose="020B0604020202020204" pitchFamily="34" charset="0"/>
              <a:buChar char="•"/>
            </a:pPr>
            <a:endParaRPr lang="en-US" dirty="0" smtClean="0"/>
          </a:p>
        </p:txBody>
      </p:sp>
      <p:sp>
        <p:nvSpPr>
          <p:cNvPr id="4" name="Footer Placeholder 3"/>
          <p:cNvSpPr>
            <a:spLocks noGrp="1"/>
          </p:cNvSpPr>
          <p:nvPr>
            <p:ph type="ftr" sz="quarter" idx="13"/>
          </p:nvPr>
        </p:nvSpPr>
        <p:spPr/>
        <p:txBody>
          <a:bodyPr/>
          <a:lstStyle/>
          <a:p>
            <a:pPr>
              <a:defRPr/>
            </a:pPr>
            <a:r>
              <a:rPr lang="en-US" smtClean="0"/>
              <a:t>File Name</a:t>
            </a:r>
            <a:endParaRPr lang="en-US"/>
          </a:p>
        </p:txBody>
      </p:sp>
      <p:sp>
        <p:nvSpPr>
          <p:cNvPr id="5" name="Slide Number Placeholder 4"/>
          <p:cNvSpPr>
            <a:spLocks noGrp="1"/>
          </p:cNvSpPr>
          <p:nvPr>
            <p:ph type="sldNum" sz="quarter" idx="14"/>
          </p:nvPr>
        </p:nvSpPr>
        <p:spPr/>
        <p:txBody>
          <a:bodyPr/>
          <a:lstStyle/>
          <a:p>
            <a:fld id="{42D6254A-A357-4200-B73D-5001EDA92138}" type="slidenum">
              <a:rPr lang="en-US" smtClean="0"/>
              <a:pPr/>
              <a:t>1</a:t>
            </a:fld>
            <a:endParaRPr lang="en-US"/>
          </a:p>
        </p:txBody>
      </p:sp>
    </p:spTree>
    <p:extLst>
      <p:ext uri="{BB962C8B-B14F-4D97-AF65-F5344CB8AC3E}">
        <p14:creationId xmlns:p14="http://schemas.microsoft.com/office/powerpoint/2010/main" val="2911048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171" y="731328"/>
            <a:ext cx="8229600" cy="803756"/>
          </a:xfrm>
        </p:spPr>
        <p:txBody>
          <a:bodyPr>
            <a:normAutofit fontScale="90000"/>
          </a:bodyPr>
          <a:lstStyle/>
          <a:p>
            <a:r>
              <a:rPr lang="en-US" dirty="0" smtClean="0">
                <a:solidFill>
                  <a:srgbClr val="FF0000"/>
                </a:solidFill>
              </a:rPr>
              <a:t>Proposed Projects for Senior Students</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914401" y="1999779"/>
            <a:ext cx="10717966" cy="4676595"/>
          </a:xfrm>
        </p:spPr>
        <p:txBody>
          <a:bodyPr>
            <a:normAutofit fontScale="92500" lnSpcReduction="20000"/>
          </a:bodyPr>
          <a:lstStyle/>
          <a:p>
            <a:pPr marL="285750" indent="-285750">
              <a:buFont typeface="Arial" panose="020B0604020202020204" pitchFamily="34" charset="0"/>
              <a:buChar char="•"/>
            </a:pPr>
            <a:r>
              <a:rPr lang="en-US" sz="2800" dirty="0" smtClean="0"/>
              <a:t>Bolivar </a:t>
            </a:r>
            <a:r>
              <a:rPr lang="en-US" sz="2800" dirty="0"/>
              <a:t>Roads gate structure</a:t>
            </a:r>
            <a:br>
              <a:rPr lang="en-US" sz="2800" dirty="0"/>
            </a:br>
            <a:r>
              <a:rPr lang="en-US" sz="2800" dirty="0" smtClean="0"/>
              <a:t>	- </a:t>
            </a:r>
            <a:r>
              <a:rPr lang="en-US" sz="2800" dirty="0"/>
              <a:t>Hydraulically invisible - highly conductive</a:t>
            </a:r>
            <a:br>
              <a:rPr lang="en-US" sz="2800" dirty="0"/>
            </a:br>
            <a:r>
              <a:rPr lang="en-US" sz="2800" dirty="0" smtClean="0"/>
              <a:t>	- </a:t>
            </a:r>
            <a:r>
              <a:rPr lang="en-US" sz="2800" dirty="0"/>
              <a:t>Maintaining tidal </a:t>
            </a:r>
            <a:r>
              <a:rPr lang="en-US" sz="2800" dirty="0" smtClean="0"/>
              <a:t>prism, etc…</a:t>
            </a:r>
            <a:r>
              <a:rPr lang="en-US" sz="2800" dirty="0"/>
              <a:t> </a:t>
            </a:r>
            <a:endParaRPr lang="en-US" sz="2800" dirty="0" smtClean="0"/>
          </a:p>
          <a:p>
            <a:pPr marL="285750" indent="-285750">
              <a:buFont typeface="Arial" panose="020B0604020202020204" pitchFamily="34" charset="0"/>
              <a:buChar char="•"/>
            </a:pPr>
            <a:r>
              <a:rPr lang="en-US" sz="2800" dirty="0" smtClean="0"/>
              <a:t>Sediment </a:t>
            </a:r>
            <a:r>
              <a:rPr lang="en-US" sz="2800" dirty="0"/>
              <a:t>Bypassing </a:t>
            </a:r>
            <a:br>
              <a:rPr lang="en-US" sz="2800" dirty="0"/>
            </a:br>
            <a:r>
              <a:rPr lang="en-US" sz="2800" dirty="0" smtClean="0"/>
              <a:t>	- </a:t>
            </a:r>
            <a:r>
              <a:rPr lang="en-US" sz="2800" dirty="0"/>
              <a:t>Bedload </a:t>
            </a:r>
            <a:r>
              <a:rPr lang="en-US" sz="2800" dirty="0" smtClean="0"/>
              <a:t>collector</a:t>
            </a:r>
          </a:p>
          <a:p>
            <a:pPr marL="285750" indent="-285750">
              <a:buFont typeface="Arial" panose="020B0604020202020204" pitchFamily="34" charset="0"/>
              <a:buChar char="•"/>
            </a:pPr>
            <a:r>
              <a:rPr lang="en-US" sz="2800" dirty="0" smtClean="0"/>
              <a:t>Sand </a:t>
            </a:r>
            <a:r>
              <a:rPr lang="en-US" sz="2800" dirty="0"/>
              <a:t>Motor </a:t>
            </a:r>
            <a:br>
              <a:rPr lang="en-US" sz="2800" dirty="0"/>
            </a:br>
            <a:r>
              <a:rPr lang="en-US" sz="2800" dirty="0" smtClean="0"/>
              <a:t>	- West end </a:t>
            </a:r>
            <a:r>
              <a:rPr lang="en-US" sz="2800" dirty="0"/>
              <a:t>of seawall </a:t>
            </a:r>
            <a:r>
              <a:rPr lang="en-US" sz="2800" dirty="0" err="1"/>
              <a:t>Dellanera</a:t>
            </a:r>
            <a:r>
              <a:rPr lang="en-US" sz="2800" dirty="0"/>
              <a:t> </a:t>
            </a:r>
            <a:r>
              <a:rPr lang="en-US" sz="2800" dirty="0" smtClean="0"/>
              <a:t>Park</a:t>
            </a:r>
          </a:p>
          <a:p>
            <a:pPr marL="285750" indent="-285750">
              <a:buFont typeface="Arial" panose="020B0604020202020204" pitchFamily="34" charset="0"/>
              <a:buChar char="•"/>
            </a:pPr>
            <a:r>
              <a:rPr lang="en-US" sz="2800" dirty="0" smtClean="0"/>
              <a:t>Beneficial </a:t>
            </a:r>
            <a:r>
              <a:rPr lang="en-US" sz="2800" dirty="0"/>
              <a:t>Use 61st (Babes Beach 2015) </a:t>
            </a:r>
            <a:br>
              <a:rPr lang="en-US" sz="2800" dirty="0"/>
            </a:br>
            <a:r>
              <a:rPr lang="en-US" sz="2800" dirty="0" smtClean="0"/>
              <a:t>	- </a:t>
            </a:r>
            <a:r>
              <a:rPr lang="en-US" sz="2800" dirty="0"/>
              <a:t>Geomorphic </a:t>
            </a:r>
            <a:r>
              <a:rPr lang="en-US" sz="2800" dirty="0" smtClean="0"/>
              <a:t>evolution</a:t>
            </a:r>
          </a:p>
          <a:p>
            <a:pPr marL="285750" indent="-285750">
              <a:buFont typeface="Arial" panose="020B0604020202020204" pitchFamily="34" charset="0"/>
              <a:buChar char="•"/>
            </a:pPr>
            <a:r>
              <a:rPr lang="en-US" sz="2800" dirty="0" smtClean="0"/>
              <a:t>Erosion </a:t>
            </a:r>
            <a:r>
              <a:rPr lang="en-US" sz="2800" dirty="0"/>
              <a:t>and consolidation rates of hydraulically constructed </a:t>
            </a:r>
            <a:r>
              <a:rPr lang="en-US" sz="2800" dirty="0" smtClean="0"/>
              <a:t>berm</a:t>
            </a:r>
          </a:p>
          <a:p>
            <a:pPr marL="285750" indent="-285750">
              <a:buFont typeface="Arial" panose="020B0604020202020204" pitchFamily="34" charset="0"/>
              <a:buChar char="•"/>
            </a:pPr>
            <a:r>
              <a:rPr lang="en-US" sz="2800" dirty="0" smtClean="0"/>
              <a:t>Structural </a:t>
            </a:r>
            <a:r>
              <a:rPr lang="en-US" sz="2800" dirty="0"/>
              <a:t>evaluation of oyster substrate for stability and wave </a:t>
            </a:r>
            <a:r>
              <a:rPr lang="en-US" sz="2800" dirty="0" smtClean="0"/>
              <a:t>attenuation</a:t>
            </a:r>
          </a:p>
          <a:p>
            <a:pPr marL="285750" indent="-285750">
              <a:buFont typeface="Arial" panose="020B0604020202020204" pitchFamily="34" charset="0"/>
              <a:buChar char="•"/>
            </a:pPr>
            <a:r>
              <a:rPr lang="en-US" sz="2800" dirty="0"/>
              <a:t>Multifunction reef at end of Galveston seawall</a:t>
            </a:r>
          </a:p>
          <a:p>
            <a:endParaRPr lang="en-US" dirty="0"/>
          </a:p>
        </p:txBody>
      </p:sp>
      <p:pic>
        <p:nvPicPr>
          <p:cNvPr id="5" name="Picture 6" descr="C:\Users\horrillj\Desktop\Logo.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394700" y="6175654"/>
            <a:ext cx="2091558" cy="33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177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horrillj\Desktop\Logo.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394700" y="6175654"/>
            <a:ext cx="2091558" cy="3339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996190" y="570764"/>
            <a:ext cx="8229600" cy="1684524"/>
          </a:xfrm>
        </p:spPr>
        <p:txBody>
          <a:bodyPr>
            <a:normAutofit fontScale="90000"/>
          </a:bodyPr>
          <a:lstStyle/>
          <a:p>
            <a:r>
              <a:rPr lang="en-US" dirty="0" smtClean="0">
                <a:solidFill>
                  <a:srgbClr val="FF0000"/>
                </a:solidFill>
              </a:rPr>
              <a:t>Example:</a:t>
            </a:r>
            <a:br>
              <a:rPr lang="en-US" dirty="0" smtClean="0">
                <a:solidFill>
                  <a:srgbClr val="FF0000"/>
                </a:solidFill>
              </a:rPr>
            </a:br>
            <a:r>
              <a:rPr lang="en-US" dirty="0" smtClean="0">
                <a:solidFill>
                  <a:srgbClr val="FF0000"/>
                </a:solidFill>
              </a:rPr>
              <a:t>Current Project in development in collaboration with USACE, Galveston</a:t>
            </a:r>
            <a:endParaRPr lang="en-US" dirty="0">
              <a:solidFill>
                <a:srgbClr val="FF0000"/>
              </a:solidFill>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02156" y="4682641"/>
            <a:ext cx="2759872" cy="1629322"/>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02156" y="3508819"/>
            <a:ext cx="2759872" cy="1508539"/>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02156" y="2214212"/>
            <a:ext cx="2759872" cy="144360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1074" y="2543176"/>
            <a:ext cx="6794277" cy="2900927"/>
          </a:xfrm>
          <a:prstGeom prst="rect">
            <a:avLst/>
          </a:prstGeom>
        </p:spPr>
      </p:pic>
      <p:sp>
        <p:nvSpPr>
          <p:cNvPr id="13" name="TextBox 12"/>
          <p:cNvSpPr txBox="1"/>
          <p:nvPr/>
        </p:nvSpPr>
        <p:spPr>
          <a:xfrm>
            <a:off x="943976" y="6270889"/>
            <a:ext cx="2718052" cy="461665"/>
          </a:xfrm>
          <a:prstGeom prst="rect">
            <a:avLst/>
          </a:prstGeom>
          <a:noFill/>
        </p:spPr>
        <p:txBody>
          <a:bodyPr wrap="none" rtlCol="0">
            <a:spAutoFit/>
          </a:bodyPr>
          <a:lstStyle/>
          <a:p>
            <a:r>
              <a:rPr lang="en-US" dirty="0"/>
              <a:t>Structural Analysis</a:t>
            </a:r>
            <a:endParaRPr lang="en-US" dirty="0"/>
          </a:p>
        </p:txBody>
      </p:sp>
      <p:sp>
        <p:nvSpPr>
          <p:cNvPr id="14" name="TextBox 13"/>
          <p:cNvSpPr txBox="1"/>
          <p:nvPr/>
        </p:nvSpPr>
        <p:spPr>
          <a:xfrm>
            <a:off x="6431322" y="5444103"/>
            <a:ext cx="3009157" cy="461665"/>
          </a:xfrm>
          <a:prstGeom prst="rect">
            <a:avLst/>
          </a:prstGeom>
          <a:noFill/>
        </p:spPr>
        <p:txBody>
          <a:bodyPr wrap="none" rtlCol="0">
            <a:spAutoFit/>
          </a:bodyPr>
          <a:lstStyle/>
          <a:p>
            <a:r>
              <a:rPr lang="en-US" dirty="0"/>
              <a:t>Gate design concept</a:t>
            </a:r>
            <a:endParaRPr lang="en-US" dirty="0"/>
          </a:p>
        </p:txBody>
      </p:sp>
    </p:spTree>
    <p:extLst>
      <p:ext uri="{BB962C8B-B14F-4D97-AF65-F5344CB8AC3E}">
        <p14:creationId xmlns:p14="http://schemas.microsoft.com/office/powerpoint/2010/main" val="3145648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2684"/>
            <a:ext cx="8229600" cy="1300245"/>
          </a:xfrm>
        </p:spPr>
        <p:txBody>
          <a:bodyPr>
            <a:normAutofit/>
          </a:bodyPr>
          <a:lstStyle/>
          <a:p>
            <a:pPr algn="l"/>
            <a:r>
              <a:rPr lang="en-US" dirty="0" smtClean="0">
                <a:solidFill>
                  <a:srgbClr val="FF0000"/>
                </a:solidFill>
              </a:rPr>
              <a:t>CAPSTONE PROJECT REQUIREMENTS</a:t>
            </a:r>
            <a:br>
              <a:rPr lang="en-US" dirty="0" smtClean="0">
                <a:solidFill>
                  <a:srgbClr val="FF0000"/>
                </a:solidFill>
              </a:rPr>
            </a:br>
            <a:r>
              <a:rPr lang="en-US" sz="2200" dirty="0">
                <a:solidFill>
                  <a:srgbClr val="FF0000"/>
                </a:solidFill>
              </a:rPr>
              <a:t>Minimum </a:t>
            </a:r>
            <a:r>
              <a:rPr lang="en-US" sz="2200" dirty="0">
                <a:solidFill>
                  <a:srgbClr val="FF0000"/>
                </a:solidFill>
              </a:rPr>
              <a:t>content in the engineering analysis</a:t>
            </a:r>
            <a:r>
              <a:rPr lang="en-US" sz="2200" dirty="0">
                <a:solidFill>
                  <a:srgbClr val="FF0000"/>
                </a:solidFill>
              </a:rPr>
              <a:t>: (Slide 1 of 2)</a:t>
            </a:r>
            <a:endParaRPr lang="en-US" sz="2200" dirty="0">
              <a:solidFill>
                <a:srgbClr val="FF0000"/>
              </a:solidFill>
            </a:endParaRPr>
          </a:p>
        </p:txBody>
      </p:sp>
      <p:sp>
        <p:nvSpPr>
          <p:cNvPr id="3" name="Content Placeholder 2"/>
          <p:cNvSpPr>
            <a:spLocks noGrp="1"/>
          </p:cNvSpPr>
          <p:nvPr>
            <p:ph idx="1"/>
          </p:nvPr>
        </p:nvSpPr>
        <p:spPr>
          <a:xfrm>
            <a:off x="1723869" y="1903751"/>
            <a:ext cx="9623004" cy="4634685"/>
          </a:xfrm>
        </p:spPr>
        <p:txBody>
          <a:bodyPr>
            <a:normAutofit fontScale="32500" lnSpcReduction="20000"/>
          </a:bodyPr>
          <a:lstStyle/>
          <a:p>
            <a:pPr marL="0" indent="0"/>
            <a:endParaRPr lang="en-US" sz="6400" b="1" dirty="0"/>
          </a:p>
          <a:p>
            <a:pPr marL="0" indent="0"/>
            <a:r>
              <a:rPr lang="en-US" sz="6400" b="1" dirty="0">
                <a:solidFill>
                  <a:schemeClr val="accent1"/>
                </a:solidFill>
              </a:rPr>
              <a:t>FIRST - SENIOR SEMESTER (MASE 406)</a:t>
            </a:r>
          </a:p>
          <a:p>
            <a:pPr marL="0" indent="0"/>
            <a:endParaRPr lang="en-US" sz="6400" b="1" dirty="0"/>
          </a:p>
          <a:p>
            <a:pPr marL="857250" indent="-857250">
              <a:buFont typeface="Arial" panose="020B0604020202020204" pitchFamily="34" charset="0"/>
              <a:buChar char="•"/>
            </a:pPr>
            <a:r>
              <a:rPr lang="en-US" sz="6400" b="1" dirty="0"/>
              <a:t>Technical and economic feasibility study of project  alternatives </a:t>
            </a:r>
          </a:p>
          <a:p>
            <a:pPr marL="857250" indent="-857250">
              <a:buFont typeface="Arial" panose="020B0604020202020204" pitchFamily="34" charset="0"/>
              <a:buChar char="•"/>
            </a:pPr>
            <a:r>
              <a:rPr lang="en-US" sz="6400" b="1" dirty="0"/>
              <a:t>Detailed Design Plan of the selected alternative to be executed in second semester</a:t>
            </a:r>
          </a:p>
          <a:p>
            <a:pPr marL="0" indent="0"/>
            <a:endParaRPr lang="en-US" sz="6400" b="1" dirty="0"/>
          </a:p>
          <a:p>
            <a:pPr marL="0" indent="0"/>
            <a:r>
              <a:rPr lang="en-US" sz="6400" b="1" dirty="0">
                <a:solidFill>
                  <a:schemeClr val="accent1"/>
                </a:solidFill>
              </a:rPr>
              <a:t>SECOND - SENIOR SEMESTER (MASE 407)</a:t>
            </a:r>
            <a:endParaRPr lang="en-US" sz="6400" b="1" dirty="0">
              <a:solidFill>
                <a:schemeClr val="accent1"/>
              </a:solidFill>
            </a:endParaRPr>
          </a:p>
          <a:p>
            <a:endParaRPr lang="en-US" sz="6400" b="1" dirty="0"/>
          </a:p>
          <a:p>
            <a:pPr marL="857250" indent="-857250">
              <a:buFont typeface="Arial" panose="020B0604020202020204" pitchFamily="34" charset="0"/>
              <a:buChar char="•"/>
            </a:pPr>
            <a:r>
              <a:rPr lang="en-US" sz="6400" b="1" dirty="0"/>
              <a:t>Determination of the environmental loading (wind, wave, current, etc..) </a:t>
            </a:r>
          </a:p>
          <a:p>
            <a:pPr marL="857250" indent="-857250">
              <a:buFont typeface="Arial" panose="020B0604020202020204" pitchFamily="34" charset="0"/>
              <a:buChar char="•"/>
            </a:pPr>
            <a:r>
              <a:rPr lang="en-US" sz="6400" b="1" dirty="0"/>
              <a:t>H</a:t>
            </a:r>
            <a:r>
              <a:rPr lang="en-US" sz="6400" b="1" dirty="0"/>
              <a:t>ydrostatic </a:t>
            </a:r>
            <a:r>
              <a:rPr lang="en-US" sz="6400" b="1" dirty="0"/>
              <a:t>and </a:t>
            </a:r>
            <a:r>
              <a:rPr lang="en-US" sz="6400" b="1" dirty="0"/>
              <a:t>Hydrodynamic analysis,</a:t>
            </a:r>
          </a:p>
          <a:p>
            <a:pPr marL="857250" indent="-857250">
              <a:buFont typeface="Arial" panose="020B0604020202020204" pitchFamily="34" charset="0"/>
              <a:buChar char="•"/>
            </a:pPr>
            <a:r>
              <a:rPr lang="en-US" sz="6400" b="1" dirty="0"/>
              <a:t>Structural analysis of most important components, </a:t>
            </a:r>
          </a:p>
          <a:p>
            <a:pPr marL="857250" indent="-857250">
              <a:buFont typeface="Arial" panose="020B0604020202020204" pitchFamily="34" charset="0"/>
              <a:buChar char="•"/>
            </a:pPr>
            <a:r>
              <a:rPr lang="en-US" sz="6400" b="1" dirty="0"/>
              <a:t>Geotechnical analysis for foundation or mooring system, </a:t>
            </a:r>
          </a:p>
          <a:p>
            <a:pPr marL="857250" indent="-857250">
              <a:buFont typeface="Arial" panose="020B0604020202020204" pitchFamily="34" charset="0"/>
              <a:buChar char="•"/>
            </a:pPr>
            <a:r>
              <a:rPr lang="en-US" sz="6400" b="1" dirty="0"/>
              <a:t>D</a:t>
            </a:r>
            <a:r>
              <a:rPr lang="en-US" sz="6400" b="1" dirty="0"/>
              <a:t>etailed economic analysis and</a:t>
            </a:r>
          </a:p>
          <a:p>
            <a:pPr marL="857250" indent="-857250">
              <a:buFont typeface="Arial" panose="020B0604020202020204" pitchFamily="34" charset="0"/>
              <a:buChar char="•"/>
            </a:pPr>
            <a:r>
              <a:rPr lang="en-US" sz="6400" b="1" dirty="0"/>
              <a:t>E</a:t>
            </a:r>
            <a:r>
              <a:rPr lang="en-US" sz="6400" b="1" dirty="0"/>
              <a:t>nvironmental </a:t>
            </a:r>
            <a:r>
              <a:rPr lang="en-US" sz="6400" b="1" dirty="0"/>
              <a:t>impact. </a:t>
            </a:r>
            <a:endParaRPr lang="en-US" sz="6400" b="1" dirty="0"/>
          </a:p>
          <a:p>
            <a:pPr marL="0" indent="0"/>
            <a:endParaRPr lang="en-US" sz="6400" dirty="0"/>
          </a:p>
          <a:p>
            <a:pPr marL="0" indent="0"/>
            <a:endParaRPr lang="en-US" dirty="0"/>
          </a:p>
          <a:p>
            <a:endParaRPr lang="en-US" dirty="0"/>
          </a:p>
        </p:txBody>
      </p:sp>
      <p:pic>
        <p:nvPicPr>
          <p:cNvPr id="5" name="Picture 6" descr="C:\Users\horrillj\Desktop\Logo.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015605" y="6025753"/>
            <a:ext cx="2091558" cy="33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4145" y="1888761"/>
            <a:ext cx="9803566" cy="4734273"/>
          </a:xfrm>
        </p:spPr>
        <p:txBody>
          <a:bodyPr>
            <a:normAutofit/>
          </a:bodyPr>
          <a:lstStyle/>
          <a:p>
            <a:pPr marL="0" indent="0"/>
            <a:r>
              <a:rPr lang="en-US" sz="2000" b="1" dirty="0">
                <a:solidFill>
                  <a:schemeClr val="accent1"/>
                </a:solidFill>
              </a:rPr>
              <a:t>Areas thoroughly covered:</a:t>
            </a:r>
          </a:p>
          <a:p>
            <a:pPr marL="342900" indent="-342900">
              <a:buFont typeface="Arial" panose="020B0604020202020204" pitchFamily="34" charset="0"/>
              <a:buChar char="•"/>
            </a:pPr>
            <a:r>
              <a:rPr lang="en-US" sz="2000" b="1" dirty="0"/>
              <a:t>Structural </a:t>
            </a:r>
            <a:r>
              <a:rPr lang="en-US" sz="2000" b="1" dirty="0" smtClean="0"/>
              <a:t>and Hydrodynamic</a:t>
            </a:r>
            <a:endParaRPr lang="en-US" sz="2000" dirty="0"/>
          </a:p>
          <a:p>
            <a:pPr marL="0" indent="0"/>
            <a:r>
              <a:rPr lang="en-US" sz="2000" b="1" dirty="0">
                <a:solidFill>
                  <a:schemeClr val="accent1"/>
                </a:solidFill>
              </a:rPr>
              <a:t>Example: </a:t>
            </a:r>
          </a:p>
          <a:p>
            <a:pPr marL="342900" indent="-342900">
              <a:buFont typeface="Arial" panose="020B0604020202020204" pitchFamily="34" charset="0"/>
              <a:buChar char="•"/>
            </a:pPr>
            <a:r>
              <a:rPr lang="en-US" sz="2000" dirty="0"/>
              <a:t>Structural analysis (using finite element analysis) to design specific members of the structure with several cycles through the design spiral.</a:t>
            </a:r>
          </a:p>
          <a:p>
            <a:pPr marL="342900" indent="-342900">
              <a:buFont typeface="Arial" panose="020B0604020202020204" pitchFamily="34" charset="0"/>
              <a:buChar char="•"/>
            </a:pPr>
            <a:r>
              <a:rPr lang="en-US" sz="2000" dirty="0"/>
              <a:t>Hydrostatic and hydrodynamic stability analysis.</a:t>
            </a:r>
          </a:p>
          <a:p>
            <a:pPr marL="342900" indent="-342900">
              <a:buFont typeface="Arial" panose="020B0604020202020204" pitchFamily="34" charset="0"/>
              <a:buChar char="•"/>
            </a:pPr>
            <a:r>
              <a:rPr lang="en-US" sz="2000" dirty="0"/>
              <a:t>Environmental loading (obtain extreme values of wind, waves, etc. following a Gumbel, Weibull distribution, etc. obtained from site recorded data);</a:t>
            </a:r>
          </a:p>
          <a:p>
            <a:pPr marL="342900" indent="-342900">
              <a:buFont typeface="Arial" panose="020B0604020202020204" pitchFamily="34" charset="0"/>
              <a:buChar char="•"/>
            </a:pPr>
            <a:r>
              <a:rPr lang="en-US" sz="2000" dirty="0"/>
              <a:t>Geotechnical (sediment/soil shear strength, etc.), foundation, piling and mooring systems </a:t>
            </a:r>
            <a:endParaRPr lang="en-US" sz="2000" dirty="0" smtClean="0"/>
          </a:p>
        </p:txBody>
      </p:sp>
      <p:pic>
        <p:nvPicPr>
          <p:cNvPr id="7" name="Picture 6" descr="C:\Users\horrillj\Desktop\Logo.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394700" y="6175654"/>
            <a:ext cx="2091558" cy="33397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2091128" y="462646"/>
            <a:ext cx="8229600" cy="1300245"/>
          </a:xfrm>
        </p:spPr>
        <p:txBody>
          <a:bodyPr>
            <a:normAutofit/>
          </a:bodyPr>
          <a:lstStyle/>
          <a:p>
            <a:pPr algn="l"/>
            <a:r>
              <a:rPr lang="en-US" dirty="0" smtClean="0">
                <a:solidFill>
                  <a:srgbClr val="FF0000"/>
                </a:solidFill>
              </a:rPr>
              <a:t>CAPSTONE PROJECT REQUIREMENTS</a:t>
            </a:r>
            <a:br>
              <a:rPr lang="en-US" dirty="0" smtClean="0">
                <a:solidFill>
                  <a:srgbClr val="FF0000"/>
                </a:solidFill>
              </a:rPr>
            </a:br>
            <a:r>
              <a:rPr lang="en-US" sz="2200" dirty="0">
                <a:solidFill>
                  <a:srgbClr val="FF0000"/>
                </a:solidFill>
              </a:rPr>
              <a:t>Minimum </a:t>
            </a:r>
            <a:r>
              <a:rPr lang="en-US" sz="2200" dirty="0">
                <a:solidFill>
                  <a:srgbClr val="FF0000"/>
                </a:solidFill>
              </a:rPr>
              <a:t>content in the engineering analysis</a:t>
            </a:r>
            <a:r>
              <a:rPr lang="en-US" sz="2200" dirty="0">
                <a:solidFill>
                  <a:srgbClr val="FF0000"/>
                </a:solidFill>
              </a:rPr>
              <a:t>: (Slide 2 of 2)</a:t>
            </a:r>
            <a:endParaRPr lang="en-US" sz="2200" dirty="0">
              <a:solidFill>
                <a:srgbClr val="FF0000"/>
              </a:solidFill>
            </a:endParaRPr>
          </a:p>
        </p:txBody>
      </p:sp>
    </p:spTree>
    <p:extLst>
      <p:ext uri="{BB962C8B-B14F-4D97-AF65-F5344CB8AC3E}">
        <p14:creationId xmlns:p14="http://schemas.microsoft.com/office/powerpoint/2010/main" val="274825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a:xfrm>
            <a:off x="5029200" y="6381750"/>
            <a:ext cx="2133600" cy="476250"/>
          </a:xfrm>
          <a:prstGeom prst="rect">
            <a:avLst/>
          </a:prstGeom>
        </p:spPr>
        <p:txBody>
          <a:bodyPr/>
          <a:lstStyle/>
          <a:p>
            <a:fld id="{36081E93-4779-41CC-BE71-C128A30415C4}" type="slidenum">
              <a:rPr lang="en-US" smtClean="0">
                <a:solidFill>
                  <a:srgbClr val="000000"/>
                </a:solidFill>
              </a:rPr>
              <a:pPr/>
              <a:t>2</a:t>
            </a:fld>
            <a:endParaRPr lang="en-US" dirty="0">
              <a:solidFill>
                <a:srgbClr val="000000"/>
              </a:solidFill>
            </a:endParaRPr>
          </a:p>
        </p:txBody>
      </p:sp>
      <p:sp>
        <p:nvSpPr>
          <p:cNvPr id="7" name="Rectangle 8"/>
          <p:cNvSpPr>
            <a:spLocks noChangeArrowheads="1"/>
          </p:cNvSpPr>
          <p:nvPr/>
        </p:nvSpPr>
        <p:spPr bwMode="auto">
          <a:xfrm>
            <a:off x="0" y="0"/>
            <a:ext cx="12192000" cy="964324"/>
          </a:xfrm>
          <a:prstGeom prst="rect">
            <a:avLst/>
          </a:prstGeom>
          <a:gradFill rotWithShape="1">
            <a:gsLst>
              <a:gs pos="0">
                <a:srgbClr val="5E0000"/>
              </a:gs>
              <a:gs pos="50000">
                <a:srgbClr val="CC0000"/>
              </a:gs>
              <a:gs pos="100000">
                <a:srgbClr val="5E0000"/>
              </a:gs>
            </a:gsLst>
            <a:lin ang="5400000" scaled="1"/>
          </a:gradFill>
          <a:ln w="9525">
            <a:noFill/>
            <a:miter lim="800000"/>
            <a:headEnd/>
            <a:tailEnd/>
          </a:ln>
        </p:spPr>
        <p:txBody>
          <a:bodyPr wrap="none" anchor="ctr"/>
          <a:lstStyle/>
          <a:p>
            <a:pPr lvl="0" algn="ctr">
              <a:defRPr/>
            </a:pPr>
            <a:r>
              <a:rPr lang="en-US" sz="3200" b="1" kern="0" dirty="0">
                <a:solidFill>
                  <a:schemeClr val="bg1"/>
                </a:solidFill>
                <a:effectLst>
                  <a:outerShdw blurRad="38100" dist="38100" dir="2700000" algn="tl">
                    <a:srgbClr val="000000">
                      <a:alpha val="43137"/>
                    </a:srgbClr>
                  </a:outerShdw>
                </a:effectLst>
              </a:rPr>
              <a:t>Pathways Program</a:t>
            </a:r>
          </a:p>
        </p:txBody>
      </p:sp>
      <p:sp>
        <p:nvSpPr>
          <p:cNvPr id="3" name="TextBox 2"/>
          <p:cNvSpPr txBox="1"/>
          <p:nvPr/>
        </p:nvSpPr>
        <p:spPr>
          <a:xfrm>
            <a:off x="164891" y="1276845"/>
            <a:ext cx="7261519"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USACE SWG has 9 summer pathway hire actions</a:t>
            </a:r>
          </a:p>
          <a:p>
            <a:endParaRPr lang="en-US" dirty="0" smtClean="0"/>
          </a:p>
          <a:p>
            <a:pPr marL="285750" indent="-285750">
              <a:buFont typeface="Arial" panose="020B0604020202020204" pitchFamily="34" charset="0"/>
              <a:buChar char="•"/>
            </a:pPr>
            <a:r>
              <a:rPr lang="en-US" dirty="0" smtClean="0"/>
              <a:t>Offers </a:t>
            </a:r>
            <a:r>
              <a:rPr lang="en-US" dirty="0"/>
              <a:t>employees at all career levels the potential to build skill sets through the Pathways Program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Programs present clear paths to internships for students from high school through post-graduate and to careers for recent graduates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Provides significant training and career development opportunities to those beginning their Federal career</a:t>
            </a:r>
          </a:p>
        </p:txBody>
      </p:sp>
      <p:sp>
        <p:nvSpPr>
          <p:cNvPr id="2" name="TextBox 1"/>
          <p:cNvSpPr txBox="1"/>
          <p:nvPr/>
        </p:nvSpPr>
        <p:spPr>
          <a:xfrm>
            <a:off x="647899" y="5801160"/>
            <a:ext cx="6624559" cy="717227"/>
          </a:xfrm>
          <a:prstGeom prst="rect">
            <a:avLst/>
          </a:prstGeom>
          <a:noFill/>
        </p:spPr>
        <p:txBody>
          <a:bodyPr wrap="square" rtlCol="0">
            <a:noAutofit/>
          </a:bodyPr>
          <a:lstStyle/>
          <a:p>
            <a:r>
              <a:rPr lang="en-US" b="1" dirty="0">
                <a:solidFill>
                  <a:srgbClr val="008000"/>
                </a:solidFill>
              </a:rPr>
              <a:t>More Information: </a:t>
            </a:r>
            <a:endParaRPr lang="en-US" dirty="0">
              <a:solidFill>
                <a:srgbClr val="008000"/>
              </a:solidFill>
            </a:endParaRPr>
          </a:p>
          <a:p>
            <a:r>
              <a:rPr lang="en-US" dirty="0">
                <a:hlinkClick r:id="rId3"/>
              </a:rPr>
              <a:t>https://www.usajobs.gov/StudentsAndGrads</a:t>
            </a:r>
            <a:endParaRPr lang="en-US" dirty="0"/>
          </a:p>
          <a:p>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4713" y="1647885"/>
            <a:ext cx="3981622" cy="2651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0042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a:xfrm>
            <a:off x="5029200" y="6381750"/>
            <a:ext cx="2133600" cy="476250"/>
          </a:xfrm>
          <a:prstGeom prst="rect">
            <a:avLst/>
          </a:prstGeom>
        </p:spPr>
        <p:txBody>
          <a:bodyPr/>
          <a:lstStyle/>
          <a:p>
            <a:fld id="{36081E93-4779-41CC-BE71-C128A30415C4}" type="slidenum">
              <a:rPr lang="en-US" smtClean="0">
                <a:solidFill>
                  <a:srgbClr val="000000"/>
                </a:solidFill>
              </a:rPr>
              <a:pPr/>
              <a:t>3</a:t>
            </a:fld>
            <a:endParaRPr lang="en-US" dirty="0">
              <a:solidFill>
                <a:srgbClr val="000000"/>
              </a:solidFill>
            </a:endParaRPr>
          </a:p>
        </p:txBody>
      </p:sp>
      <p:sp>
        <p:nvSpPr>
          <p:cNvPr id="7" name="Rectangle 8"/>
          <p:cNvSpPr>
            <a:spLocks noChangeArrowheads="1"/>
          </p:cNvSpPr>
          <p:nvPr/>
        </p:nvSpPr>
        <p:spPr bwMode="auto">
          <a:xfrm>
            <a:off x="0" y="0"/>
            <a:ext cx="12192000" cy="964324"/>
          </a:xfrm>
          <a:prstGeom prst="rect">
            <a:avLst/>
          </a:prstGeom>
          <a:gradFill rotWithShape="1">
            <a:gsLst>
              <a:gs pos="0">
                <a:srgbClr val="5E0000"/>
              </a:gs>
              <a:gs pos="50000">
                <a:srgbClr val="CC0000"/>
              </a:gs>
              <a:gs pos="100000">
                <a:srgbClr val="5E0000"/>
              </a:gs>
            </a:gsLst>
            <a:lin ang="5400000" scaled="1"/>
          </a:gradFill>
          <a:ln w="9525">
            <a:noFill/>
            <a:miter lim="800000"/>
            <a:headEnd/>
            <a:tailEnd/>
          </a:ln>
        </p:spPr>
        <p:txBody>
          <a:bodyPr wrap="none" anchor="ctr"/>
          <a:lstStyle/>
          <a:p>
            <a:pPr lvl="0" algn="ctr">
              <a:defRPr/>
            </a:pPr>
            <a:r>
              <a:rPr lang="en-US" sz="3000" b="1" kern="0" dirty="0">
                <a:solidFill>
                  <a:schemeClr val="bg1"/>
                </a:solidFill>
                <a:effectLst>
                  <a:outerShdw blurRad="38100" dist="38100" dir="2700000" algn="tl">
                    <a:srgbClr val="000000">
                      <a:alpha val="43137"/>
                    </a:srgbClr>
                  </a:outerShdw>
                </a:effectLst>
              </a:rPr>
              <a:t>Pathways Summer Hires Program</a:t>
            </a:r>
          </a:p>
        </p:txBody>
      </p:sp>
      <p:sp>
        <p:nvSpPr>
          <p:cNvPr id="3" name="TextBox 2"/>
          <p:cNvSpPr txBox="1"/>
          <p:nvPr/>
        </p:nvSpPr>
        <p:spPr>
          <a:xfrm>
            <a:off x="434715" y="1280161"/>
            <a:ext cx="11152682"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Temporary Summer positions NTE 120 days (May – Sept)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Appointment will not exceed 120 days and extensions are not authorized</a:t>
            </a:r>
          </a:p>
          <a:p>
            <a:endParaRPr lang="en-US" dirty="0"/>
          </a:p>
          <a:p>
            <a:pPr marL="285750" indent="-285750">
              <a:buFont typeface="Arial" panose="020B0604020202020204" pitchFamily="34" charset="0"/>
              <a:buChar char="•"/>
            </a:pPr>
            <a:r>
              <a:rPr lang="en-US" dirty="0"/>
              <a:t>Candidates with previous summer hire positions, must re-apply for permanent jobs under other Pathways Intern and/or Pathways Recent graduate positions</a:t>
            </a:r>
          </a:p>
          <a:p>
            <a:endParaRPr lang="en-US" dirty="0"/>
          </a:p>
          <a:p>
            <a:pPr marL="285750" indent="-285750">
              <a:buFont typeface="Arial" panose="020B0604020202020204" pitchFamily="34" charset="0"/>
              <a:buChar char="•"/>
            </a:pPr>
            <a:r>
              <a:rPr lang="en-US" dirty="0"/>
              <a:t>Provides students in high schools, colleges, trade schools with paid opportunities to work in agencies and explore Federal careers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674" y="4667250"/>
            <a:ext cx="2924764" cy="219075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40253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a:xfrm>
            <a:off x="5029200" y="6381750"/>
            <a:ext cx="2133600" cy="476250"/>
          </a:xfrm>
          <a:prstGeom prst="rect">
            <a:avLst/>
          </a:prstGeom>
        </p:spPr>
        <p:txBody>
          <a:bodyPr/>
          <a:lstStyle/>
          <a:p>
            <a:fld id="{36081E93-4779-41CC-BE71-C128A30415C4}" type="slidenum">
              <a:rPr lang="en-US" smtClean="0">
                <a:solidFill>
                  <a:srgbClr val="000000"/>
                </a:solidFill>
              </a:rPr>
              <a:pPr/>
              <a:t>4</a:t>
            </a:fld>
            <a:endParaRPr lang="en-US" dirty="0">
              <a:solidFill>
                <a:srgbClr val="000000"/>
              </a:solidFill>
            </a:endParaRPr>
          </a:p>
        </p:txBody>
      </p:sp>
      <p:sp>
        <p:nvSpPr>
          <p:cNvPr id="7" name="Rectangle 8"/>
          <p:cNvSpPr>
            <a:spLocks noChangeArrowheads="1"/>
          </p:cNvSpPr>
          <p:nvPr/>
        </p:nvSpPr>
        <p:spPr bwMode="auto">
          <a:xfrm>
            <a:off x="0" y="0"/>
            <a:ext cx="12192000" cy="964324"/>
          </a:xfrm>
          <a:prstGeom prst="rect">
            <a:avLst/>
          </a:prstGeom>
          <a:gradFill rotWithShape="1">
            <a:gsLst>
              <a:gs pos="0">
                <a:srgbClr val="5E0000"/>
              </a:gs>
              <a:gs pos="50000">
                <a:srgbClr val="CC0000"/>
              </a:gs>
              <a:gs pos="100000">
                <a:srgbClr val="5E0000"/>
              </a:gs>
            </a:gsLst>
            <a:lin ang="5400000" scaled="1"/>
          </a:gradFill>
          <a:ln w="9525">
            <a:noFill/>
            <a:miter lim="800000"/>
            <a:headEnd/>
            <a:tailEnd/>
          </a:ln>
        </p:spPr>
        <p:txBody>
          <a:bodyPr wrap="none" anchor="ctr"/>
          <a:lstStyle/>
          <a:p>
            <a:pPr lvl="0" algn="ctr">
              <a:defRPr/>
            </a:pPr>
            <a:r>
              <a:rPr lang="en-US" sz="3000" b="1" kern="0" dirty="0">
                <a:solidFill>
                  <a:schemeClr val="bg1"/>
                </a:solidFill>
                <a:effectLst>
                  <a:outerShdw blurRad="38100" dist="38100" dir="2700000" algn="tl">
                    <a:srgbClr val="000000">
                      <a:alpha val="43137"/>
                    </a:srgbClr>
                  </a:outerShdw>
                </a:effectLst>
              </a:rPr>
              <a:t>Pathways Internship Program</a:t>
            </a:r>
          </a:p>
        </p:txBody>
      </p:sp>
      <p:sp>
        <p:nvSpPr>
          <p:cNvPr id="2" name="Rectangle 1"/>
          <p:cNvSpPr/>
          <p:nvPr/>
        </p:nvSpPr>
        <p:spPr>
          <a:xfrm>
            <a:off x="299803" y="1280161"/>
            <a:ext cx="11662348" cy="4832092"/>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rPr>
              <a:t>Program replaces the Student Career Experience Program (SCEP) and Student Temporary Employment Program (STEP)</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dirty="0">
                <a:solidFill>
                  <a:srgbClr val="000000"/>
                </a:solidFill>
              </a:rPr>
              <a:t>Designed to provide students enrolled in a wide variety of educational institutions, from high school to graduate level, with opportunities to work in agencies and explore careers within USACE while still in school and while getting paid for the work performed. </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dirty="0">
                <a:solidFill>
                  <a:srgbClr val="000000"/>
                </a:solidFill>
              </a:rPr>
              <a:t>May work part- or full-time, while gaining valuable work experience directly related to career goals or field of study</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dirty="0">
                <a:solidFill>
                  <a:srgbClr val="000000"/>
                </a:solidFill>
              </a:rPr>
              <a:t>May be noncompetitively converted to a career, career-conditional, or term appointment at the completion of their degree—diploma or certificate—if they have successfully completed at least 640 hours of work for the agency</a:t>
            </a:r>
            <a:endParaRPr lang="en-US" dirty="0"/>
          </a:p>
        </p:txBody>
      </p:sp>
    </p:spTree>
    <p:extLst>
      <p:ext uri="{BB962C8B-B14F-4D97-AF65-F5344CB8AC3E}">
        <p14:creationId xmlns:p14="http://schemas.microsoft.com/office/powerpoint/2010/main" val="3053212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a:xfrm>
            <a:off x="5029200" y="6381750"/>
            <a:ext cx="2133600" cy="476250"/>
          </a:xfrm>
          <a:prstGeom prst="rect">
            <a:avLst/>
          </a:prstGeom>
        </p:spPr>
        <p:txBody>
          <a:bodyPr/>
          <a:lstStyle/>
          <a:p>
            <a:fld id="{36081E93-4779-41CC-BE71-C128A30415C4}" type="slidenum">
              <a:rPr lang="en-US" smtClean="0">
                <a:solidFill>
                  <a:srgbClr val="000000"/>
                </a:solidFill>
              </a:rPr>
              <a:pPr/>
              <a:t>5</a:t>
            </a:fld>
            <a:endParaRPr lang="en-US" dirty="0">
              <a:solidFill>
                <a:srgbClr val="000000"/>
              </a:solidFill>
            </a:endParaRPr>
          </a:p>
        </p:txBody>
      </p:sp>
      <p:sp>
        <p:nvSpPr>
          <p:cNvPr id="7" name="Rectangle 8"/>
          <p:cNvSpPr>
            <a:spLocks noChangeArrowheads="1"/>
          </p:cNvSpPr>
          <p:nvPr/>
        </p:nvSpPr>
        <p:spPr bwMode="auto">
          <a:xfrm>
            <a:off x="0" y="0"/>
            <a:ext cx="12192000" cy="964324"/>
          </a:xfrm>
          <a:prstGeom prst="rect">
            <a:avLst/>
          </a:prstGeom>
          <a:gradFill rotWithShape="1">
            <a:gsLst>
              <a:gs pos="0">
                <a:srgbClr val="5E0000"/>
              </a:gs>
              <a:gs pos="50000">
                <a:srgbClr val="CC0000"/>
              </a:gs>
              <a:gs pos="100000">
                <a:srgbClr val="5E0000"/>
              </a:gs>
            </a:gsLst>
            <a:lin ang="5400000" scaled="1"/>
          </a:gradFill>
          <a:ln w="9525">
            <a:noFill/>
            <a:miter lim="800000"/>
            <a:headEnd/>
            <a:tailEnd/>
          </a:ln>
        </p:spPr>
        <p:txBody>
          <a:bodyPr wrap="none" anchor="ctr"/>
          <a:lstStyle/>
          <a:p>
            <a:pPr lvl="0" algn="ctr">
              <a:defRPr/>
            </a:pPr>
            <a:r>
              <a:rPr lang="en-US" sz="3200" b="1" kern="0" dirty="0">
                <a:solidFill>
                  <a:schemeClr val="bg1"/>
                </a:solidFill>
                <a:effectLst>
                  <a:outerShdw blurRad="38100" dist="38100" dir="2700000" algn="tl">
                    <a:srgbClr val="000000">
                      <a:alpha val="43137"/>
                    </a:srgbClr>
                  </a:outerShdw>
                </a:effectLst>
              </a:rPr>
              <a:t>Pathways Recent Graduates Program</a:t>
            </a:r>
          </a:p>
        </p:txBody>
      </p:sp>
      <p:sp>
        <p:nvSpPr>
          <p:cNvPr id="2" name="Rectangle 1"/>
          <p:cNvSpPr/>
          <p:nvPr/>
        </p:nvSpPr>
        <p:spPr>
          <a:xfrm>
            <a:off x="419725" y="1280160"/>
            <a:ext cx="11332563" cy="4625340"/>
          </a:xfrm>
          <a:prstGeom prst="rect">
            <a:avLst/>
          </a:prstGeom>
        </p:spPr>
        <p:txBody>
          <a:bodyPr wrap="square">
            <a:noAutofit/>
          </a:bodyPr>
          <a:lstStyle/>
          <a:p>
            <a:pPr marL="285750" indent="-285750">
              <a:lnSpc>
                <a:spcPts val="2400"/>
              </a:lnSpc>
              <a:spcBef>
                <a:spcPts val="600"/>
              </a:spcBef>
              <a:spcAft>
                <a:spcPts val="600"/>
              </a:spcAft>
              <a:buFont typeface="Arial" panose="020B0604020202020204" pitchFamily="34" charset="0"/>
              <a:buChar char="•"/>
            </a:pPr>
            <a:r>
              <a:rPr lang="en-US" dirty="0">
                <a:solidFill>
                  <a:srgbClr val="000000"/>
                </a:solidFill>
              </a:rPr>
              <a:t>Designed to prepare employees who have recently graduated from qualifying educational institutions or programs for subsequent advancement in professional, administrative, and technological fields.</a:t>
            </a:r>
          </a:p>
          <a:p>
            <a:pPr marL="285750" indent="-285750">
              <a:lnSpc>
                <a:spcPts val="2400"/>
              </a:lnSpc>
              <a:spcBef>
                <a:spcPts val="600"/>
              </a:spcBef>
              <a:spcAft>
                <a:spcPts val="600"/>
              </a:spcAft>
              <a:buFont typeface="Arial" panose="020B0604020202020204" pitchFamily="34" charset="0"/>
              <a:buChar char="•"/>
            </a:pPr>
            <a:r>
              <a:rPr lang="en-US" dirty="0">
                <a:solidFill>
                  <a:srgbClr val="000000"/>
                </a:solidFill>
              </a:rPr>
              <a:t>Employees will receive an Individual Development Plan (IDP) designed to track career planning, professional development, and training activities. This IDP will be used to provide training through mentorship, on-the-job training and formal classroom instruction. </a:t>
            </a:r>
          </a:p>
          <a:p>
            <a:pPr marL="285750" indent="-285750">
              <a:lnSpc>
                <a:spcPts val="2400"/>
              </a:lnSpc>
              <a:spcBef>
                <a:spcPts val="600"/>
              </a:spcBef>
              <a:spcAft>
                <a:spcPts val="600"/>
              </a:spcAft>
              <a:buFont typeface="Arial" panose="020B0604020202020204" pitchFamily="34" charset="0"/>
              <a:buChar char="•"/>
            </a:pPr>
            <a:r>
              <a:rPr lang="en-US" dirty="0"/>
              <a:t>Participants must have obtained a qualifying degree, or completed a qualifying career or technical education program, within preceding 2 years.  </a:t>
            </a:r>
          </a:p>
          <a:p>
            <a:pPr marL="285750" indent="-285750">
              <a:lnSpc>
                <a:spcPts val="2400"/>
              </a:lnSpc>
              <a:spcBef>
                <a:spcPts val="600"/>
              </a:spcBef>
              <a:spcAft>
                <a:spcPts val="600"/>
              </a:spcAft>
              <a:buFont typeface="Arial" panose="020B0604020202020204" pitchFamily="34" charset="0"/>
              <a:buChar char="•"/>
            </a:pPr>
            <a:r>
              <a:rPr lang="en-US" dirty="0"/>
              <a:t>Veterans having military service obligations must be appointed within 6 years of obtaining a qualifying degree or completing a qualifying program. </a:t>
            </a:r>
          </a:p>
          <a:p>
            <a:pPr marL="285750" indent="-285750">
              <a:spcBef>
                <a:spcPts val="600"/>
              </a:spcBef>
              <a:spcAft>
                <a:spcPts val="600"/>
              </a:spcAft>
              <a:buFont typeface="Arial" panose="020B0604020202020204" pitchFamily="34" charset="0"/>
              <a:buChar char="•"/>
            </a:pPr>
            <a:r>
              <a:rPr lang="en-US" dirty="0"/>
              <a:t>Candidates must meet Office of Personnel Management (OPM) qualification requirements for the position being filled. </a:t>
            </a:r>
          </a:p>
          <a:p>
            <a:pPr>
              <a:lnSpc>
                <a:spcPts val="2400"/>
              </a:lnSpc>
              <a:spcBef>
                <a:spcPts val="600"/>
              </a:spcBef>
              <a:spcAft>
                <a:spcPts val="600"/>
              </a:spcAft>
            </a:pPr>
            <a:r>
              <a:rPr lang="en-US" dirty="0">
                <a:solidFill>
                  <a:srgbClr val="000000"/>
                </a:solidFill>
              </a:rPr>
              <a:t> </a:t>
            </a:r>
            <a:endParaRPr lang="en-US" dirty="0"/>
          </a:p>
        </p:txBody>
      </p:sp>
    </p:spTree>
    <p:extLst>
      <p:ext uri="{BB962C8B-B14F-4D97-AF65-F5344CB8AC3E}">
        <p14:creationId xmlns:p14="http://schemas.microsoft.com/office/powerpoint/2010/main" val="2964818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a:xfrm>
            <a:off x="5029200" y="6381750"/>
            <a:ext cx="2133600" cy="476250"/>
          </a:xfrm>
          <a:prstGeom prst="rect">
            <a:avLst/>
          </a:prstGeom>
        </p:spPr>
        <p:txBody>
          <a:bodyPr/>
          <a:lstStyle/>
          <a:p>
            <a:fld id="{36081E93-4779-41CC-BE71-C128A30415C4}" type="slidenum">
              <a:rPr lang="en-US" smtClean="0">
                <a:solidFill>
                  <a:srgbClr val="000000"/>
                </a:solidFill>
              </a:rPr>
              <a:pPr/>
              <a:t>6</a:t>
            </a:fld>
            <a:endParaRPr lang="en-US" dirty="0">
              <a:solidFill>
                <a:srgbClr val="000000"/>
              </a:solidFill>
            </a:endParaRPr>
          </a:p>
        </p:txBody>
      </p:sp>
      <p:sp>
        <p:nvSpPr>
          <p:cNvPr id="7" name="Rectangle 8"/>
          <p:cNvSpPr>
            <a:spLocks noChangeArrowheads="1"/>
          </p:cNvSpPr>
          <p:nvPr/>
        </p:nvSpPr>
        <p:spPr bwMode="auto">
          <a:xfrm>
            <a:off x="0" y="0"/>
            <a:ext cx="12192000" cy="964324"/>
          </a:xfrm>
          <a:prstGeom prst="rect">
            <a:avLst/>
          </a:prstGeom>
          <a:gradFill rotWithShape="1">
            <a:gsLst>
              <a:gs pos="0">
                <a:srgbClr val="5E0000"/>
              </a:gs>
              <a:gs pos="50000">
                <a:srgbClr val="CC0000"/>
              </a:gs>
              <a:gs pos="100000">
                <a:srgbClr val="5E0000"/>
              </a:gs>
            </a:gsLst>
            <a:lin ang="5400000" scaled="1"/>
          </a:gradFill>
          <a:ln w="9525">
            <a:noFill/>
            <a:miter lim="800000"/>
            <a:headEnd/>
            <a:tailEnd/>
          </a:ln>
        </p:spPr>
        <p:txBody>
          <a:bodyPr wrap="none" anchor="ctr"/>
          <a:lstStyle/>
          <a:p>
            <a:pPr lvl="0" algn="ctr">
              <a:defRPr/>
            </a:pPr>
            <a:r>
              <a:rPr lang="en-US" sz="3200" b="1" kern="0" dirty="0">
                <a:solidFill>
                  <a:schemeClr val="bg1"/>
                </a:solidFill>
                <a:effectLst>
                  <a:outerShdw blurRad="38100" dist="38100" dir="2700000" algn="tl">
                    <a:srgbClr val="000000">
                      <a:alpha val="43137"/>
                    </a:srgbClr>
                  </a:outerShdw>
                </a:effectLst>
              </a:rPr>
              <a:t>Benefits</a:t>
            </a:r>
          </a:p>
        </p:txBody>
      </p:sp>
      <p:sp>
        <p:nvSpPr>
          <p:cNvPr id="10" name="Rectangle 9"/>
          <p:cNvSpPr/>
          <p:nvPr/>
        </p:nvSpPr>
        <p:spPr>
          <a:xfrm>
            <a:off x="936914" y="1073158"/>
            <a:ext cx="3439391" cy="3847207"/>
          </a:xfrm>
          <a:prstGeom prst="rect">
            <a:avLst/>
          </a:prstGeom>
        </p:spPr>
        <p:txBody>
          <a:bodyPr wrap="square">
            <a:spAutoFit/>
          </a:bodyPr>
          <a:lstStyle/>
          <a:p>
            <a:pPr>
              <a:lnSpc>
                <a:spcPct val="150000"/>
              </a:lnSpc>
            </a:pPr>
            <a:r>
              <a:rPr lang="en-US" b="1" dirty="0">
                <a:solidFill>
                  <a:srgbClr val="003300"/>
                </a:solidFill>
              </a:rPr>
              <a:t>Sample Salary Ranges*:</a:t>
            </a:r>
          </a:p>
          <a:p>
            <a:r>
              <a:rPr lang="en-US" sz="1600" dirty="0"/>
              <a:t>GS-3: $29,052 - 37, 767</a:t>
            </a:r>
          </a:p>
          <a:p>
            <a:r>
              <a:rPr lang="en-US" sz="1600" dirty="0"/>
              <a:t>GS-4: $32,614 - $42,398</a:t>
            </a:r>
          </a:p>
          <a:p>
            <a:r>
              <a:rPr lang="en-US" sz="1600" dirty="0"/>
              <a:t>GS-5: $36,489 - $47,435</a:t>
            </a:r>
          </a:p>
          <a:p>
            <a:r>
              <a:rPr lang="en-US" sz="1600" dirty="0"/>
              <a:t>GS-7: $45,200 - $58,761</a:t>
            </a:r>
          </a:p>
          <a:p>
            <a:r>
              <a:rPr lang="en-US" sz="1600" dirty="0"/>
              <a:t>GS-9: $55,289 - $71,870</a:t>
            </a:r>
          </a:p>
          <a:p>
            <a:r>
              <a:rPr lang="en-US" sz="1600" dirty="0"/>
              <a:t>GS-11: $66,893 - $86,961</a:t>
            </a:r>
          </a:p>
          <a:p>
            <a:r>
              <a:rPr lang="en-US" sz="1600" dirty="0"/>
              <a:t>GS-12: $80,179 - $104,232</a:t>
            </a:r>
          </a:p>
          <a:p>
            <a:r>
              <a:rPr lang="en-US" sz="1600" dirty="0"/>
              <a:t>GS-13: $$95,343 - $123,951</a:t>
            </a:r>
          </a:p>
          <a:p>
            <a:endParaRPr lang="en-US" sz="1100" dirty="0"/>
          </a:p>
          <a:p>
            <a:r>
              <a:rPr lang="en-US" sz="1100" dirty="0"/>
              <a:t>*Note: Above salary ranges are based on the 2016 General Schedule salary table Houston. Actual amounts will vary by locality pay area.</a:t>
            </a:r>
            <a:endParaRPr lang="en-US" dirty="0"/>
          </a:p>
        </p:txBody>
      </p:sp>
      <p:sp>
        <p:nvSpPr>
          <p:cNvPr id="3" name="Rectangle 2"/>
          <p:cNvSpPr/>
          <p:nvPr/>
        </p:nvSpPr>
        <p:spPr>
          <a:xfrm>
            <a:off x="5593831" y="1164658"/>
            <a:ext cx="6173448" cy="4770537"/>
          </a:xfrm>
          <a:prstGeom prst="rect">
            <a:avLst/>
          </a:prstGeom>
        </p:spPr>
        <p:txBody>
          <a:bodyPr wrap="square">
            <a:spAutoFit/>
          </a:bodyPr>
          <a:lstStyle/>
          <a:p>
            <a:pPr marL="171450" indent="-171450">
              <a:buFont typeface="Arial" panose="020B0604020202020204" pitchFamily="34" charset="0"/>
              <a:buChar char="•"/>
            </a:pPr>
            <a:r>
              <a:rPr lang="en-US" sz="1600" dirty="0">
                <a:solidFill>
                  <a:srgbClr val="000000"/>
                </a:solidFill>
                <a:latin typeface="+mj-lt"/>
              </a:rPr>
              <a:t>Competitive annual salaries with cost of living increases </a:t>
            </a:r>
          </a:p>
          <a:p>
            <a:pPr marL="171450" indent="-171450">
              <a:buFont typeface="Arial" panose="020B0604020202020204" pitchFamily="34" charset="0"/>
              <a:buChar char="•"/>
            </a:pPr>
            <a:r>
              <a:rPr lang="en-US" sz="1600" dirty="0">
                <a:solidFill>
                  <a:srgbClr val="000000"/>
                </a:solidFill>
                <a:latin typeface="+mj-lt"/>
              </a:rPr>
              <a:t>Promotion opportunities</a:t>
            </a:r>
          </a:p>
          <a:p>
            <a:pPr marL="171450" indent="-171450"/>
            <a:r>
              <a:rPr lang="en-US" sz="1600" dirty="0">
                <a:solidFill>
                  <a:srgbClr val="000000"/>
                </a:solidFill>
                <a:latin typeface="+mj-lt"/>
              </a:rPr>
              <a:t> </a:t>
            </a:r>
          </a:p>
          <a:p>
            <a:pPr marL="171450" indent="-171450">
              <a:buFont typeface="Arial" panose="020B0604020202020204" pitchFamily="34" charset="0"/>
              <a:buChar char="•"/>
            </a:pPr>
            <a:r>
              <a:rPr lang="en-US" sz="1600" dirty="0">
                <a:solidFill>
                  <a:srgbClr val="000000"/>
                </a:solidFill>
                <a:latin typeface="+mj-lt"/>
              </a:rPr>
              <a:t>Vacation and sick leave </a:t>
            </a:r>
          </a:p>
          <a:p>
            <a:pPr marL="171450" indent="-171450">
              <a:buFont typeface="Arial" panose="020B0604020202020204" pitchFamily="34" charset="0"/>
              <a:buChar char="•"/>
            </a:pPr>
            <a:r>
              <a:rPr lang="en-US" sz="1600" dirty="0">
                <a:solidFill>
                  <a:srgbClr val="000000"/>
                </a:solidFill>
                <a:latin typeface="+mj-lt"/>
              </a:rPr>
              <a:t>Health and life insurance </a:t>
            </a:r>
          </a:p>
          <a:p>
            <a:pPr marL="171450" indent="-171450">
              <a:buFont typeface="Arial" panose="020B0604020202020204" pitchFamily="34" charset="0"/>
              <a:buChar char="•"/>
            </a:pPr>
            <a:endParaRPr lang="en-US" sz="1600" dirty="0">
              <a:solidFill>
                <a:srgbClr val="000000"/>
              </a:solidFill>
              <a:latin typeface="+mj-lt"/>
            </a:endParaRPr>
          </a:p>
          <a:p>
            <a:pPr marL="171450" indent="-171450">
              <a:buFont typeface="Arial" panose="020B0604020202020204" pitchFamily="34" charset="0"/>
              <a:buChar char="•"/>
            </a:pPr>
            <a:r>
              <a:rPr lang="en-US" sz="1600" dirty="0">
                <a:solidFill>
                  <a:srgbClr val="000000"/>
                </a:solidFill>
                <a:latin typeface="+mj-lt"/>
              </a:rPr>
              <a:t>Retirement plan </a:t>
            </a:r>
          </a:p>
          <a:p>
            <a:pPr marL="171450" indent="-171450">
              <a:buFont typeface="Arial" panose="020B0604020202020204" pitchFamily="34" charset="0"/>
              <a:buChar char="•"/>
            </a:pPr>
            <a:r>
              <a:rPr lang="en-US" sz="1600" dirty="0">
                <a:solidFill>
                  <a:srgbClr val="000000"/>
                </a:solidFill>
                <a:latin typeface="+mj-lt"/>
              </a:rPr>
              <a:t>401K equivalent, with up to a 5% matching government contribution </a:t>
            </a:r>
          </a:p>
          <a:p>
            <a:pPr marL="171450" indent="-171450">
              <a:buFont typeface="Arial" panose="020B0604020202020204" pitchFamily="34" charset="0"/>
              <a:buChar char="•"/>
            </a:pPr>
            <a:endParaRPr lang="en-US" sz="1600" dirty="0">
              <a:solidFill>
                <a:srgbClr val="000000"/>
              </a:solidFill>
              <a:latin typeface="+mj-lt"/>
            </a:endParaRPr>
          </a:p>
          <a:p>
            <a:pPr marL="171450" indent="-171450">
              <a:buFont typeface="Arial" panose="020B0604020202020204" pitchFamily="34" charset="0"/>
              <a:buChar char="•"/>
            </a:pPr>
            <a:r>
              <a:rPr lang="en-US" sz="1600" dirty="0">
                <a:solidFill>
                  <a:srgbClr val="000000"/>
                </a:solidFill>
              </a:rPr>
              <a:t>10 paid Federal holidays </a:t>
            </a:r>
          </a:p>
          <a:p>
            <a:pPr marL="171450" indent="-171450">
              <a:buFont typeface="Arial" panose="020B0604020202020204" pitchFamily="34" charset="0"/>
              <a:buChar char="•"/>
            </a:pPr>
            <a:r>
              <a:rPr lang="en-US" sz="1600" dirty="0">
                <a:solidFill>
                  <a:srgbClr val="000000"/>
                </a:solidFill>
              </a:rPr>
              <a:t>Family Friendly Leave </a:t>
            </a:r>
          </a:p>
          <a:p>
            <a:pPr marL="171450" indent="-171450">
              <a:buFont typeface="Arial" panose="020B0604020202020204" pitchFamily="34" charset="0"/>
              <a:buChar char="•"/>
            </a:pPr>
            <a:endParaRPr lang="en-US" sz="1600" dirty="0">
              <a:solidFill>
                <a:srgbClr val="000000"/>
              </a:solidFill>
            </a:endParaRPr>
          </a:p>
          <a:p>
            <a:pPr marL="171450" indent="-171450">
              <a:buFont typeface="Arial" panose="020B0604020202020204" pitchFamily="34" charset="0"/>
              <a:buChar char="•"/>
            </a:pPr>
            <a:r>
              <a:rPr lang="en-US" sz="1600" dirty="0">
                <a:solidFill>
                  <a:srgbClr val="000000"/>
                </a:solidFill>
              </a:rPr>
              <a:t>Flexible hours and alternate work schedules</a:t>
            </a:r>
          </a:p>
          <a:p>
            <a:pPr marL="171450" indent="-171450">
              <a:buFont typeface="Arial" panose="020B0604020202020204" pitchFamily="34" charset="0"/>
              <a:buChar char="•"/>
            </a:pPr>
            <a:r>
              <a:rPr lang="en-US" sz="1600" dirty="0">
                <a:solidFill>
                  <a:srgbClr val="000000"/>
                </a:solidFill>
              </a:rPr>
              <a:t>Telework arrangements may be available</a:t>
            </a:r>
          </a:p>
          <a:p>
            <a:r>
              <a:rPr lang="en-US" sz="1600" dirty="0">
                <a:solidFill>
                  <a:srgbClr val="000000"/>
                </a:solidFill>
              </a:rPr>
              <a:t> </a:t>
            </a:r>
          </a:p>
          <a:p>
            <a:pPr marL="171450" indent="-171450">
              <a:buFont typeface="Arial" panose="020B0604020202020204" pitchFamily="34" charset="0"/>
              <a:buChar char="•"/>
            </a:pPr>
            <a:r>
              <a:rPr lang="en-US" sz="1600" dirty="0">
                <a:solidFill>
                  <a:srgbClr val="000000"/>
                </a:solidFill>
              </a:rPr>
              <a:t>Possible student loan repayment </a:t>
            </a:r>
          </a:p>
          <a:p>
            <a:pPr marL="171450" indent="-171450">
              <a:buFont typeface="Arial" panose="020B0604020202020204" pitchFamily="34" charset="0"/>
              <a:buChar char="•"/>
            </a:pPr>
            <a:r>
              <a:rPr lang="en-US" sz="1600" dirty="0">
                <a:solidFill>
                  <a:srgbClr val="000000"/>
                </a:solidFill>
              </a:rPr>
              <a:t>Recruitment and Relocation Bonuses may be awarded for difficult to fill positions. </a:t>
            </a:r>
            <a:endParaRPr lang="en-US" sz="1600" dirty="0"/>
          </a:p>
        </p:txBody>
      </p:sp>
      <p:pic>
        <p:nvPicPr>
          <p:cNvPr id="8" name="Picture 7"/>
          <p:cNvPicPr>
            <a:picLocks noChangeAspect="1"/>
          </p:cNvPicPr>
          <p:nvPr/>
        </p:nvPicPr>
        <p:blipFill>
          <a:blip r:embed="rId3"/>
          <a:stretch>
            <a:fillRect/>
          </a:stretch>
        </p:blipFill>
        <p:spPr>
          <a:xfrm>
            <a:off x="2564542" y="4920365"/>
            <a:ext cx="2464658"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7750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a:xfrm>
            <a:off x="5029200" y="6381750"/>
            <a:ext cx="2133600" cy="476250"/>
          </a:xfrm>
          <a:prstGeom prst="rect">
            <a:avLst/>
          </a:prstGeom>
        </p:spPr>
        <p:txBody>
          <a:bodyPr/>
          <a:lstStyle/>
          <a:p>
            <a:fld id="{36081E93-4779-41CC-BE71-C128A30415C4}" type="slidenum">
              <a:rPr lang="en-US" smtClean="0">
                <a:solidFill>
                  <a:srgbClr val="000000"/>
                </a:solidFill>
              </a:rPr>
              <a:pPr/>
              <a:t>7</a:t>
            </a:fld>
            <a:endParaRPr lang="en-US" dirty="0">
              <a:solidFill>
                <a:srgbClr val="000000"/>
              </a:solidFill>
            </a:endParaRPr>
          </a:p>
        </p:txBody>
      </p:sp>
      <p:sp>
        <p:nvSpPr>
          <p:cNvPr id="7" name="Rectangle 8"/>
          <p:cNvSpPr>
            <a:spLocks noChangeArrowheads="1"/>
          </p:cNvSpPr>
          <p:nvPr/>
        </p:nvSpPr>
        <p:spPr bwMode="auto">
          <a:xfrm>
            <a:off x="0" y="0"/>
            <a:ext cx="12192000" cy="964324"/>
          </a:xfrm>
          <a:prstGeom prst="rect">
            <a:avLst/>
          </a:prstGeom>
          <a:gradFill rotWithShape="1">
            <a:gsLst>
              <a:gs pos="0">
                <a:srgbClr val="5E0000"/>
              </a:gs>
              <a:gs pos="50000">
                <a:srgbClr val="CC0000"/>
              </a:gs>
              <a:gs pos="100000">
                <a:srgbClr val="5E0000"/>
              </a:gs>
            </a:gsLst>
            <a:lin ang="5400000" scaled="1"/>
          </a:gradFill>
          <a:ln w="9525">
            <a:noFill/>
            <a:miter lim="800000"/>
            <a:headEnd/>
            <a:tailEnd/>
          </a:ln>
        </p:spPr>
        <p:txBody>
          <a:bodyPr wrap="none" anchor="ctr"/>
          <a:lstStyle/>
          <a:p>
            <a:pPr lvl="0" algn="ctr">
              <a:defRPr/>
            </a:pPr>
            <a:r>
              <a:rPr lang="en-US" sz="3000" b="1" kern="0" dirty="0">
                <a:solidFill>
                  <a:schemeClr val="bg1"/>
                </a:solidFill>
                <a:effectLst>
                  <a:outerShdw blurRad="38100" dist="38100" dir="2700000" algn="tl">
                    <a:srgbClr val="000000">
                      <a:alpha val="43137"/>
                    </a:srgbClr>
                  </a:outerShdw>
                </a:effectLst>
              </a:rPr>
              <a:t>How to Apply</a:t>
            </a:r>
          </a:p>
        </p:txBody>
      </p:sp>
      <p:sp>
        <p:nvSpPr>
          <p:cNvPr id="3" name="Rectangle 2"/>
          <p:cNvSpPr/>
          <p:nvPr/>
        </p:nvSpPr>
        <p:spPr>
          <a:xfrm>
            <a:off x="1049311" y="1056573"/>
            <a:ext cx="10088381" cy="4524315"/>
          </a:xfrm>
          <a:prstGeom prst="rect">
            <a:avLst/>
          </a:prstGeom>
        </p:spPr>
        <p:txBody>
          <a:bodyPr wrap="square">
            <a:spAutoFit/>
          </a:bodyPr>
          <a:lstStyle/>
          <a:p>
            <a:r>
              <a:rPr lang="en-US" sz="1600" b="1" dirty="0">
                <a:solidFill>
                  <a:srgbClr val="008000"/>
                </a:solidFill>
                <a:latin typeface="+mj-lt"/>
              </a:rPr>
              <a:t>Steps for applying using USAJOBS:</a:t>
            </a:r>
          </a:p>
          <a:p>
            <a:endParaRPr lang="en-US" sz="1600" dirty="0">
              <a:solidFill>
                <a:srgbClr val="008000"/>
              </a:solidFill>
              <a:latin typeface="+mj-lt"/>
            </a:endParaRPr>
          </a:p>
          <a:p>
            <a:r>
              <a:rPr lang="en-US" sz="1600" dirty="0">
                <a:solidFill>
                  <a:srgbClr val="0000FF"/>
                </a:solidFill>
                <a:latin typeface="+mj-lt"/>
              </a:rPr>
              <a:t>http://jobsearch.usajobs.gov/a9arcoe.asp </a:t>
            </a:r>
          </a:p>
          <a:p>
            <a:endParaRPr lang="en-US" sz="1600" dirty="0">
              <a:solidFill>
                <a:srgbClr val="000000"/>
              </a:solidFill>
              <a:latin typeface="+mj-lt"/>
            </a:endParaRPr>
          </a:p>
          <a:p>
            <a:r>
              <a:rPr lang="en-US" sz="1600" dirty="0">
                <a:solidFill>
                  <a:srgbClr val="000000"/>
                </a:solidFill>
                <a:latin typeface="+mj-lt"/>
              </a:rPr>
              <a:t>Input search criteria in the </a:t>
            </a:r>
            <a:r>
              <a:rPr lang="en-US" sz="1600" b="1" dirty="0">
                <a:solidFill>
                  <a:srgbClr val="000000"/>
                </a:solidFill>
                <a:latin typeface="+mj-lt"/>
              </a:rPr>
              <a:t>“Keyword Box”</a:t>
            </a:r>
            <a:r>
              <a:rPr lang="en-US" sz="1600" dirty="0">
                <a:solidFill>
                  <a:srgbClr val="000000"/>
                </a:solidFill>
                <a:latin typeface="+mj-lt"/>
              </a:rPr>
              <a:t>, such as: “Pathways”, “Biologist”, or “Ranger”. You can also search on specific job skills, the Vacancy Announcement Number, or geographical location, </a:t>
            </a:r>
            <a:r>
              <a:rPr lang="en-US" sz="1600" b="1" dirty="0">
                <a:solidFill>
                  <a:srgbClr val="000000"/>
                </a:solidFill>
                <a:latin typeface="+mj-lt"/>
              </a:rPr>
              <a:t>“Galveston, Texas.” </a:t>
            </a:r>
            <a:r>
              <a:rPr lang="en-US" sz="1600" dirty="0">
                <a:solidFill>
                  <a:srgbClr val="000000"/>
                </a:solidFill>
                <a:latin typeface="+mj-lt"/>
              </a:rPr>
              <a:t>Make sure that the search field is selected for US Citizens not Federal Employees</a:t>
            </a:r>
          </a:p>
          <a:p>
            <a:endParaRPr lang="en-US" sz="1600" dirty="0">
              <a:solidFill>
                <a:srgbClr val="000000"/>
              </a:solidFill>
              <a:latin typeface="+mj-lt"/>
            </a:endParaRPr>
          </a:p>
          <a:p>
            <a:r>
              <a:rPr lang="en-US" sz="1600" dirty="0">
                <a:solidFill>
                  <a:srgbClr val="000000"/>
                </a:solidFill>
                <a:latin typeface="+mj-lt"/>
              </a:rPr>
              <a:t>→ Click on the blue </a:t>
            </a:r>
            <a:r>
              <a:rPr lang="en-US" sz="1600" b="1" dirty="0">
                <a:solidFill>
                  <a:srgbClr val="000000"/>
                </a:solidFill>
                <a:latin typeface="+mj-lt"/>
              </a:rPr>
              <a:t>“Search.” </a:t>
            </a:r>
            <a:r>
              <a:rPr lang="en-US" sz="1600" dirty="0">
                <a:solidFill>
                  <a:srgbClr val="000000"/>
                </a:solidFill>
                <a:latin typeface="+mj-lt"/>
              </a:rPr>
              <a:t>Box </a:t>
            </a:r>
          </a:p>
          <a:p>
            <a:r>
              <a:rPr lang="en-US" sz="1600" dirty="0">
                <a:solidFill>
                  <a:srgbClr val="000000"/>
                </a:solidFill>
              </a:rPr>
              <a:t>→</a:t>
            </a:r>
            <a:r>
              <a:rPr lang="en-US" sz="1600" dirty="0">
                <a:solidFill>
                  <a:srgbClr val="000000"/>
                </a:solidFill>
                <a:latin typeface="+mj-lt"/>
              </a:rPr>
              <a:t> Click on the Job Announcement </a:t>
            </a:r>
          </a:p>
          <a:p>
            <a:r>
              <a:rPr lang="en-US" sz="1600" dirty="0">
                <a:solidFill>
                  <a:srgbClr val="000000"/>
                </a:solidFill>
              </a:rPr>
              <a:t>→</a:t>
            </a:r>
            <a:r>
              <a:rPr lang="en-US" sz="1600" dirty="0">
                <a:solidFill>
                  <a:srgbClr val="000000"/>
                </a:solidFill>
                <a:latin typeface="+mj-lt"/>
              </a:rPr>
              <a:t> Click on “Apply Online” on the right side of the page. </a:t>
            </a:r>
          </a:p>
          <a:p>
            <a:r>
              <a:rPr lang="en-US" sz="1600" dirty="0">
                <a:solidFill>
                  <a:srgbClr val="000000"/>
                </a:solidFill>
              </a:rPr>
              <a:t>→</a:t>
            </a:r>
            <a:r>
              <a:rPr lang="en-US" sz="1600" dirty="0">
                <a:solidFill>
                  <a:srgbClr val="000000"/>
                </a:solidFill>
                <a:latin typeface="+mj-lt"/>
              </a:rPr>
              <a:t> Sign in to USAJOBS account. </a:t>
            </a:r>
          </a:p>
          <a:p>
            <a:r>
              <a:rPr lang="en-US" sz="1600" dirty="0">
                <a:solidFill>
                  <a:srgbClr val="000000"/>
                </a:solidFill>
              </a:rPr>
              <a:t>→</a:t>
            </a:r>
            <a:r>
              <a:rPr lang="en-US" sz="1600" dirty="0">
                <a:solidFill>
                  <a:srgbClr val="000000"/>
                </a:solidFill>
                <a:latin typeface="+mj-lt"/>
              </a:rPr>
              <a:t> Check box for statement that begins “I certify…” </a:t>
            </a:r>
          </a:p>
          <a:p>
            <a:r>
              <a:rPr lang="en-US" sz="1600" dirty="0">
                <a:solidFill>
                  <a:srgbClr val="000000"/>
                </a:solidFill>
              </a:rPr>
              <a:t>→</a:t>
            </a:r>
            <a:r>
              <a:rPr lang="en-US" sz="1600" dirty="0">
                <a:solidFill>
                  <a:srgbClr val="000000"/>
                </a:solidFill>
                <a:latin typeface="+mj-lt"/>
              </a:rPr>
              <a:t> Click button at bottom that says ‘Apply for this position now!’ </a:t>
            </a:r>
          </a:p>
          <a:p>
            <a:endParaRPr lang="en-US" sz="1600" dirty="0">
              <a:solidFill>
                <a:srgbClr val="000000"/>
              </a:solidFill>
              <a:latin typeface="+mj-lt"/>
            </a:endParaRPr>
          </a:p>
          <a:p>
            <a:r>
              <a:rPr lang="en-US" sz="1600" dirty="0">
                <a:solidFill>
                  <a:srgbClr val="000000"/>
                </a:solidFill>
                <a:latin typeface="+mj-lt"/>
              </a:rPr>
              <a:t>You must have a current resume in the USAJOBS database before you can apply for a position. After you your resume in the system, select the “Apply Online” button located at the bottom of the vacancy announcement to which you wish to apply</a:t>
            </a:r>
            <a:endParaRPr lang="en-US" sz="1600" dirty="0">
              <a:latin typeface="+mj-lt"/>
            </a:endParaRPr>
          </a:p>
        </p:txBody>
      </p:sp>
    </p:spTree>
    <p:extLst>
      <p:ext uri="{BB962C8B-B14F-4D97-AF65-F5344CB8AC3E}">
        <p14:creationId xmlns:p14="http://schemas.microsoft.com/office/powerpoint/2010/main" val="3096707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801232" y="649621"/>
            <a:ext cx="3757886" cy="48901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Slide Number Placeholder 1"/>
          <p:cNvSpPr>
            <a:spLocks noGrp="1"/>
          </p:cNvSpPr>
          <p:nvPr>
            <p:ph type="sldNum" sz="quarter" idx="10"/>
          </p:nvPr>
        </p:nvSpPr>
        <p:spPr/>
        <p:txBody>
          <a:bodyPr/>
          <a:lstStyle/>
          <a:p>
            <a:pPr>
              <a:defRPr/>
            </a:pPr>
            <a:fld id="{B4DEBFD3-E7E5-4AA3-828D-794D01ABB179}" type="slidenum">
              <a:rPr lang="en-US" smtClean="0"/>
              <a:pPr>
                <a:defRPr/>
              </a:pPr>
              <a:t>8</a:t>
            </a:fld>
            <a:endParaRPr lang="en-US" dirty="0"/>
          </a:p>
        </p:txBody>
      </p:sp>
      <p:sp>
        <p:nvSpPr>
          <p:cNvPr id="4" name="Text Placeholder 2"/>
          <p:cNvSpPr txBox="1">
            <a:spLocks/>
          </p:cNvSpPr>
          <p:nvPr/>
        </p:nvSpPr>
        <p:spPr>
          <a:xfrm>
            <a:off x="383116" y="1109086"/>
            <a:ext cx="9885146" cy="5470091"/>
          </a:xfrm>
          <a:prstGeom prst="rect">
            <a:avLst/>
          </a:prstGeom>
        </p:spPr>
        <p:txBody>
          <a:bodyPr/>
          <a:lst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 </a:t>
            </a:r>
          </a:p>
        </p:txBody>
      </p:sp>
      <p:sp>
        <p:nvSpPr>
          <p:cNvPr id="6" name="Text Placeholder 2"/>
          <p:cNvSpPr txBox="1">
            <a:spLocks/>
          </p:cNvSpPr>
          <p:nvPr/>
        </p:nvSpPr>
        <p:spPr>
          <a:xfrm>
            <a:off x="535516" y="1261486"/>
            <a:ext cx="6884615" cy="5470091"/>
          </a:xfrm>
          <a:prstGeom prst="rect">
            <a:avLst/>
          </a:prstGeom>
        </p:spPr>
        <p:txBody>
          <a:bodyPr/>
          <a:lst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buFont typeface="Arial" pitchFamily="34" charset="0"/>
              <a:buChar char="•"/>
            </a:pPr>
            <a:r>
              <a:rPr lang="en-US" dirty="0"/>
              <a:t>16 September </a:t>
            </a:r>
            <a:r>
              <a:rPr lang="en-US" dirty="0" smtClean="0"/>
              <a:t>‘16 - funding </a:t>
            </a:r>
            <a:r>
              <a:rPr lang="en-US" dirty="0"/>
              <a:t>vehicles are available - ERDC RM</a:t>
            </a:r>
          </a:p>
          <a:p>
            <a:pPr marL="285750" indent="-285750">
              <a:buFont typeface="Arial" pitchFamily="34" charset="0"/>
              <a:buChar char="•"/>
            </a:pPr>
            <a:r>
              <a:rPr lang="en-US" dirty="0" smtClean="0"/>
              <a:t>19 </a:t>
            </a:r>
            <a:r>
              <a:rPr lang="en-US" dirty="0"/>
              <a:t>September </a:t>
            </a:r>
            <a:r>
              <a:rPr lang="en-US" dirty="0" smtClean="0"/>
              <a:t>‘16 - Edmond Russo and Ashley Frey CHL </a:t>
            </a:r>
            <a:r>
              <a:rPr lang="en-US" dirty="0"/>
              <a:t>provided letters of recommendation </a:t>
            </a:r>
            <a:r>
              <a:rPr lang="en-US" dirty="0" smtClean="0"/>
              <a:t>I </a:t>
            </a:r>
            <a:r>
              <a:rPr lang="en-US" dirty="0"/>
              <a:t>spoke to RM on </a:t>
            </a:r>
            <a:endParaRPr lang="en-US" dirty="0" smtClean="0"/>
          </a:p>
          <a:p>
            <a:pPr marL="285750" indent="-285750">
              <a:buFont typeface="Arial" pitchFamily="34" charset="0"/>
              <a:buChar char="•"/>
            </a:pPr>
            <a:r>
              <a:rPr lang="en-US" dirty="0" smtClean="0"/>
              <a:t>October ‘16 – Dr. Bert </a:t>
            </a:r>
            <a:r>
              <a:rPr lang="en-US" dirty="0" err="1"/>
              <a:t>Sweetman’s</a:t>
            </a:r>
            <a:r>
              <a:rPr lang="en-US" dirty="0"/>
              <a:t> IPA application completely approved through TAMU </a:t>
            </a:r>
          </a:p>
          <a:p>
            <a:pPr marL="285750" indent="-285750">
              <a:buFont typeface="Arial" pitchFamily="34" charset="0"/>
              <a:buChar char="•"/>
            </a:pPr>
            <a:r>
              <a:rPr lang="en-US" dirty="0" smtClean="0"/>
              <a:t>Prove benefit to ERDC – nearly complete</a:t>
            </a:r>
          </a:p>
          <a:p>
            <a:pPr marL="285750" indent="-285750">
              <a:buFont typeface="Arial" pitchFamily="34" charset="0"/>
              <a:buChar char="•"/>
            </a:pPr>
            <a:r>
              <a:rPr lang="en-US" dirty="0" smtClean="0"/>
              <a:t>Bert</a:t>
            </a:r>
            <a:r>
              <a:rPr lang="en-US" dirty="0"/>
              <a:t>, </a:t>
            </a:r>
            <a:r>
              <a:rPr lang="en-US" dirty="0" smtClean="0"/>
              <a:t>SWG, </a:t>
            </a:r>
            <a:r>
              <a:rPr lang="en-US" dirty="0"/>
              <a:t>and </a:t>
            </a:r>
            <a:r>
              <a:rPr lang="en-US" dirty="0" smtClean="0"/>
              <a:t>CHL must </a:t>
            </a:r>
            <a:r>
              <a:rPr lang="en-US" dirty="0"/>
              <a:t>agree with the terms of the IPA </a:t>
            </a:r>
            <a:r>
              <a:rPr lang="en-US" dirty="0" smtClean="0"/>
              <a:t>agreement</a:t>
            </a:r>
          </a:p>
          <a:p>
            <a:pPr marL="285750" indent="-285750">
              <a:buFont typeface="Arial" pitchFamily="34" charset="0"/>
              <a:buChar char="•"/>
            </a:pPr>
            <a:r>
              <a:rPr lang="en-US" dirty="0"/>
              <a:t>F</a:t>
            </a:r>
            <a:r>
              <a:rPr lang="en-US" dirty="0" smtClean="0"/>
              <a:t>inal </a:t>
            </a:r>
            <a:r>
              <a:rPr lang="en-US" dirty="0"/>
              <a:t>version to the </a:t>
            </a:r>
            <a:r>
              <a:rPr lang="en-US" dirty="0" smtClean="0"/>
              <a:t>ERDC Office </a:t>
            </a:r>
            <a:r>
              <a:rPr lang="en-US" dirty="0"/>
              <a:t>of Counsel for their initial </a:t>
            </a:r>
            <a:r>
              <a:rPr lang="en-US" dirty="0" smtClean="0"/>
              <a:t>review</a:t>
            </a:r>
          </a:p>
          <a:p>
            <a:pPr marL="285750" indent="-285750">
              <a:buFont typeface="Arial" pitchFamily="34" charset="0"/>
              <a:buChar char="•"/>
            </a:pPr>
            <a:r>
              <a:rPr lang="en-US" dirty="0" smtClean="0"/>
              <a:t>Approved thru CHL's </a:t>
            </a:r>
            <a:r>
              <a:rPr lang="en-US" dirty="0"/>
              <a:t>chain, then </a:t>
            </a:r>
            <a:r>
              <a:rPr lang="en-US" dirty="0" smtClean="0"/>
              <a:t>back </a:t>
            </a:r>
            <a:r>
              <a:rPr lang="en-US" dirty="0"/>
              <a:t>to </a:t>
            </a:r>
            <a:r>
              <a:rPr lang="en-US" dirty="0" smtClean="0"/>
              <a:t>TAMU</a:t>
            </a:r>
          </a:p>
          <a:p>
            <a:pPr marL="285750" indent="-285750">
              <a:buFont typeface="Arial" pitchFamily="34" charset="0"/>
              <a:buChar char="•"/>
            </a:pPr>
            <a:r>
              <a:rPr lang="en-US" dirty="0" smtClean="0"/>
              <a:t>TAMU approves agreement</a:t>
            </a:r>
          </a:p>
          <a:p>
            <a:pPr marL="285750" indent="-285750">
              <a:buFont typeface="Arial" pitchFamily="34" charset="0"/>
              <a:buChar char="•"/>
            </a:pPr>
            <a:r>
              <a:rPr lang="en-US" dirty="0" smtClean="0"/>
              <a:t>Ultimately ERDC legal </a:t>
            </a:r>
            <a:r>
              <a:rPr lang="en-US" dirty="0"/>
              <a:t>review, RM review, HR review, and finally to the ERDC Executive </a:t>
            </a:r>
            <a:r>
              <a:rPr lang="en-US" dirty="0" smtClean="0"/>
              <a:t>Office</a:t>
            </a:r>
          </a:p>
          <a:p>
            <a:pPr marL="285750" indent="-285750">
              <a:buFont typeface="Arial" pitchFamily="34" charset="0"/>
              <a:buChar char="•"/>
            </a:pPr>
            <a:endParaRPr lang="en-US" dirty="0"/>
          </a:p>
          <a:p>
            <a:pPr marL="285750" indent="-285750">
              <a:buFont typeface="Arial" pitchFamily="34" charset="0"/>
              <a:buChar char="•"/>
            </a:pPr>
            <a:r>
              <a:rPr lang="en-US" dirty="0" smtClean="0"/>
              <a:t>Estimated time remaining 2-3 months.</a:t>
            </a:r>
          </a:p>
        </p:txBody>
      </p:sp>
      <p:sp>
        <p:nvSpPr>
          <p:cNvPr id="5" name="Title 1"/>
          <p:cNvSpPr txBox="1">
            <a:spLocks/>
          </p:cNvSpPr>
          <p:nvPr/>
        </p:nvSpPr>
        <p:spPr>
          <a:xfrm>
            <a:off x="354999" y="284496"/>
            <a:ext cx="11472239" cy="824590"/>
          </a:xfrm>
          <a:prstGeom prst="rect">
            <a:avLst/>
          </a:prstGeom>
        </p:spPr>
        <p:txBody>
          <a:bodyPr/>
          <a:lst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a:lstStyle>
          <a:p>
            <a:pPr algn="ctr"/>
            <a:r>
              <a:rPr lang="en-US" sz="2800" dirty="0" smtClean="0"/>
              <a:t>IPA for TAMU Professor</a:t>
            </a:r>
            <a:endParaRPr lang="en-US" sz="2800" dirty="0"/>
          </a:p>
        </p:txBody>
      </p:sp>
    </p:spTree>
    <p:extLst>
      <p:ext uri="{BB962C8B-B14F-4D97-AF65-F5344CB8AC3E}">
        <p14:creationId xmlns:p14="http://schemas.microsoft.com/office/powerpoint/2010/main" val="214117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37261" y="2979864"/>
            <a:ext cx="5317481" cy="1815882"/>
          </a:xfrm>
          <a:prstGeom prst="rect">
            <a:avLst/>
          </a:prstGeom>
          <a:noFill/>
        </p:spPr>
        <p:txBody>
          <a:bodyPr wrap="none" rtlCol="0">
            <a:spAutoFit/>
          </a:bodyPr>
          <a:lstStyle/>
          <a:p>
            <a:pPr algn="ctr"/>
            <a:r>
              <a:rPr lang="en-US" sz="2800" u="sng" dirty="0">
                <a:solidFill>
                  <a:srgbClr val="FF0000"/>
                </a:solidFill>
                <a:effectLst>
                  <a:outerShdw blurRad="38100" dist="38100" dir="2700000" algn="tl">
                    <a:srgbClr val="000000">
                      <a:alpha val="43137"/>
                    </a:srgbClr>
                  </a:outerShdw>
                </a:effectLst>
              </a:rPr>
              <a:t>USACE Study and Project Need</a:t>
            </a:r>
          </a:p>
          <a:p>
            <a:pPr algn="ctr"/>
            <a:r>
              <a:rPr lang="en-US" sz="2800" u="sng" dirty="0">
                <a:solidFill>
                  <a:srgbClr val="FF0000"/>
                </a:solidFill>
                <a:effectLst>
                  <a:outerShdw blurRad="38100" dist="38100" dir="2700000" algn="tl">
                    <a:srgbClr val="000000">
                      <a:alpha val="43137"/>
                    </a:srgbClr>
                  </a:outerShdw>
                </a:effectLst>
              </a:rPr>
              <a:t>&amp;</a:t>
            </a:r>
          </a:p>
          <a:p>
            <a:pPr algn="ctr"/>
            <a:r>
              <a:rPr lang="en-US" sz="2800" u="sng" dirty="0">
                <a:solidFill>
                  <a:srgbClr val="FF0000"/>
                </a:solidFill>
                <a:effectLst>
                  <a:outerShdw blurRad="38100" dist="38100" dir="2700000" algn="tl">
                    <a:srgbClr val="000000">
                      <a:alpha val="43137"/>
                    </a:srgbClr>
                  </a:outerShdw>
                </a:effectLst>
              </a:rPr>
              <a:t>CAPSTONE </a:t>
            </a:r>
            <a:r>
              <a:rPr lang="en-US" sz="2800" u="sng" dirty="0">
                <a:solidFill>
                  <a:srgbClr val="FF0000"/>
                </a:solidFill>
                <a:effectLst>
                  <a:outerShdw blurRad="38100" dist="38100" dir="2700000" algn="tl">
                    <a:srgbClr val="000000">
                      <a:alpha val="43137"/>
                    </a:srgbClr>
                  </a:outerShdw>
                </a:effectLst>
              </a:rPr>
              <a:t>PROJECTS</a:t>
            </a:r>
          </a:p>
          <a:p>
            <a:pPr algn="ctr"/>
            <a:endParaRPr lang="en-US" sz="2800" u="sng" dirty="0">
              <a:solidFill>
                <a:srgbClr val="FF0000"/>
              </a:solidFill>
              <a:effectLst>
                <a:outerShdw blurRad="38100" dist="38100" dir="2700000" algn="tl">
                  <a:srgbClr val="000000">
                    <a:alpha val="43137"/>
                  </a:srgbClr>
                </a:outerShdw>
              </a:effectLst>
            </a:endParaRPr>
          </a:p>
        </p:txBody>
      </p:sp>
      <p:pic>
        <p:nvPicPr>
          <p:cNvPr id="1030" name="Picture 6" descr="C:\Users\horrillj\Desktop\Logo.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394700" y="6175654"/>
            <a:ext cx="2091558" cy="3339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76126" y="419726"/>
            <a:ext cx="5467874" cy="1200329"/>
          </a:xfrm>
          <a:prstGeom prst="rect">
            <a:avLst/>
          </a:prstGeom>
          <a:noFill/>
        </p:spPr>
        <p:txBody>
          <a:bodyPr wrap="square" rtlCol="0">
            <a:spAutoFit/>
          </a:bodyPr>
          <a:lstStyle/>
          <a:p>
            <a:pPr algn="ctr"/>
            <a:r>
              <a:rPr lang="en-US" b="1" dirty="0">
                <a:solidFill>
                  <a:schemeClr val="accent1"/>
                </a:solidFill>
                <a:effectLst>
                  <a:outerShdw blurRad="38100" dist="38100" dir="2700000" algn="tl">
                    <a:srgbClr val="000000">
                      <a:alpha val="43137"/>
                    </a:srgbClr>
                  </a:outerShdw>
                </a:effectLst>
              </a:rPr>
              <a:t>CSEC WORKSHOP</a:t>
            </a:r>
          </a:p>
          <a:p>
            <a:pPr algn="ctr"/>
            <a:r>
              <a:rPr lang="en-US" b="1" dirty="0">
                <a:solidFill>
                  <a:schemeClr val="accent1"/>
                </a:solidFill>
              </a:rPr>
              <a:t>Vicksburg</a:t>
            </a:r>
          </a:p>
          <a:p>
            <a:pPr algn="ctr"/>
            <a:r>
              <a:rPr lang="en-US" b="1" dirty="0">
                <a:solidFill>
                  <a:schemeClr val="accent1"/>
                </a:solidFill>
              </a:rPr>
              <a:t> </a:t>
            </a:r>
            <a:r>
              <a:rPr lang="en-US" b="1" dirty="0">
                <a:solidFill>
                  <a:schemeClr val="accent1"/>
                </a:solidFill>
              </a:rPr>
              <a:t>19-21 April </a:t>
            </a:r>
            <a:r>
              <a:rPr lang="en-US" b="1" dirty="0">
                <a:solidFill>
                  <a:schemeClr val="accent1"/>
                </a:solidFill>
              </a:rPr>
              <a:t>2017</a:t>
            </a:r>
            <a:endParaRPr lang="en-US" b="1" dirty="0">
              <a:solidFill>
                <a:schemeClr val="accent1"/>
              </a:solidFill>
              <a:effectLst>
                <a:outerShdw blurRad="38100" dist="38100" dir="2700000" algn="tl">
                  <a:srgbClr val="000000">
                    <a:alpha val="43137"/>
                  </a:srgbClr>
                </a:outerShdw>
              </a:effectLst>
            </a:endParaRPr>
          </a:p>
        </p:txBody>
      </p:sp>
      <p:sp>
        <p:nvSpPr>
          <p:cNvPr id="5" name="Date Placeholder 4"/>
          <p:cNvSpPr>
            <a:spLocks noGrp="1"/>
          </p:cNvSpPr>
          <p:nvPr>
            <p:ph type="dt" sz="half" idx="10"/>
          </p:nvPr>
        </p:nvSpPr>
        <p:spPr>
          <a:xfrm>
            <a:off x="8394700" y="6486526"/>
            <a:ext cx="2133600" cy="365125"/>
          </a:xfrm>
        </p:spPr>
        <p:txBody>
          <a:bodyPr/>
          <a:lstStyle/>
          <a:p>
            <a:pPr algn="r"/>
            <a:fld id="{4A6850B3-454C-4A67-99E4-FD5ADD1321BD}" type="datetime1">
              <a:rPr lang="en-US" sz="1100">
                <a:latin typeface="Arial Black" panose="020B0A04020102020204" pitchFamily="34" charset="0"/>
              </a:rPr>
              <a:pPr algn="r"/>
              <a:t>4/19/2017</a:t>
            </a:fld>
            <a:endParaRPr lang="en-US" sz="1100" dirty="0">
              <a:latin typeface="Arial Black" panose="020B0A04020102020204" pitchFamily="34" charset="0"/>
            </a:endParaRPr>
          </a:p>
        </p:txBody>
      </p:sp>
    </p:spTree>
    <p:extLst>
      <p:ext uri="{BB962C8B-B14F-4D97-AF65-F5344CB8AC3E}">
        <p14:creationId xmlns:p14="http://schemas.microsoft.com/office/powerpoint/2010/main" val="3707128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3507</TotalTime>
  <Words>1260</Words>
  <Application>Microsoft Office PowerPoint</Application>
  <PresentationFormat>Widescreen</PresentationFormat>
  <Paragraphs>158</Paragraphs>
  <Slides>13</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ＭＳ Ｐゴシック</vt:lpstr>
      <vt:lpstr>Arial</vt:lpstr>
      <vt:lpstr>Arial Black</vt:lpstr>
      <vt:lpstr>Calibri</vt:lpstr>
      <vt:lpstr>Title Slide Templates</vt:lpstr>
      <vt:lpstr>Content Templates</vt:lpstr>
      <vt:lpstr>Plans for USACE briefs to new TAMU OCEN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Proposed Projects for Senior Students </vt:lpstr>
      <vt:lpstr>Example: Current Project in development in collaboration with USACE, Galveston</vt:lpstr>
      <vt:lpstr>CAPSTONE PROJECT REQUIREMENTS Minimum content in the engineering analysis: (Slide 1 of 2)</vt:lpstr>
      <vt:lpstr>CAPSTONE PROJECT REQUIREMENTS Minimum content in the engineering analysis: (Slide 2 of 2)</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CKM</cp:lastModifiedBy>
  <cp:revision>84</cp:revision>
  <dcterms:created xsi:type="dcterms:W3CDTF">2016-05-03T16:10:38Z</dcterms:created>
  <dcterms:modified xsi:type="dcterms:W3CDTF">2017-04-19T15:21:40Z</dcterms:modified>
</cp:coreProperties>
</file>