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 id="2147484272" r:id="rId2"/>
    <p:sldMasterId id="2147484201" r:id="rId3"/>
    <p:sldMasterId id="2147484257" r:id="rId4"/>
  </p:sldMasterIdLst>
  <p:notesMasterIdLst>
    <p:notesMasterId r:id="rId35"/>
  </p:notesMasterIdLst>
  <p:handoutMasterIdLst>
    <p:handoutMasterId r:id="rId36"/>
  </p:handoutMasterIdLst>
  <p:sldIdLst>
    <p:sldId id="937" r:id="rId5"/>
    <p:sldId id="938" r:id="rId6"/>
    <p:sldId id="955" r:id="rId7"/>
    <p:sldId id="969" r:id="rId8"/>
    <p:sldId id="970" r:id="rId9"/>
    <p:sldId id="954" r:id="rId10"/>
    <p:sldId id="928" r:id="rId11"/>
    <p:sldId id="943" r:id="rId12"/>
    <p:sldId id="956" r:id="rId13"/>
    <p:sldId id="958" r:id="rId14"/>
    <p:sldId id="975" r:id="rId15"/>
    <p:sldId id="930" r:id="rId16"/>
    <p:sldId id="957" r:id="rId17"/>
    <p:sldId id="931" r:id="rId18"/>
    <p:sldId id="932" r:id="rId19"/>
    <p:sldId id="936" r:id="rId20"/>
    <p:sldId id="965" r:id="rId21"/>
    <p:sldId id="950" r:id="rId22"/>
    <p:sldId id="951" r:id="rId23"/>
    <p:sldId id="952" r:id="rId24"/>
    <p:sldId id="962" r:id="rId25"/>
    <p:sldId id="963" r:id="rId26"/>
    <p:sldId id="964" r:id="rId27"/>
    <p:sldId id="935" r:id="rId28"/>
    <p:sldId id="966" r:id="rId29"/>
    <p:sldId id="967" r:id="rId30"/>
    <p:sldId id="971" r:id="rId31"/>
    <p:sldId id="973" r:id="rId32"/>
    <p:sldId id="972" r:id="rId33"/>
    <p:sldId id="947"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99CCFF"/>
    <a:srgbClr val="339933"/>
    <a:srgbClr val="006600"/>
    <a:srgbClr val="D0EAEC"/>
    <a:srgbClr val="95C2E7"/>
    <a:srgbClr val="EBC7B7"/>
    <a:srgbClr val="932C29"/>
    <a:srgbClr val="833B39"/>
    <a:srgbClr val="FF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30" autoAdjust="0"/>
    <p:restoredTop sz="74400" autoAdjust="0"/>
  </p:normalViewPr>
  <p:slideViewPr>
    <p:cSldViewPr snapToGrid="0">
      <p:cViewPr varScale="1">
        <p:scale>
          <a:sx n="55" d="100"/>
          <a:sy n="55" d="100"/>
        </p:scale>
        <p:origin x="1788" y="42"/>
      </p:cViewPr>
      <p:guideLst>
        <p:guide orient="horz" pos="2160"/>
        <p:guide pos="2880"/>
      </p:guideLst>
    </p:cSldViewPr>
  </p:slideViewPr>
  <p:outlineViewPr>
    <p:cViewPr>
      <p:scale>
        <a:sx n="33" d="100"/>
        <a:sy n="33" d="100"/>
      </p:scale>
      <p:origin x="36" y="3606"/>
    </p:cViewPr>
  </p:outlineViewPr>
  <p:notesTextViewPr>
    <p:cViewPr>
      <p:scale>
        <a:sx n="100" d="100"/>
        <a:sy n="100" d="100"/>
      </p:scale>
      <p:origin x="0" y="0"/>
    </p:cViewPr>
  </p:notesTextViewPr>
  <p:sorterViewPr>
    <p:cViewPr>
      <p:scale>
        <a:sx n="66" d="100"/>
        <a:sy n="66" d="100"/>
      </p:scale>
      <p:origin x="0" y="402"/>
    </p:cViewPr>
  </p:sorterViewPr>
  <p:notesViewPr>
    <p:cSldViewPr snapToGrid="0">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D76769-4967-4D49-AE75-CC1CBB39E6BE}" type="datetimeFigureOut">
              <a:rPr lang="en-US" smtClean="0"/>
              <a:pPr/>
              <a:t>4/19/2017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55D1C5-58D6-44DE-B5DB-BC97296B55CD}" type="slidenum">
              <a:rPr lang="en-US" smtClean="0"/>
              <a:pPr/>
              <a:t>‹#›</a:t>
            </a:fld>
            <a:endParaRPr lang="en-US"/>
          </a:p>
        </p:txBody>
      </p:sp>
    </p:spTree>
    <p:extLst>
      <p:ext uri="{BB962C8B-B14F-4D97-AF65-F5344CB8AC3E}">
        <p14:creationId xmlns:p14="http://schemas.microsoft.com/office/powerpoint/2010/main" val="3032653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2" tIns="45716" rIns="91432" bIns="45716" rtlCol="0"/>
          <a:lstStyle>
            <a:lvl1pPr algn="r" fontAlgn="auto">
              <a:spcBef>
                <a:spcPts val="0"/>
              </a:spcBef>
              <a:spcAft>
                <a:spcPts val="0"/>
              </a:spcAft>
              <a:defRPr sz="1200">
                <a:latin typeface="+mn-lt"/>
              </a:defRPr>
            </a:lvl1pPr>
          </a:lstStyle>
          <a:p>
            <a:pPr>
              <a:defRPr/>
            </a:pPr>
            <a:fld id="{EDE62E12-2974-459D-8E42-90F4945489EC}" type="datetimeFigureOut">
              <a:rPr lang="en-US"/>
              <a:pPr>
                <a:defRPr/>
              </a:pPr>
              <a:t>4/19/2017</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2" tIns="45716" rIns="91432" bIns="4571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2" tIns="45716" rIns="91432" bIns="45716" rtlCol="0" anchor="b"/>
          <a:lstStyle>
            <a:lvl1pPr algn="r" fontAlgn="auto">
              <a:spcBef>
                <a:spcPts val="0"/>
              </a:spcBef>
              <a:spcAft>
                <a:spcPts val="0"/>
              </a:spcAft>
              <a:defRPr sz="1200">
                <a:latin typeface="+mn-lt"/>
              </a:defRPr>
            </a:lvl1pPr>
          </a:lstStyle>
          <a:p>
            <a:pPr>
              <a:defRPr/>
            </a:pPr>
            <a:fld id="{F468CF66-1942-47B1-ABD5-26880C0CCE64}" type="slidenum">
              <a:rPr lang="en-US"/>
              <a:pPr>
                <a:defRPr/>
              </a:pPr>
              <a:t>‹#›</a:t>
            </a:fld>
            <a:endParaRPr lang="en-US"/>
          </a:p>
        </p:txBody>
      </p:sp>
    </p:spTree>
    <p:extLst>
      <p:ext uri="{BB962C8B-B14F-4D97-AF65-F5344CB8AC3E}">
        <p14:creationId xmlns:p14="http://schemas.microsoft.com/office/powerpoint/2010/main" val="251845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99CB98-E133-514C-B511-70AB26B70199}" type="slidenum">
              <a:rPr lang="en-US" smtClean="0"/>
              <a:pPr/>
              <a:t>1</a:t>
            </a:fld>
            <a:endParaRPr lang="en-US"/>
          </a:p>
        </p:txBody>
      </p:sp>
    </p:spTree>
    <p:extLst>
      <p:ext uri="{BB962C8B-B14F-4D97-AF65-F5344CB8AC3E}">
        <p14:creationId xmlns:p14="http://schemas.microsoft.com/office/powerpoint/2010/main" val="345546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mtClean="0"/>
              <a:t>issue: NPS polygons may be including multiple habitat types, causing problems for the probabilities particularly for woody and herbaceous; a pixel based classification would provide another point of comparison for results</a:t>
            </a:r>
          </a:p>
          <a:p>
            <a:pPr eaLnBrk="1" hangingPunct="1">
              <a:spcBef>
                <a:spcPct val="0"/>
              </a:spcBef>
            </a:pPr>
            <a:endParaRPr lang="en-US" altLang="en-US"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80EAE98-AFB1-491B-9F9B-500460B3D2CE}" type="slidenum">
              <a:rPr lang="en-US" smtClean="0"/>
              <a:pPr>
                <a:defRPr/>
              </a:pPr>
              <a:t>18</a:t>
            </a:fld>
            <a:endParaRPr lang="en-US" smtClean="0"/>
          </a:p>
        </p:txBody>
      </p:sp>
    </p:spTree>
    <p:extLst>
      <p:ext uri="{BB962C8B-B14F-4D97-AF65-F5344CB8AC3E}">
        <p14:creationId xmlns:p14="http://schemas.microsoft.com/office/powerpoint/2010/main" val="156907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Add N and C figure? </a:t>
            </a:r>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5BE8173-FE48-4581-9115-52962906DBC3}" type="slidenum">
              <a:rPr lang="en-US" smtClean="0"/>
              <a:pPr>
                <a:defRPr/>
              </a:pPr>
              <a:t>19</a:t>
            </a:fld>
            <a:endParaRPr lang="en-US" smtClean="0"/>
          </a:p>
        </p:txBody>
      </p:sp>
    </p:spTree>
    <p:extLst>
      <p:ext uri="{BB962C8B-B14F-4D97-AF65-F5344CB8AC3E}">
        <p14:creationId xmlns:p14="http://schemas.microsoft.com/office/powerpoint/2010/main" val="2256502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slide will be updated with better visuals</a:t>
            </a:r>
            <a:r>
              <a:rPr lang="en-US" altLang="en-US" baseline="0" dirty="0" smtClean="0"/>
              <a:t> and next slide will show simulations and change in N and C</a:t>
            </a:r>
            <a:endParaRPr lang="en-US" altLang="en-US" dirty="0"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8F80DC3-E2BB-4279-8DE0-D947DFC934B6}" type="slidenum">
              <a:rPr lang="en-US" smtClean="0"/>
              <a:pPr>
                <a:defRPr/>
              </a:pPr>
              <a:t>20</a:t>
            </a:fld>
            <a:endParaRPr lang="en-US" smtClean="0"/>
          </a:p>
        </p:txBody>
      </p:sp>
    </p:spTree>
    <p:extLst>
      <p:ext uri="{BB962C8B-B14F-4D97-AF65-F5344CB8AC3E}">
        <p14:creationId xmlns:p14="http://schemas.microsoft.com/office/powerpoint/2010/main" val="943775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Darker color = higher elevation. Can control the dune height, slope,</a:t>
            </a:r>
            <a:r>
              <a:rPr lang="en-US" baseline="0" dirty="0" smtClean="0"/>
              <a:t> and width. Can also keep track of volume of material used. Left image is baseline. Middle image is increasing elevations inland to create tree islands. Right image is building a dune. Images are in the same order in the next slide. </a:t>
            </a:r>
            <a:endParaRPr lang="en-US" dirty="0"/>
          </a:p>
        </p:txBody>
      </p:sp>
      <p:sp>
        <p:nvSpPr>
          <p:cNvPr id="4" name="Slide Number Placeholder 3"/>
          <p:cNvSpPr>
            <a:spLocks noGrp="1"/>
          </p:cNvSpPr>
          <p:nvPr>
            <p:ph type="sldNum" sz="quarter" idx="10"/>
          </p:nvPr>
        </p:nvSpPr>
        <p:spPr/>
        <p:txBody>
          <a:bodyPr/>
          <a:lstStyle/>
          <a:p>
            <a:pPr>
              <a:defRPr/>
            </a:pPr>
            <a:fld id="{F468CF66-1942-47B1-ABD5-26880C0CCE64}" type="slidenum">
              <a:rPr lang="en-US" smtClean="0"/>
              <a:pPr>
                <a:defRPr/>
              </a:pPr>
              <a:t>21</a:t>
            </a:fld>
            <a:endParaRPr lang="en-US"/>
          </a:p>
        </p:txBody>
      </p:sp>
    </p:spTree>
    <p:extLst>
      <p:ext uri="{BB962C8B-B14F-4D97-AF65-F5344CB8AC3E}">
        <p14:creationId xmlns:p14="http://schemas.microsoft.com/office/powerpoint/2010/main" val="2855554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Purple = woody,</a:t>
            </a:r>
            <a:r>
              <a:rPr lang="en-US" baseline="0" dirty="0" smtClean="0"/>
              <a:t> yellow = herbaceous, and brown = sparse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468CF66-1942-47B1-ABD5-26880C0CCE64}" type="slidenum">
              <a:rPr lang="en-US" smtClean="0"/>
              <a:pPr>
                <a:defRPr/>
              </a:pPr>
              <a:t>22</a:t>
            </a:fld>
            <a:endParaRPr lang="en-US"/>
          </a:p>
        </p:txBody>
      </p:sp>
    </p:spTree>
    <p:extLst>
      <p:ext uri="{BB962C8B-B14F-4D97-AF65-F5344CB8AC3E}">
        <p14:creationId xmlns:p14="http://schemas.microsoft.com/office/powerpoint/2010/main" val="184856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will be update with</a:t>
            </a:r>
            <a:r>
              <a:rPr lang="en-US" baseline="0" dirty="0" smtClean="0"/>
              <a:t> global conclusions, less USACE specific. </a:t>
            </a:r>
            <a:endParaRPr lang="en-US" dirty="0"/>
          </a:p>
        </p:txBody>
      </p:sp>
      <p:sp>
        <p:nvSpPr>
          <p:cNvPr id="4" name="Slide Number Placeholder 3"/>
          <p:cNvSpPr>
            <a:spLocks noGrp="1"/>
          </p:cNvSpPr>
          <p:nvPr>
            <p:ph type="sldNum" sz="quarter" idx="10"/>
          </p:nvPr>
        </p:nvSpPr>
        <p:spPr/>
        <p:txBody>
          <a:bodyPr/>
          <a:lstStyle/>
          <a:p>
            <a:pPr>
              <a:defRPr/>
            </a:pPr>
            <a:fld id="{F468CF66-1942-47B1-ABD5-26880C0CCE64}" type="slidenum">
              <a:rPr lang="en-US" smtClean="0"/>
              <a:pPr>
                <a:defRPr/>
              </a:pPr>
              <a:t>24</a:t>
            </a:fld>
            <a:endParaRPr lang="en-US"/>
          </a:p>
        </p:txBody>
      </p:sp>
    </p:spTree>
    <p:extLst>
      <p:ext uri="{BB962C8B-B14F-4D97-AF65-F5344CB8AC3E}">
        <p14:creationId xmlns:p14="http://schemas.microsoft.com/office/powerpoint/2010/main" val="1896379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will be update with</a:t>
            </a:r>
            <a:r>
              <a:rPr lang="en-US" baseline="0" dirty="0" smtClean="0"/>
              <a:t> global conclusions, less USACE specific. </a:t>
            </a:r>
            <a:endParaRPr lang="en-US" dirty="0"/>
          </a:p>
        </p:txBody>
      </p:sp>
      <p:sp>
        <p:nvSpPr>
          <p:cNvPr id="4" name="Slide Number Placeholder 3"/>
          <p:cNvSpPr>
            <a:spLocks noGrp="1"/>
          </p:cNvSpPr>
          <p:nvPr>
            <p:ph type="sldNum" sz="quarter" idx="10"/>
          </p:nvPr>
        </p:nvSpPr>
        <p:spPr/>
        <p:txBody>
          <a:bodyPr/>
          <a:lstStyle/>
          <a:p>
            <a:pPr>
              <a:defRPr/>
            </a:pPr>
            <a:fld id="{F468CF66-1942-47B1-ABD5-26880C0CCE64}" type="slidenum">
              <a:rPr lang="en-US" smtClean="0"/>
              <a:pPr>
                <a:defRPr/>
              </a:pPr>
              <a:t>25</a:t>
            </a:fld>
            <a:endParaRPr lang="en-US"/>
          </a:p>
        </p:txBody>
      </p:sp>
    </p:spTree>
    <p:extLst>
      <p:ext uri="{BB962C8B-B14F-4D97-AF65-F5344CB8AC3E}">
        <p14:creationId xmlns:p14="http://schemas.microsoft.com/office/powerpoint/2010/main" val="1896379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will be update with</a:t>
            </a:r>
            <a:r>
              <a:rPr lang="en-US" baseline="0" dirty="0" smtClean="0"/>
              <a:t> global conclusions, less USACE specific. </a:t>
            </a:r>
            <a:endParaRPr lang="en-US" dirty="0"/>
          </a:p>
        </p:txBody>
      </p:sp>
      <p:sp>
        <p:nvSpPr>
          <p:cNvPr id="4" name="Slide Number Placeholder 3"/>
          <p:cNvSpPr>
            <a:spLocks noGrp="1"/>
          </p:cNvSpPr>
          <p:nvPr>
            <p:ph type="sldNum" sz="quarter" idx="10"/>
          </p:nvPr>
        </p:nvSpPr>
        <p:spPr/>
        <p:txBody>
          <a:bodyPr/>
          <a:lstStyle/>
          <a:p>
            <a:pPr>
              <a:defRPr/>
            </a:pPr>
            <a:fld id="{F468CF66-1942-47B1-ABD5-26880C0CCE64}" type="slidenum">
              <a:rPr lang="en-US" smtClean="0"/>
              <a:pPr>
                <a:defRPr/>
              </a:pPr>
              <a:t>26</a:t>
            </a:fld>
            <a:endParaRPr lang="en-US"/>
          </a:p>
        </p:txBody>
      </p:sp>
    </p:spTree>
    <p:extLst>
      <p:ext uri="{BB962C8B-B14F-4D97-AF65-F5344CB8AC3E}">
        <p14:creationId xmlns:p14="http://schemas.microsoft.com/office/powerpoint/2010/main" val="1896379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Dune</a:t>
            </a:r>
            <a:r>
              <a:rPr lang="en-US" baseline="0" dirty="0" smtClean="0"/>
              <a:t> initiating plants – small grasses or forbs, rapid growth, high salt tolerance,  r life history, e.g. </a:t>
            </a:r>
            <a:r>
              <a:rPr lang="en-US" baseline="0" dirty="0" err="1" smtClean="0"/>
              <a:t>Cakile</a:t>
            </a:r>
            <a:r>
              <a:rPr lang="en-US" baseline="0" dirty="0" smtClean="0"/>
              <a:t>, </a:t>
            </a:r>
            <a:r>
              <a:rPr lang="en-US" baseline="0" dirty="0" err="1" smtClean="0"/>
              <a:t>Sesuvium</a:t>
            </a:r>
            <a:endParaRPr lang="en-US" dirty="0" smtClean="0"/>
          </a:p>
          <a:p>
            <a:r>
              <a:rPr lang="en-US" dirty="0" smtClean="0"/>
              <a:t>Dune building</a:t>
            </a:r>
            <a:r>
              <a:rPr lang="en-US" baseline="0" dirty="0" smtClean="0"/>
              <a:t> plants – trap and stabilize sand, salt tolerant but less than initiators,  a lot of underground biomass and reproduction through cloning, e.g.  </a:t>
            </a:r>
            <a:r>
              <a:rPr lang="en-US" baseline="0" dirty="0" err="1" smtClean="0"/>
              <a:t>Ammophila</a:t>
            </a:r>
            <a:r>
              <a:rPr lang="en-US" baseline="0" dirty="0" smtClean="0"/>
              <a:t>, </a:t>
            </a:r>
            <a:r>
              <a:rPr lang="en-US" baseline="0" dirty="0" err="1" smtClean="0"/>
              <a:t>Unicola</a:t>
            </a:r>
            <a:r>
              <a:rPr lang="en-US" baseline="0" dirty="0" smtClean="0"/>
              <a:t>, </a:t>
            </a:r>
            <a:r>
              <a:rPr lang="en-US" baseline="0" dirty="0" err="1" smtClean="0"/>
              <a:t>Panicium</a:t>
            </a:r>
            <a:endParaRPr lang="en-US" baseline="0" dirty="0" smtClean="0"/>
          </a:p>
          <a:p>
            <a:r>
              <a:rPr lang="en-US" baseline="0" dirty="0" smtClean="0"/>
              <a:t>Burial tolerant – </a:t>
            </a:r>
            <a:r>
              <a:rPr lang="en-US" baseline="0" dirty="0" err="1" smtClean="0"/>
              <a:t>spartina</a:t>
            </a:r>
            <a:r>
              <a:rPr lang="en-US" baseline="0" dirty="0" smtClean="0"/>
              <a:t> patens</a:t>
            </a:r>
          </a:p>
          <a:p>
            <a:r>
              <a:rPr lang="en-US" baseline="0" dirty="0" smtClean="0"/>
              <a:t>Burial intolerant – scrubs, shrubs, grasses</a:t>
            </a:r>
          </a:p>
          <a:p>
            <a:r>
              <a:rPr lang="en-US" baseline="0" dirty="0" smtClean="0"/>
              <a:t>Woody plants – </a:t>
            </a:r>
            <a:r>
              <a:rPr lang="en-US" baseline="0" dirty="0" err="1" smtClean="0"/>
              <a:t>quercus</a:t>
            </a:r>
            <a:r>
              <a:rPr lang="en-US" baseline="0" dirty="0" smtClean="0"/>
              <a:t> (oak), </a:t>
            </a:r>
            <a:r>
              <a:rPr lang="en-US" baseline="0" dirty="0" err="1" smtClean="0"/>
              <a:t>betula</a:t>
            </a:r>
            <a:r>
              <a:rPr lang="en-US" baseline="0" dirty="0" smtClean="0"/>
              <a:t> (birch) etc. </a:t>
            </a:r>
          </a:p>
          <a:p>
            <a:endParaRPr lang="en-US" dirty="0"/>
          </a:p>
        </p:txBody>
      </p:sp>
      <p:sp>
        <p:nvSpPr>
          <p:cNvPr id="4" name="Slide Number Placeholder 3"/>
          <p:cNvSpPr>
            <a:spLocks noGrp="1"/>
          </p:cNvSpPr>
          <p:nvPr>
            <p:ph type="sldNum" sz="quarter" idx="10"/>
          </p:nvPr>
        </p:nvSpPr>
        <p:spPr/>
        <p:txBody>
          <a:bodyPr/>
          <a:lstStyle/>
          <a:p>
            <a:fld id="{23456F2D-E722-4600-873B-F94F46B699A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530633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ecological diversity is ‘secret weapon’ for</a:t>
            </a:r>
            <a:r>
              <a:rPr lang="en-US" baseline="0" dirty="0" smtClean="0"/>
              <a:t> dunes allowing for quick adjustments to changing conditions/disturbance at many scales</a:t>
            </a:r>
          </a:p>
          <a:p>
            <a:r>
              <a:rPr lang="en-US" baseline="0" dirty="0" smtClean="0"/>
              <a:t>Impact of grazing is threefold: 1) grazing act and selective damage to plants, 2) feces leads to soil enrichment, 3)trampling damage. Grazing pressure helps determine plant species composition/diversity.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456F2D-E722-4600-873B-F94F46B699A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8190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smtClean="0">
                <a:ea typeface="Tahoma" pitchFamily="34" charset="0"/>
                <a:cs typeface="Tahoma" pitchFamily="34" charset="0"/>
              </a:rPr>
              <a:t>From recent review of European landscape research</a:t>
            </a:r>
          </a:p>
          <a:p>
            <a:pPr>
              <a:spcAft>
                <a:spcPts val="600"/>
              </a:spcAft>
            </a:pPr>
            <a:r>
              <a:rPr lang="en-US" sz="1200" dirty="0" smtClean="0">
                <a:ea typeface="Tahoma" pitchFamily="34" charset="0"/>
                <a:cs typeface="Tahoma" pitchFamily="34" charset="0"/>
              </a:rPr>
              <a:t>Schematic summary of six areas of recent progress in landscape research that can contribute to the three focal areas of ecosystem change and society.</a:t>
            </a:r>
          </a:p>
          <a:p>
            <a:pPr>
              <a:spcAft>
                <a:spcPts val="600"/>
              </a:spcAft>
            </a:pPr>
            <a:r>
              <a:rPr lang="en-US" sz="1200" dirty="0" smtClean="0">
                <a:ea typeface="Tahoma" pitchFamily="34" charset="0"/>
                <a:cs typeface="Tahoma" pitchFamily="34" charset="0"/>
              </a:rPr>
              <a:t>1) Stewardship, 2) people-environment linkages, 3)structure and intensity of use, 4) </a:t>
            </a:r>
            <a:r>
              <a:rPr lang="en-US" sz="1200" dirty="0" err="1" smtClean="0">
                <a:ea typeface="Tahoma" pitchFamily="34" charset="0"/>
                <a:cs typeface="Tahoma" pitchFamily="34" charset="0"/>
              </a:rPr>
              <a:t>longterm</a:t>
            </a:r>
            <a:r>
              <a:rPr lang="en-US" sz="1200" dirty="0" smtClean="0">
                <a:ea typeface="Tahoma" pitchFamily="34" charset="0"/>
                <a:cs typeface="Tahoma" pitchFamily="34" charset="0"/>
              </a:rPr>
              <a:t> history, 5) driving forces</a:t>
            </a:r>
            <a:r>
              <a:rPr lang="en-US" sz="1200" baseline="0" dirty="0" smtClean="0">
                <a:ea typeface="Tahoma" pitchFamily="34" charset="0"/>
                <a:cs typeface="Tahoma" pitchFamily="34" charset="0"/>
              </a:rPr>
              <a:t> , processes, actors 6) values and meanings</a:t>
            </a:r>
            <a:endParaRPr lang="en-US" sz="1200" dirty="0" smtClean="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7899CB98-E133-514C-B511-70AB26B70199}" type="slidenum">
              <a:rPr lang="en-US" smtClean="0"/>
              <a:pPr/>
              <a:t>2</a:t>
            </a:fld>
            <a:endParaRPr lang="en-US"/>
          </a:p>
        </p:txBody>
      </p:sp>
    </p:spTree>
    <p:extLst>
      <p:ext uri="{BB962C8B-B14F-4D97-AF65-F5344CB8AC3E}">
        <p14:creationId xmlns:p14="http://schemas.microsoft.com/office/powerpoint/2010/main" val="33188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smtClean="0">
                <a:ea typeface="Tahoma" pitchFamily="34" charset="0"/>
                <a:cs typeface="Tahoma" pitchFamily="34" charset="0"/>
              </a:rPr>
              <a:t>Human infrastructure</a:t>
            </a:r>
            <a:r>
              <a:rPr lang="en-US" sz="1200" baseline="0" dirty="0" smtClean="0">
                <a:ea typeface="Tahoma" pitchFamily="34" charset="0"/>
                <a:cs typeface="Tahoma" pitchFamily="34" charset="0"/>
              </a:rPr>
              <a:t> and biological “world” linked through feedback, EGS can add to social system/physical infrastructure, but societal side can also influence atmospheric/biotic side through management and can even strengthen/enhance EGS generated. </a:t>
            </a:r>
            <a:endParaRPr lang="en-US" sz="1200" dirty="0" smtClean="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7899CB98-E133-514C-B511-70AB26B70199}" type="slidenum">
              <a:rPr lang="en-US" smtClean="0"/>
              <a:pPr/>
              <a:t>3</a:t>
            </a:fld>
            <a:endParaRPr lang="en-US"/>
          </a:p>
        </p:txBody>
      </p:sp>
    </p:spTree>
    <p:extLst>
      <p:ext uri="{BB962C8B-B14F-4D97-AF65-F5344CB8AC3E}">
        <p14:creationId xmlns:p14="http://schemas.microsoft.com/office/powerpoint/2010/main" val="33188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924DF4-3789-4E46-BD98-2687AB976C4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46865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My initial suggestion would be to include a slide or two at the beginning to set the larger context for this work, information answering such questions as:  What are the problems or interests motivating this work?  What use would be made of the developed capability?  Why is this work important in the US and worldwide?</a:t>
            </a:r>
          </a:p>
          <a:p>
            <a:endParaRPr lang="en-US" dirty="0"/>
          </a:p>
        </p:txBody>
      </p:sp>
      <p:sp>
        <p:nvSpPr>
          <p:cNvPr id="4" name="Slide Number Placeholder 3"/>
          <p:cNvSpPr>
            <a:spLocks noGrp="1"/>
          </p:cNvSpPr>
          <p:nvPr>
            <p:ph type="sldNum" sz="quarter" idx="10"/>
          </p:nvPr>
        </p:nvSpPr>
        <p:spPr/>
        <p:txBody>
          <a:bodyPr/>
          <a:lstStyle/>
          <a:p>
            <a:pPr>
              <a:defRPr/>
            </a:pPr>
            <a:fld id="{F468CF66-1942-47B1-ABD5-26880C0CCE64}" type="slidenum">
              <a:rPr lang="en-US" smtClean="0"/>
              <a:pPr>
                <a:defRPr/>
              </a:pPr>
              <a:t>6</a:t>
            </a:fld>
            <a:endParaRPr lang="en-US"/>
          </a:p>
        </p:txBody>
      </p:sp>
    </p:spTree>
    <p:extLst>
      <p:ext uri="{BB962C8B-B14F-4D97-AF65-F5344CB8AC3E}">
        <p14:creationId xmlns:p14="http://schemas.microsoft.com/office/powerpoint/2010/main" val="1773864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Site selection involved requests</a:t>
            </a:r>
            <a:r>
              <a:rPr lang="en-US" baseline="0" dirty="0" smtClean="0"/>
              <a:t> to the Coastal Working Group and the Environmental Chiefs, in which we asked the group to provide candidate sites meeting the criteria listed …</a:t>
            </a:r>
          </a:p>
          <a:p>
            <a:endParaRPr lang="en-US" baseline="0" dirty="0" smtClean="0"/>
          </a:p>
          <a:p>
            <a:r>
              <a:rPr lang="en-US" baseline="0" dirty="0" smtClean="0"/>
              <a:t>We received a lot of great feedback from coastal districts including the following 7 sites recommended for consideration. From there we conducted online reviews of information and held conference calls with the districts for several of the sites that best matched the criteria. After further review, two sites stood out, including Assateague Island, MD and Presque Isle, PA. Data searches were conducted including online data repositories as well as the district data. Northern Assateague Island resulted as the primary site since it is fairly data rich and has been studied and documented before. Included in the data repository is a history of both </a:t>
            </a:r>
            <a:r>
              <a:rPr lang="en-US" baseline="0" dirty="0" err="1" smtClean="0"/>
              <a:t>lidar</a:t>
            </a:r>
            <a:r>
              <a:rPr lang="en-US" baseline="0" dirty="0" smtClean="0"/>
              <a:t> elevation data and habitat classification data.</a:t>
            </a:r>
            <a:endParaRPr lang="en-US" dirty="0"/>
          </a:p>
        </p:txBody>
      </p:sp>
      <p:sp>
        <p:nvSpPr>
          <p:cNvPr id="4" name="Slide Number Placeholder 3"/>
          <p:cNvSpPr>
            <a:spLocks noGrp="1"/>
          </p:cNvSpPr>
          <p:nvPr>
            <p:ph type="sldNum" sz="quarter" idx="10"/>
          </p:nvPr>
        </p:nvSpPr>
        <p:spPr/>
        <p:txBody>
          <a:bodyPr/>
          <a:lstStyle/>
          <a:p>
            <a:fld id="{7899CB98-E133-514C-B511-70AB26B70199}" type="slidenum">
              <a:rPr lang="en-US" smtClean="0"/>
              <a:pPr/>
              <a:t>12</a:t>
            </a:fld>
            <a:endParaRPr lang="en-US"/>
          </a:p>
        </p:txBody>
      </p:sp>
    </p:spTree>
    <p:extLst>
      <p:ext uri="{BB962C8B-B14F-4D97-AF65-F5344CB8AC3E}">
        <p14:creationId xmlns:p14="http://schemas.microsoft.com/office/powerpoint/2010/main" val="1904133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68CF66-1942-47B1-ABD5-26880C0CCE64}" type="slidenum">
              <a:rPr lang="en-US" smtClean="0"/>
              <a:pPr>
                <a:defRPr/>
              </a:pPr>
              <a:t>13</a:t>
            </a:fld>
            <a:endParaRPr lang="en-US"/>
          </a:p>
        </p:txBody>
      </p:sp>
    </p:spTree>
    <p:extLst>
      <p:ext uri="{BB962C8B-B14F-4D97-AF65-F5344CB8AC3E}">
        <p14:creationId xmlns:p14="http://schemas.microsoft.com/office/powerpoint/2010/main" val="99855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list of</a:t>
            </a:r>
            <a:r>
              <a:rPr lang="en-US" baseline="0" dirty="0" smtClean="0"/>
              <a:t> critical parameters influencing vegetation growth and distribution. The red box highlights those that can be extracted from spatial data, primarily </a:t>
            </a:r>
            <a:r>
              <a:rPr lang="en-US" baseline="0" dirty="0" err="1" smtClean="0"/>
              <a:t>lidar</a:t>
            </a:r>
            <a:r>
              <a:rPr lang="en-US" baseline="0" dirty="0" smtClean="0"/>
              <a:t> and habitat related information. They include things like, elevation, slope, beach and barrier island width, distance to the zero contour, distance to the dune crest, and densities of different types of vegetation communities. Some examples of the extracted parameters from the </a:t>
            </a:r>
            <a:r>
              <a:rPr lang="en-US" baseline="0" dirty="0" err="1" smtClean="0"/>
              <a:t>lidar</a:t>
            </a:r>
            <a:r>
              <a:rPr lang="en-US" baseline="0" dirty="0" smtClean="0"/>
              <a:t> data are shown on the right, such as elevation and distance to the 0 contour for the area of interest in the northern extent of the island. We’re currently wrapping up the extraction of </a:t>
            </a:r>
            <a:r>
              <a:rPr lang="en-US" baseline="0" dirty="0" err="1" smtClean="0"/>
              <a:t>lidar</a:t>
            </a:r>
            <a:r>
              <a:rPr lang="en-US" baseline="0" dirty="0" smtClean="0"/>
              <a:t> parameters from datasets ranging between 2000 to present. As part of that effort, we’re developing model narratives, which describe each parameter with a basic list of quantitative methods from various literature reviews for analyzing those parameters, and summary statistics to identify elevation-based relationships to the habitats of interest. The National Park Service conducted habitat mapping surveys from the same years and we’re comparing the two datasets to find trends and patterns that can be used to simulate future conditions in the draft model interface. </a:t>
            </a:r>
            <a:endParaRPr lang="en-US" dirty="0"/>
          </a:p>
        </p:txBody>
      </p:sp>
      <p:sp>
        <p:nvSpPr>
          <p:cNvPr id="4" name="Slide Number Placeholder 3"/>
          <p:cNvSpPr>
            <a:spLocks noGrp="1"/>
          </p:cNvSpPr>
          <p:nvPr>
            <p:ph type="sldNum" sz="quarter" idx="10"/>
          </p:nvPr>
        </p:nvSpPr>
        <p:spPr/>
        <p:txBody>
          <a:bodyPr/>
          <a:lstStyle/>
          <a:p>
            <a:fld id="{7899CB98-E133-514C-B511-70AB26B70199}" type="slidenum">
              <a:rPr lang="en-US" smtClean="0"/>
              <a:pPr/>
              <a:t>14</a:t>
            </a:fld>
            <a:endParaRPr lang="en-US"/>
          </a:p>
        </p:txBody>
      </p:sp>
    </p:spTree>
    <p:extLst>
      <p:ext uri="{BB962C8B-B14F-4D97-AF65-F5344CB8AC3E}">
        <p14:creationId xmlns:p14="http://schemas.microsoft.com/office/powerpoint/2010/main" val="100166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the</a:t>
            </a:r>
            <a:r>
              <a:rPr lang="en-US" baseline="0" dirty="0" smtClean="0"/>
              <a:t> </a:t>
            </a:r>
            <a:r>
              <a:rPr lang="en-US" dirty="0" smtClean="0"/>
              <a:t>model equations</a:t>
            </a:r>
            <a:r>
              <a:rPr lang="en-US" baseline="0" dirty="0" smtClean="0"/>
              <a:t> resulting from a multinomial logistic regression. This type of regression allows us to predict the probabilities  of different possible outcomes of a categorically distributed dependent variable, given a set of independent variables. In this case we are able to predict the probability of vegetation class (herbaceous, sparse, woody) given the independent variables </a:t>
            </a:r>
            <a:r>
              <a:rPr lang="en-US" baseline="0" dirty="0" err="1" smtClean="0"/>
              <a:t>id’ed</a:t>
            </a:r>
            <a:r>
              <a:rPr lang="en-US" baseline="0" dirty="0" smtClean="0"/>
              <a:t> (elevation change, slope, </a:t>
            </a:r>
            <a:r>
              <a:rPr lang="en-US" baseline="0" dirty="0" err="1" smtClean="0"/>
              <a:t>dist</a:t>
            </a:r>
            <a:r>
              <a:rPr lang="en-US" baseline="0" dirty="0" smtClean="0"/>
              <a:t> to zero contour).  Regression analysis finds a  model equation (with intercept and coefficients) for each category outcome relative to a reference outcome. In our case, we used ‘woody’ as a reference. The top equation shows the model output with intercept and coefficients for log odds of herbaceous/woody. The equation includes these independent variables: elevation change, slope, dist. to zero contour,  and the interaction between slope and zero contour. Some variables were cube root transformed to address concerns with data distribution.   </a:t>
            </a:r>
          </a:p>
          <a:p>
            <a:endParaRPr lang="en-US" baseline="0" dirty="0" smtClean="0"/>
          </a:p>
          <a:p>
            <a:r>
              <a:rPr lang="en-US" baseline="0" dirty="0" smtClean="0"/>
              <a:t>How to interpret the coefficients: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 one-unit increase in the variable elevation change is associated with a 1.59 increase in the log odds of being herbaceous vs. woody. (clumsy, I know)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log odds equations can then be converted to probabilities for each vegetation class. We show the equation for P(herbaceous) here. Similar, related equations give us P(</a:t>
            </a:r>
            <a:r>
              <a:rPr lang="en-US" sz="1200" b="0" i="0" kern="1200" baseline="0" dirty="0" err="1" smtClean="0">
                <a:solidFill>
                  <a:schemeClr val="tx1"/>
                </a:solidFill>
                <a:effectLst/>
                <a:latin typeface="+mn-lt"/>
                <a:ea typeface="+mn-ea"/>
                <a:cs typeface="+mn-cs"/>
              </a:rPr>
              <a:t>sparce</a:t>
            </a:r>
            <a:r>
              <a:rPr lang="en-US" sz="1200" b="0" i="0" kern="1200" baseline="0" dirty="0" smtClean="0">
                <a:solidFill>
                  <a:schemeClr val="tx1"/>
                </a:solidFill>
                <a:effectLst/>
                <a:latin typeface="+mn-lt"/>
                <a:ea typeface="+mn-ea"/>
                <a:cs typeface="+mn-cs"/>
              </a:rPr>
              <a:t>) and P(woody)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899CB98-E133-514C-B511-70AB26B70199}" type="slidenum">
              <a:rPr lang="en-US" smtClean="0"/>
              <a:pPr/>
              <a:t>16</a:t>
            </a:fld>
            <a:endParaRPr lang="en-US"/>
          </a:p>
        </p:txBody>
      </p:sp>
    </p:spTree>
    <p:extLst>
      <p:ext uri="{BB962C8B-B14F-4D97-AF65-F5344CB8AC3E}">
        <p14:creationId xmlns:p14="http://schemas.microsoft.com/office/powerpoint/2010/main" val="807508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19BFC265-D2DA-4413-B245-1E92CFCEBFA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252040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3312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014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6520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6220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67515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18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5983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928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8512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a:prstGeom prst="rect">
            <a:avLst/>
          </a:prstGeo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8963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19BFC265-D2DA-4413-B245-1E92CFCEBFA7}" type="slidenum">
              <a:rPr lang="en-US"/>
              <a:pPr>
                <a:defRPr/>
              </a:pPr>
              <a:t>‹#›</a:t>
            </a:fld>
            <a:endParaRPr lang="en-US"/>
          </a:p>
        </p:txBody>
      </p:sp>
    </p:spTree>
    <p:extLst>
      <p:ext uri="{BB962C8B-B14F-4D97-AF65-F5344CB8AC3E}">
        <p14:creationId xmlns:p14="http://schemas.microsoft.com/office/powerpoint/2010/main" val="2037435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p:txBody>
          <a:bodyPr/>
          <a:lstStyle>
            <a:lvl1pPr>
              <a:defRPr/>
            </a:lvl1pPr>
          </a:lstStyle>
          <a:p>
            <a:pPr>
              <a:defRPr/>
            </a:pPr>
            <a:fld id="{2B2840CE-559E-49C8-9FAB-4C1A0B5A8A54}"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p:nvPr>
        </p:nvSpPr>
        <p:spPr>
          <a:xfrm>
            <a:off x="457200" y="815926"/>
            <a:ext cx="8229600" cy="323557"/>
          </a:xfrm>
        </p:spPr>
        <p:txBody>
          <a:bodyPr/>
          <a:lstStyle>
            <a:lvl1pPr algn="l">
              <a:defRPr sz="3200"/>
            </a:lvl1pPr>
          </a:lstStyle>
          <a:p>
            <a:r>
              <a:rPr lang="en-US" dirty="0"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FBD98CB-74E5-4CD2-928E-B745B0B3442F}"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85BC60D-67DB-44D2-907B-BB3C0C1DE91D}"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15926"/>
            <a:ext cx="8229600" cy="323557"/>
          </a:xfrm>
        </p:spPr>
        <p:txBody>
          <a:bodyPr/>
          <a:lstStyle>
            <a:lvl1pPr algn="l">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48913D1-CA95-497D-9322-FF09338F3C42}"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457200" y="815926"/>
            <a:ext cx="8229600" cy="323557"/>
          </a:xfrm>
        </p:spPr>
        <p:txBody>
          <a:bodyPr/>
          <a:lstStyle>
            <a:lvl1pPr algn="l">
              <a:defRPr sz="3200"/>
            </a:lvl1pPr>
          </a:lstStyle>
          <a:p>
            <a:r>
              <a:rPr lang="en-US" dirty="0" smtClean="0"/>
              <a:t>Click to edit Master title style</a:t>
            </a:r>
            <a:endParaRPr lang="en-US" dirty="0"/>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4870D88-6C48-47EE-B048-3F2930E8E852}"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815926"/>
            <a:ext cx="8229600" cy="323557"/>
          </a:xfrm>
        </p:spPr>
        <p:txBody>
          <a:bodyPr/>
          <a:lstStyle>
            <a:lvl1pPr algn="l">
              <a:defRPr sz="32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A7EB744-2FD1-4887-8828-FAA44EE2D9C2}"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BF3B516-77D1-4C13-A540-B703673C7AAC}"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C6CA47F-F4D1-4A0F-96ED-FCF3DB3ACE17}"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D767A49-61E3-4DF3-9989-99E9DD4C07F9}"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1"/>
          <p:cNvSpPr>
            <a:spLocks noGrp="1"/>
          </p:cNvSpPr>
          <p:nvPr>
            <p:ph type="title"/>
          </p:nvPr>
        </p:nvSpPr>
        <p:spPr>
          <a:xfrm>
            <a:off x="457200" y="815926"/>
            <a:ext cx="8229600" cy="323557"/>
          </a:xfrm>
        </p:spPr>
        <p:txBody>
          <a:bodyPr/>
          <a:lstStyle>
            <a:lvl1pPr algn="l">
              <a:defRPr sz="3200"/>
            </a:lvl1pPr>
          </a:lstStyle>
          <a:p>
            <a:r>
              <a:rPr lang="en-US" dirty="0" smtClean="0"/>
              <a:t>Click to edit Master 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F0EA8FA-B72E-41C8-9281-0B41C545369B}"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E8C4469-C925-4D9C-BF23-32429D39AA5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629" y="273976"/>
            <a:ext cx="8228742" cy="58524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6C89916-6978-4ABD-AA08-FBAA0E278720}"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1"/>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457200" y="815926"/>
            <a:ext cx="8229600" cy="323557"/>
          </a:xfrm>
        </p:spPr>
        <p:txBody>
          <a:bodyPr/>
          <a:lstStyle>
            <a:lvl1pPr algn="l">
              <a:defRPr sz="3200"/>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EE61289F-BC5A-4CCF-A995-DC40E2051B77}" type="slidenum">
              <a:rPr lang="en-US">
                <a:solidFill>
                  <a:srgbClr val="000000"/>
                </a:solidFill>
              </a:rPr>
              <a:pPr>
                <a:defRPr/>
              </a:pPr>
              <a:t>‹#›</a:t>
            </a:fld>
            <a:endParaRPr lang="en-US">
              <a:solidFill>
                <a:srgbClr val="000000"/>
              </a:solidFill>
            </a:endParaRPr>
          </a:p>
        </p:txBody>
      </p:sp>
    </p:spTree>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5D07462-9125-4308-9FC1-23442A9D6CFC}"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143000"/>
          </a:xfrm>
          <a:prstGeom prst="rect">
            <a:avLst/>
          </a:prstGeom>
        </p:spPr>
        <p:txBody>
          <a:bodyPr anchor="t"/>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143000"/>
          </a:xfrm>
          <a:prstGeom prst="rect">
            <a:avLst/>
          </a:prstGeom>
        </p:spPr>
        <p:txBody>
          <a:bodyPr anchor="t"/>
          <a:lstStyle/>
          <a:p>
            <a:r>
              <a:rPr lang="en-US" dirty="0" smtClean="0"/>
              <a:t>Click to edit Master title style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5" name="Group 32"/>
          <p:cNvGrpSpPr>
            <a:grpSpLocks noChangeAspect="1"/>
          </p:cNvGrpSpPr>
          <p:nvPr userDrawn="1"/>
        </p:nvGrpSpPr>
        <p:grpSpPr bwMode="auto">
          <a:xfrm>
            <a:off x="0" y="0"/>
            <a:ext cx="9144000" cy="827088"/>
            <a:chOff x="35171549" y="0"/>
            <a:chExt cx="15992945" cy="1446981"/>
          </a:xfrm>
        </p:grpSpPr>
        <p:pic>
          <p:nvPicPr>
            <p:cNvPr id="6" name="Picture 3" descr="CZMIL Header"/>
            <p:cNvPicPr>
              <a:picLocks noChangeAspect="1" noChangeArrowheads="1"/>
            </p:cNvPicPr>
            <p:nvPr userDrawn="1"/>
          </p:nvPicPr>
          <p:blipFill>
            <a:blip r:embed="rId2" cstate="print">
              <a:clrChange>
                <a:clrFrom>
                  <a:srgbClr val="BCBAA3"/>
                </a:clrFrom>
                <a:clrTo>
                  <a:srgbClr val="BCBAA3">
                    <a:alpha val="0"/>
                  </a:srgbClr>
                </a:clrTo>
              </a:clrChange>
            </a:blip>
            <a:srcRect r="17535" b="15938"/>
            <a:stretch>
              <a:fillRect/>
            </a:stretch>
          </p:blipFill>
          <p:spPr bwMode="auto">
            <a:xfrm>
              <a:off x="35171549" y="0"/>
              <a:ext cx="15992945" cy="1425562"/>
            </a:xfrm>
            <a:prstGeom prst="rect">
              <a:avLst/>
            </a:prstGeom>
            <a:noFill/>
            <a:ln w="9525">
              <a:noFill/>
              <a:miter lim="800000"/>
              <a:headEnd/>
              <a:tailEnd/>
            </a:ln>
          </p:spPr>
        </p:pic>
        <p:sp>
          <p:nvSpPr>
            <p:cNvPr id="7" name="Title 15"/>
            <p:cNvSpPr txBox="1">
              <a:spLocks/>
            </p:cNvSpPr>
            <p:nvPr userDrawn="1"/>
          </p:nvSpPr>
          <p:spPr>
            <a:xfrm>
              <a:off x="39208657" y="0"/>
              <a:ext cx="11955837" cy="1446981"/>
            </a:xfrm>
            <a:prstGeom prst="rect">
              <a:avLst/>
            </a:prstGeom>
          </p:spPr>
          <p:txBody>
            <a:bodyPr anchor="b">
              <a:normAutofit/>
            </a:bodyPr>
            <a:lstStyle/>
            <a:p>
              <a:pPr algn="ctr" defTabSz="3657600" fontAlgn="auto">
                <a:spcAft>
                  <a:spcPts val="0"/>
                </a:spcAft>
                <a:defRPr/>
              </a:pPr>
              <a:r>
                <a:rPr lang="en-US" sz="2800" dirty="0">
                  <a:solidFill>
                    <a:srgbClr val="000000"/>
                  </a:solidFill>
                  <a:latin typeface="Helvetica Narrow" pitchFamily="34" charset="0"/>
                </a:rPr>
                <a:t>Coastal Zone Mapping and Imaging Lidar</a:t>
              </a:r>
            </a:p>
          </p:txBody>
        </p:sp>
      </p:grpSp>
      <p:sp>
        <p:nvSpPr>
          <p:cNvPr id="2" name="Title 1"/>
          <p:cNvSpPr>
            <a:spLocks noGrp="1"/>
          </p:cNvSpPr>
          <p:nvPr>
            <p:ph type="title"/>
          </p:nvPr>
        </p:nvSpPr>
        <p:spPr>
          <a:xfrm>
            <a:off x="76200" y="838200"/>
            <a:ext cx="9067800" cy="457200"/>
          </a:xfrm>
        </p:spPr>
        <p:txBody>
          <a:bodyPr>
            <a:normAutofit/>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1F8703B1-22CD-475C-B7E0-DE6EC097723F}" type="datetimeFigureOut">
              <a:rPr lang="en-US">
                <a:solidFill>
                  <a:srgbClr val="000000"/>
                </a:solidFill>
              </a:rPr>
              <a:pPr>
                <a:defRPr/>
              </a:pPr>
              <a:t>4/19/2017</a:t>
            </a:fld>
            <a:endParaRPr lang="en-US">
              <a:solidFill>
                <a:srgbClr val="000000"/>
              </a:solidFill>
            </a:endParaRPr>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solidFill>
                <a:srgbClr val="000000"/>
              </a:solidFill>
            </a:endParaRPr>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ACEF4653-631D-4855-ACAD-97BB826CA0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atin typeface="Arial" charset="0"/>
              </a:defRPr>
            </a:lvl1pPr>
          </a:lstStyle>
          <a:p>
            <a:pPr>
              <a:defRPr/>
            </a:pPr>
            <a:fld id="{DE60012E-BE32-4433-B1C8-65803A547C9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 y="1219200"/>
            <a:ext cx="7772400" cy="762000"/>
          </a:xfrm>
          <a:prstGeom prst="rect">
            <a:avLst/>
          </a:prstGeom>
        </p:spPr>
        <p:txBody>
          <a:bodyPr/>
          <a:lstStyle>
            <a:lvl1pPr>
              <a:defRPr kumimoji="0" lang="en-US" sz="3200" b="1" i="0" u="none" strike="noStrike" kern="0" cap="none" spc="0" normalizeH="0" baseline="0" noProof="0" dirty="0">
                <a:ln>
                  <a:noFill/>
                </a:ln>
                <a:solidFill>
                  <a:srgbClr val="033C61"/>
                </a:solidFill>
                <a:effectLst/>
                <a:uLnTx/>
                <a:uFillTx/>
                <a:latin typeface="+mj-lt"/>
                <a:ea typeface="+mj-ea"/>
                <a:cs typeface="+mj-cs"/>
              </a:defRPr>
            </a:lvl1pPr>
          </a:lstStyle>
          <a:p>
            <a:r>
              <a:rPr lang="en-US" dirty="0" smtClean="0"/>
              <a:t>Presentation title</a:t>
            </a:r>
            <a:endParaRPr lang="en-US" dirty="0"/>
          </a:p>
        </p:txBody>
      </p:sp>
      <p:sp>
        <p:nvSpPr>
          <p:cNvPr id="10" name="Text Placeholder 9"/>
          <p:cNvSpPr>
            <a:spLocks noGrp="1"/>
          </p:cNvSpPr>
          <p:nvPr>
            <p:ph type="body" sz="quarter" idx="10" hasCustomPrompt="1"/>
          </p:nvPr>
        </p:nvSpPr>
        <p:spPr>
          <a:xfrm>
            <a:off x="152400" y="2667000"/>
            <a:ext cx="3352800" cy="381000"/>
          </a:xfrm>
          <a:prstGeom prst="rect">
            <a:avLst/>
          </a:prstGeom>
        </p:spPr>
        <p:txBody>
          <a:bodyPr/>
          <a:lstStyle>
            <a:lvl1pPr marL="0" indent="0" algn="l" rtl="0" fontAlgn="base">
              <a:lnSpc>
                <a:spcPct val="100000"/>
              </a:lnSpc>
              <a:spcBef>
                <a:spcPts val="0"/>
              </a:spcBef>
              <a:spcAft>
                <a:spcPts val="0"/>
              </a:spcAft>
              <a:buNone/>
              <a:defRPr lang="en-US" sz="1600" b="1" kern="1200" baseline="0" dirty="0" smtClean="0">
                <a:solidFill>
                  <a:srgbClr val="033C61"/>
                </a:solidFill>
                <a:latin typeface="Arial" charset="0"/>
                <a:ea typeface="+mn-ea"/>
                <a:cs typeface="+mn-cs"/>
              </a:defRPr>
            </a:lvl1pPr>
            <a:lvl2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2pPr>
            <a:lvl3pPr marL="0" indent="0" algn="l" rtl="0" fontAlgn="base">
              <a:spcBef>
                <a:spcPct val="50000"/>
              </a:spcBef>
              <a:spcAft>
                <a:spcPct val="0"/>
              </a:spcAft>
              <a:buNone/>
              <a:defRPr lang="en-US" sz="1400" b="0" kern="1200" baseline="0" dirty="0" smtClean="0">
                <a:solidFill>
                  <a:srgbClr val="033C61"/>
                </a:solidFill>
                <a:latin typeface="Arial" charset="0"/>
                <a:ea typeface="+mn-ea"/>
                <a:cs typeface="+mn-cs"/>
              </a:defRPr>
            </a:lvl3pPr>
            <a:lvl4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4pPr>
            <a:lvl5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5pPr>
          </a:lstStyle>
          <a:p>
            <a:pPr lvl="0"/>
            <a:r>
              <a:rPr lang="en-US" dirty="0" smtClean="0"/>
              <a:t>Presenter Name</a:t>
            </a:r>
          </a:p>
        </p:txBody>
      </p:sp>
      <p:sp>
        <p:nvSpPr>
          <p:cNvPr id="13" name="Text Placeholder 12"/>
          <p:cNvSpPr>
            <a:spLocks noGrp="1"/>
          </p:cNvSpPr>
          <p:nvPr>
            <p:ph type="body" sz="quarter" idx="11" hasCustomPrompt="1"/>
          </p:nvPr>
        </p:nvSpPr>
        <p:spPr>
          <a:xfrm>
            <a:off x="152400" y="3048000"/>
            <a:ext cx="3352800" cy="1295400"/>
          </a:xfrm>
          <a:prstGeom prst="rect">
            <a:avLst/>
          </a:prstGeom>
        </p:spPr>
        <p:txBody>
          <a:bodyPr/>
          <a:lstStyle>
            <a:lvl1pPr marL="0" indent="0">
              <a:lnSpc>
                <a:spcPct val="150000"/>
              </a:lnSpc>
              <a:buNone/>
              <a:tabLst/>
              <a:defRPr lang="en-US" sz="1400" b="0" kern="1200" baseline="0" dirty="0" smtClean="0">
                <a:solidFill>
                  <a:srgbClr val="033C61"/>
                </a:solidFill>
                <a:latin typeface="Arial" charset="0"/>
                <a:ea typeface="+mn-ea"/>
                <a:cs typeface="+mn-cs"/>
              </a:defRPr>
            </a:lvl1pPr>
          </a:lstStyle>
          <a:p>
            <a:pPr lvl="0"/>
            <a:r>
              <a:rPr lang="en-US" dirty="0" smtClean="0"/>
              <a:t>Presenter Title</a:t>
            </a:r>
            <a:br>
              <a:rPr lang="en-US" dirty="0" smtClean="0"/>
            </a:br>
            <a:r>
              <a:rPr lang="en-US" dirty="0" smtClean="0"/>
              <a:t>ERDC Lab or Office</a:t>
            </a:r>
            <a:br>
              <a:rPr lang="en-US" dirty="0" smtClean="0"/>
            </a:br>
            <a:r>
              <a:rPr lang="en-US" dirty="0" smtClean="0"/>
              <a:t>Date of Presentation</a:t>
            </a:r>
          </a:p>
        </p:txBody>
      </p:sp>
    </p:spTree>
    <p:extLst>
      <p:ext uri="{BB962C8B-B14F-4D97-AF65-F5344CB8AC3E}">
        <p14:creationId xmlns:p14="http://schemas.microsoft.com/office/powerpoint/2010/main" val="41493106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26" Type="http://schemas.openxmlformats.org/officeDocument/2006/relationships/image" Target="../media/image12.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5" Type="http://schemas.openxmlformats.org/officeDocument/2006/relationships/hyperlink" Target="http://upload.wikimedia.org/wikipedia/commons/0/08/USGS_logo.png" TargetMode="External"/><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1.png"/><Relationship Id="rId5" Type="http://schemas.openxmlformats.org/officeDocument/2006/relationships/slideLayout" Target="../slideLayouts/slideLayout5.xml"/><Relationship Id="rId15" Type="http://schemas.openxmlformats.org/officeDocument/2006/relationships/image" Target="../media/image2.jpeg"/><Relationship Id="rId23" Type="http://schemas.openxmlformats.org/officeDocument/2006/relationships/image" Target="../media/image10.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 Id="rId22"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5.xml"/><Relationship Id="rId21" Type="http://schemas.openxmlformats.org/officeDocument/2006/relationships/image" Target="../media/image8.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19"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1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3.png"/><Relationship Id="rId2" Type="http://schemas.openxmlformats.org/officeDocument/2006/relationships/slideLayout" Target="../slideLayouts/slideLayout40.xml"/><Relationship Id="rId16" Type="http://schemas.openxmlformats.org/officeDocument/2006/relationships/image" Target="../media/image1.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4098" name="Picture 14" descr="Perdido_Pass_1"/>
          <p:cNvPicPr>
            <a:picLocks noChangeAspect="1" noChangeArrowheads="1"/>
          </p:cNvPicPr>
          <p:nvPr/>
        </p:nvPicPr>
        <p:blipFill>
          <a:blip r:embed="rId15" cstate="print"/>
          <a:srcRect/>
          <a:stretch>
            <a:fillRect/>
          </a:stretch>
        </p:blipFill>
        <p:spPr bwMode="auto">
          <a:xfrm>
            <a:off x="3962400" y="619125"/>
            <a:ext cx="5181600" cy="4791075"/>
          </a:xfrm>
          <a:prstGeom prst="rect">
            <a:avLst/>
          </a:prstGeom>
          <a:noFill/>
          <a:ln w="9525">
            <a:noFill/>
            <a:miter lim="800000"/>
            <a:headEnd/>
            <a:tailEnd/>
          </a:ln>
        </p:spPr>
      </p:pic>
      <p:grpSp>
        <p:nvGrpSpPr>
          <p:cNvPr id="4099" name="Group 33"/>
          <p:cNvGrpSpPr>
            <a:grpSpLocks/>
          </p:cNvGrpSpPr>
          <p:nvPr/>
        </p:nvGrpSpPr>
        <p:grpSpPr bwMode="auto">
          <a:xfrm>
            <a:off x="3429000" y="4572000"/>
            <a:ext cx="5715000" cy="2286000"/>
            <a:chOff x="2160" y="2880"/>
            <a:chExt cx="3600" cy="1440"/>
          </a:xfrm>
        </p:grpSpPr>
        <p:sp>
          <p:nvSpPr>
            <p:cNvPr id="36" name="Rectangle 31"/>
            <p:cNvSpPr>
              <a:spLocks noChangeArrowheads="1"/>
            </p:cNvSpPr>
            <p:nvPr userDrawn="1"/>
          </p:nvSpPr>
          <p:spPr bwMode="auto">
            <a:xfrm>
              <a:off x="2736" y="2880"/>
              <a:ext cx="3024" cy="288"/>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charset="0"/>
              </a:endParaRPr>
            </a:p>
          </p:txBody>
        </p:sp>
        <p:pic>
          <p:nvPicPr>
            <p:cNvPr id="4121" name="Picture 3"/>
            <p:cNvPicPr>
              <a:picLocks noChangeAspect="1" noChangeArrowheads="1"/>
            </p:cNvPicPr>
            <p:nvPr userDrawn="1"/>
          </p:nvPicPr>
          <p:blipFill>
            <a:blip r:embed="rId16" cstate="print">
              <a:clrChange>
                <a:clrFrom>
                  <a:srgbClr val="000000"/>
                </a:clrFrom>
                <a:clrTo>
                  <a:srgbClr val="000000">
                    <a:alpha val="0"/>
                  </a:srgbClr>
                </a:clrTo>
              </a:clrChange>
            </a:blip>
            <a:srcRect l="8107" t="11345" r="4445" b="30690"/>
            <a:stretch>
              <a:fillRect/>
            </a:stretch>
          </p:blipFill>
          <p:spPr bwMode="auto">
            <a:xfrm flipH="1">
              <a:off x="2160" y="2880"/>
              <a:ext cx="3600" cy="1440"/>
            </a:xfrm>
            <a:prstGeom prst="rect">
              <a:avLst/>
            </a:prstGeom>
            <a:noFill/>
            <a:ln w="9525">
              <a:noFill/>
              <a:miter lim="800000"/>
              <a:headEnd/>
              <a:tailEnd/>
            </a:ln>
          </p:spPr>
        </p:pic>
      </p:grpSp>
      <p:sp>
        <p:nvSpPr>
          <p:cNvPr id="38" name="Line 30"/>
          <p:cNvSpPr>
            <a:spLocks noChangeShapeType="1"/>
          </p:cNvSpPr>
          <p:nvPr/>
        </p:nvSpPr>
        <p:spPr bwMode="auto">
          <a:xfrm>
            <a:off x="4343400" y="4572000"/>
            <a:ext cx="4800600" cy="0"/>
          </a:xfrm>
          <a:prstGeom prst="line">
            <a:avLst/>
          </a:prstGeom>
          <a:noFill/>
          <a:ln w="63500">
            <a:solidFill>
              <a:schemeClr val="bg1"/>
            </a:solidFill>
            <a:round/>
            <a:headEnd/>
            <a:tailEnd/>
          </a:ln>
          <a:effectLst/>
        </p:spPr>
        <p:txBody>
          <a:bodyPr/>
          <a:lstStyle/>
          <a:p>
            <a:pPr>
              <a:defRPr/>
            </a:pPr>
            <a:endParaRPr lang="en-US">
              <a:latin typeface="Arial" charset="0"/>
            </a:endParaRPr>
          </a:p>
        </p:txBody>
      </p:sp>
      <p:grpSp>
        <p:nvGrpSpPr>
          <p:cNvPr id="4101" name="Group 4"/>
          <p:cNvGrpSpPr>
            <a:grpSpLocks/>
          </p:cNvGrpSpPr>
          <p:nvPr/>
        </p:nvGrpSpPr>
        <p:grpSpPr bwMode="auto">
          <a:xfrm>
            <a:off x="0" y="0"/>
            <a:ext cx="9144000" cy="6861175"/>
            <a:chOff x="0" y="0"/>
            <a:chExt cx="5760" cy="4322"/>
          </a:xfrm>
        </p:grpSpPr>
        <p:grpSp>
          <p:nvGrpSpPr>
            <p:cNvPr id="4116" name="Group 5"/>
            <p:cNvGrpSpPr>
              <a:grpSpLocks/>
            </p:cNvGrpSpPr>
            <p:nvPr userDrawn="1"/>
          </p:nvGrpSpPr>
          <p:grpSpPr bwMode="auto">
            <a:xfrm>
              <a:off x="0" y="0"/>
              <a:ext cx="5760" cy="4322"/>
              <a:chOff x="0" y="0"/>
              <a:chExt cx="5760" cy="4322"/>
            </a:xfrm>
          </p:grpSpPr>
          <p:pic>
            <p:nvPicPr>
              <p:cNvPr id="4118" name="Picture 6" descr="ppt_camo_bkgrnd-03"/>
              <p:cNvPicPr>
                <a:picLocks noChangeAspect="1" noChangeArrowheads="1"/>
              </p:cNvPicPr>
              <p:nvPr userDrawn="1"/>
            </p:nvPicPr>
            <p:blipFill>
              <a:blip r:embed="rId17" cstate="print"/>
              <a:srcRect/>
              <a:stretch>
                <a:fillRect/>
              </a:stretch>
            </p:blipFill>
            <p:spPr bwMode="auto">
              <a:xfrm>
                <a:off x="0" y="0"/>
                <a:ext cx="5760" cy="4322"/>
              </a:xfrm>
              <a:prstGeom prst="rect">
                <a:avLst/>
              </a:prstGeom>
              <a:noFill/>
              <a:ln w="9525">
                <a:noFill/>
                <a:miter lim="800000"/>
                <a:headEnd/>
                <a:tailEnd/>
              </a:ln>
            </p:spPr>
          </p:pic>
          <p:pic>
            <p:nvPicPr>
              <p:cNvPr id="4119" name="Picture 7" descr="white_curve"/>
              <p:cNvPicPr>
                <a:picLocks noChangeAspect="1" noChangeArrowheads="1"/>
              </p:cNvPicPr>
              <p:nvPr userDrawn="1"/>
            </p:nvPicPr>
            <p:blipFill>
              <a:blip r:embed="rId18" cstate="print"/>
              <a:srcRect/>
              <a:stretch>
                <a:fillRect/>
              </a:stretch>
            </p:blipFill>
            <p:spPr bwMode="auto">
              <a:xfrm>
                <a:off x="2502" y="990"/>
                <a:ext cx="3258" cy="3330"/>
              </a:xfrm>
              <a:prstGeom prst="rect">
                <a:avLst/>
              </a:prstGeom>
              <a:noFill/>
              <a:ln w="9525">
                <a:noFill/>
                <a:miter lim="800000"/>
                <a:headEnd/>
                <a:tailEnd/>
              </a:ln>
            </p:spPr>
          </p:pic>
        </p:grpSp>
        <p:pic>
          <p:nvPicPr>
            <p:cNvPr id="4117" name="Picture 8" descr="USACE_logo"/>
            <p:cNvPicPr>
              <a:picLocks noChangeAspect="1" noChangeArrowheads="1"/>
            </p:cNvPicPr>
            <p:nvPr userDrawn="1"/>
          </p:nvPicPr>
          <p:blipFill>
            <a:blip r:embed="rId19" cstate="print"/>
            <a:srcRect/>
            <a:stretch>
              <a:fillRect/>
            </a:stretch>
          </p:blipFill>
          <p:spPr bwMode="auto">
            <a:xfrm>
              <a:off x="144" y="3201"/>
              <a:ext cx="864" cy="591"/>
            </a:xfrm>
            <a:prstGeom prst="rect">
              <a:avLst/>
            </a:prstGeom>
            <a:noFill/>
            <a:ln w="9525">
              <a:noFill/>
              <a:miter lim="800000"/>
              <a:headEnd/>
              <a:tailEnd/>
            </a:ln>
          </p:spPr>
        </p:pic>
      </p:grpSp>
      <p:sp>
        <p:nvSpPr>
          <p:cNvPr id="54" name="Text Box 11"/>
          <p:cNvSpPr txBox="1">
            <a:spLocks noChangeArrowheads="1"/>
          </p:cNvSpPr>
          <p:nvPr/>
        </p:nvSpPr>
        <p:spPr bwMode="auto">
          <a:xfrm>
            <a:off x="136525" y="6096000"/>
            <a:ext cx="3597275" cy="549275"/>
          </a:xfrm>
          <a:prstGeom prst="rect">
            <a:avLst/>
          </a:prstGeom>
          <a:noFill/>
          <a:ln w="9525">
            <a:noFill/>
            <a:miter lim="800000"/>
            <a:headEnd/>
            <a:tailEnd/>
          </a:ln>
          <a:effectLst/>
        </p:spPr>
        <p:txBody>
          <a:bodyPr>
            <a:spAutoFit/>
          </a:bodyPr>
          <a:lstStyle/>
          <a:p>
            <a:pPr>
              <a:defRPr/>
            </a:pPr>
            <a:r>
              <a:rPr lang="en-US" sz="1200" b="1">
                <a:latin typeface="Arial" charset="0"/>
              </a:rPr>
              <a:t>US Army Corps of Engineers</a:t>
            </a:r>
          </a:p>
          <a:p>
            <a:pPr>
              <a:defRPr/>
            </a:pPr>
            <a:r>
              <a:rPr lang="en-US" b="1">
                <a:latin typeface="Arial" charset="0"/>
              </a:rPr>
              <a:t>BUILDING STRONG</a:t>
            </a:r>
            <a:r>
              <a:rPr lang="en-US" sz="1400" b="1" baseline="-25000">
                <a:latin typeface="Arial" charset="0"/>
              </a:rPr>
              <a:t>®</a:t>
            </a:r>
          </a:p>
        </p:txBody>
      </p:sp>
      <p:pic>
        <p:nvPicPr>
          <p:cNvPr id="4104" name="Picture 12" descr="laser"/>
          <p:cNvPicPr>
            <a:picLocks noChangeAspect="1" noChangeArrowheads="1"/>
          </p:cNvPicPr>
          <p:nvPr/>
        </p:nvPicPr>
        <p:blipFill>
          <a:blip r:embed="rId20" cstate="print"/>
          <a:srcRect/>
          <a:stretch>
            <a:fillRect/>
          </a:stretch>
        </p:blipFill>
        <p:spPr bwMode="auto">
          <a:xfrm rot="1000669" flipH="1">
            <a:off x="6983413" y="3013075"/>
            <a:ext cx="511175" cy="1485900"/>
          </a:xfrm>
          <a:prstGeom prst="rect">
            <a:avLst/>
          </a:prstGeom>
          <a:noFill/>
          <a:ln w="9525">
            <a:noFill/>
            <a:miter lim="800000"/>
            <a:headEnd/>
            <a:tailEnd/>
          </a:ln>
        </p:spPr>
      </p:pic>
      <p:pic>
        <p:nvPicPr>
          <p:cNvPr id="4105" name="Picture 13" descr="cfbcn_front"/>
          <p:cNvPicPr>
            <a:picLocks noChangeAspect="1" noChangeArrowheads="1"/>
          </p:cNvPicPr>
          <p:nvPr/>
        </p:nvPicPr>
        <p:blipFill>
          <a:blip r:embed="rId21" cstate="print"/>
          <a:srcRect/>
          <a:stretch>
            <a:fillRect/>
          </a:stretch>
        </p:blipFill>
        <p:spPr bwMode="auto">
          <a:xfrm>
            <a:off x="6302375" y="2894013"/>
            <a:ext cx="2778125" cy="611187"/>
          </a:xfrm>
          <a:prstGeom prst="rect">
            <a:avLst/>
          </a:prstGeom>
          <a:noFill/>
          <a:ln w="9525">
            <a:noFill/>
            <a:miter lim="800000"/>
            <a:headEnd/>
            <a:tailEnd/>
          </a:ln>
        </p:spPr>
      </p:pic>
      <p:sp>
        <p:nvSpPr>
          <p:cNvPr id="410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PRESENTATION TITLE</a:t>
            </a:r>
          </a:p>
        </p:txBody>
      </p:sp>
      <p:grpSp>
        <p:nvGrpSpPr>
          <p:cNvPr id="26" name="Group 14"/>
          <p:cNvGrpSpPr>
            <a:grpSpLocks noChangeAspect="1"/>
          </p:cNvGrpSpPr>
          <p:nvPr userDrawn="1"/>
        </p:nvGrpSpPr>
        <p:grpSpPr>
          <a:xfrm>
            <a:off x="5805458" y="6220438"/>
            <a:ext cx="3420430" cy="555688"/>
            <a:chOff x="-184790" y="211138"/>
            <a:chExt cx="6605746" cy="1073177"/>
          </a:xfrm>
        </p:grpSpPr>
        <p:sp>
          <p:nvSpPr>
            <p:cNvPr id="27" name="Rectangle 26"/>
            <p:cNvSpPr/>
            <p:nvPr/>
          </p:nvSpPr>
          <p:spPr>
            <a:xfrm>
              <a:off x="4830763" y="368300"/>
              <a:ext cx="861793" cy="65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solidFill>
                  <a:srgbClr val="FFFFFF"/>
                </a:solidFill>
              </a:endParaRPr>
            </a:p>
          </p:txBody>
        </p:sp>
        <p:sp>
          <p:nvSpPr>
            <p:cNvPr id="28" name="Oval 27"/>
            <p:cNvSpPr/>
            <p:nvPr/>
          </p:nvSpPr>
          <p:spPr>
            <a:xfrm>
              <a:off x="3740150" y="231775"/>
              <a:ext cx="1050925" cy="105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solidFill>
                  <a:srgbClr val="FFFFFF"/>
                </a:solidFill>
              </a:endParaRPr>
            </a:p>
          </p:txBody>
        </p:sp>
        <p:sp>
          <p:nvSpPr>
            <p:cNvPr id="29" name="Isosceles Triangle 28"/>
            <p:cNvSpPr/>
            <p:nvPr/>
          </p:nvSpPr>
          <p:spPr>
            <a:xfrm>
              <a:off x="2784475" y="327025"/>
              <a:ext cx="1060450" cy="9144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solidFill>
                  <a:srgbClr val="FFFFFF"/>
                </a:solidFill>
              </a:endParaRPr>
            </a:p>
          </p:txBody>
        </p:sp>
        <p:pic>
          <p:nvPicPr>
            <p:cNvPr id="30" name="Picture 29" descr="USACE_logo"/>
            <p:cNvPicPr>
              <a:picLocks noChangeAspect="1" noChangeArrowheads="1"/>
            </p:cNvPicPr>
            <p:nvPr/>
          </p:nvPicPr>
          <p:blipFill>
            <a:blip r:embed="rId19" cstate="print"/>
            <a:srcRect r="11479" b="2940"/>
            <a:stretch>
              <a:fillRect/>
            </a:stretch>
          </p:blipFill>
          <p:spPr bwMode="auto">
            <a:xfrm>
              <a:off x="525463" y="277813"/>
              <a:ext cx="1312862" cy="984250"/>
            </a:xfrm>
            <a:prstGeom prst="rect">
              <a:avLst/>
            </a:prstGeom>
            <a:noFill/>
            <a:ln w="9525">
              <a:noFill/>
              <a:miter lim="800000"/>
              <a:headEnd/>
              <a:tailEnd/>
            </a:ln>
          </p:spPr>
        </p:pic>
        <p:pic>
          <p:nvPicPr>
            <p:cNvPr id="31" name="Picture 36" descr="noaa_large"/>
            <p:cNvPicPr>
              <a:picLocks noChangeAspect="1" noChangeArrowheads="1"/>
            </p:cNvPicPr>
            <p:nvPr/>
          </p:nvPicPr>
          <p:blipFill>
            <a:blip r:embed="rId22" cstate="print">
              <a:clrChange>
                <a:clrFrom>
                  <a:srgbClr val="FFFFFF"/>
                </a:clrFrom>
                <a:clrTo>
                  <a:srgbClr val="FFFFFF">
                    <a:alpha val="0"/>
                  </a:srgbClr>
                </a:clrTo>
              </a:clrChange>
            </a:blip>
            <a:srcRect l="5904" t="5859" r="5540" b="1810"/>
            <a:stretch>
              <a:fillRect/>
            </a:stretch>
          </p:blipFill>
          <p:spPr bwMode="auto">
            <a:xfrm>
              <a:off x="3749511" y="234977"/>
              <a:ext cx="1038225" cy="1049338"/>
            </a:xfrm>
            <a:prstGeom prst="rect">
              <a:avLst/>
            </a:prstGeom>
            <a:noFill/>
            <a:ln w="9525">
              <a:noFill/>
              <a:miter lim="800000"/>
              <a:headEnd/>
              <a:tailEnd/>
            </a:ln>
          </p:spPr>
        </p:pic>
        <p:pic>
          <p:nvPicPr>
            <p:cNvPr id="33" name="Picture 29"/>
            <p:cNvPicPr>
              <a:picLocks noChangeAspect="1" noChangeArrowheads="1"/>
            </p:cNvPicPr>
            <p:nvPr/>
          </p:nvPicPr>
          <p:blipFill>
            <a:blip r:embed="rId23" cstate="print">
              <a:clrChange>
                <a:clrFrom>
                  <a:srgbClr val="70630E"/>
                </a:clrFrom>
                <a:clrTo>
                  <a:srgbClr val="70630E">
                    <a:alpha val="0"/>
                  </a:srgbClr>
                </a:clrTo>
              </a:clrChange>
            </a:blip>
            <a:srcRect/>
            <a:stretch>
              <a:fillRect/>
            </a:stretch>
          </p:blipFill>
          <p:spPr bwMode="auto">
            <a:xfrm>
              <a:off x="1865313" y="211138"/>
              <a:ext cx="1046162" cy="1049337"/>
            </a:xfrm>
            <a:prstGeom prst="rect">
              <a:avLst/>
            </a:prstGeom>
            <a:noFill/>
            <a:ln w="9525">
              <a:noFill/>
              <a:miter lim="800000"/>
              <a:headEnd/>
              <a:tailEnd/>
            </a:ln>
          </p:spPr>
        </p:pic>
        <p:pic>
          <p:nvPicPr>
            <p:cNvPr id="34" name="Picture 32" descr="CNMOC3"/>
            <p:cNvPicPr>
              <a:picLocks noChangeAspect="1" noChangeArrowheads="1"/>
            </p:cNvPicPr>
            <p:nvPr/>
          </p:nvPicPr>
          <p:blipFill>
            <a:blip r:embed="rId24" cstate="print">
              <a:clrChange>
                <a:clrFrom>
                  <a:srgbClr val="FFFFFF"/>
                </a:clrFrom>
                <a:clrTo>
                  <a:srgbClr val="FFFFFF">
                    <a:alpha val="0"/>
                  </a:srgbClr>
                </a:clrTo>
              </a:clrChange>
            </a:blip>
            <a:srcRect l="1495" t="1576" r="2644" b="9401"/>
            <a:stretch>
              <a:fillRect/>
            </a:stretch>
          </p:blipFill>
          <p:spPr bwMode="auto">
            <a:xfrm>
              <a:off x="2703325" y="301930"/>
              <a:ext cx="1200967" cy="977595"/>
            </a:xfrm>
            <a:prstGeom prst="rect">
              <a:avLst/>
            </a:prstGeom>
            <a:noFill/>
            <a:ln w="9525">
              <a:noFill/>
              <a:miter lim="800000"/>
              <a:headEnd/>
              <a:tailEnd/>
            </a:ln>
          </p:spPr>
        </p:pic>
        <p:pic>
          <p:nvPicPr>
            <p:cNvPr id="32" name="Picture 41" descr="Image:USGS logo.png">
              <a:hlinkClick r:id="rId25"/>
            </p:cNvPr>
            <p:cNvPicPr>
              <a:picLocks noChangeAspect="1" noChangeArrowheads="1"/>
            </p:cNvPicPr>
            <p:nvPr/>
          </p:nvPicPr>
          <p:blipFill>
            <a:blip r:embed="rId26" cstate="print"/>
            <a:srcRect l="44" t="1099" r="75140" b="28906"/>
            <a:stretch>
              <a:fillRect/>
            </a:stretch>
          </p:blipFill>
          <p:spPr bwMode="auto">
            <a:xfrm>
              <a:off x="4819316" y="269875"/>
              <a:ext cx="882650" cy="917576"/>
            </a:xfrm>
            <a:prstGeom prst="rect">
              <a:avLst/>
            </a:prstGeom>
            <a:noFill/>
            <a:ln w="9525">
              <a:noFill/>
              <a:miter lim="800000"/>
              <a:headEnd/>
              <a:tailEnd/>
            </a:ln>
          </p:spPr>
        </p:pic>
        <p:sp>
          <p:nvSpPr>
            <p:cNvPr id="35" name="Rectangle 34"/>
            <p:cNvSpPr/>
            <p:nvPr/>
          </p:nvSpPr>
          <p:spPr bwMode="auto">
            <a:xfrm>
              <a:off x="178573" y="658427"/>
              <a:ext cx="5863493" cy="248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solidFill>
                  <a:srgbClr val="FFFFFF"/>
                </a:solidFill>
              </a:endParaRPr>
            </a:p>
          </p:txBody>
        </p:sp>
        <p:sp>
          <p:nvSpPr>
            <p:cNvPr id="37" name="TextBox 7"/>
            <p:cNvSpPr txBox="1">
              <a:spLocks noChangeArrowheads="1"/>
            </p:cNvSpPr>
            <p:nvPr/>
          </p:nvSpPr>
          <p:spPr bwMode="auto">
            <a:xfrm>
              <a:off x="-184790" y="571408"/>
              <a:ext cx="6605746" cy="416078"/>
            </a:xfrm>
            <a:prstGeom prst="rect">
              <a:avLst/>
            </a:prstGeom>
            <a:noFill/>
            <a:ln w="9525">
              <a:noFill/>
              <a:miter lim="800000"/>
              <a:headEnd/>
              <a:tailEnd/>
            </a:ln>
          </p:spPr>
          <p:txBody>
            <a:bodyPr wrap="square">
              <a:spAutoFit/>
            </a:bodyPr>
            <a:lstStyle/>
            <a:p>
              <a:pPr algn="ctr"/>
              <a:r>
                <a:rPr lang="en-US" sz="800" b="1" dirty="0">
                  <a:solidFill>
                    <a:srgbClr val="000000"/>
                  </a:solidFill>
                  <a:cs typeface="Arial" charset="0"/>
                </a:rPr>
                <a:t>Joint Airborne Lidar </a:t>
              </a:r>
              <a:r>
                <a:rPr lang="en-US" sz="800" b="1" dirty="0" smtClean="0">
                  <a:solidFill>
                    <a:srgbClr val="000000"/>
                  </a:solidFill>
                  <a:cs typeface="Arial" charset="0"/>
                </a:rPr>
                <a:t>Bathymetry Technical </a:t>
              </a:r>
              <a:r>
                <a:rPr lang="en-US" sz="800" b="1" dirty="0">
                  <a:solidFill>
                    <a:srgbClr val="000000"/>
                  </a:solidFill>
                  <a:cs typeface="Arial" charset="0"/>
                </a:rPr>
                <a:t>Center of Expertise</a:t>
              </a:r>
            </a:p>
          </p:txBody>
        </p:sp>
      </p:grpSp>
    </p:spTree>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256" r:id="rId12"/>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4098" name="Picture 14" descr="Perdido_Pass_1"/>
          <p:cNvPicPr>
            <a:picLocks noChangeAspect="1" noChangeArrowheads="1"/>
          </p:cNvPicPr>
          <p:nvPr/>
        </p:nvPicPr>
        <p:blipFill>
          <a:blip r:embed="rId15" cstate="print"/>
          <a:srcRect/>
          <a:stretch>
            <a:fillRect/>
          </a:stretch>
        </p:blipFill>
        <p:spPr bwMode="auto">
          <a:xfrm>
            <a:off x="3962400" y="619125"/>
            <a:ext cx="5181600" cy="4791075"/>
          </a:xfrm>
          <a:prstGeom prst="rect">
            <a:avLst/>
          </a:prstGeom>
          <a:noFill/>
          <a:ln w="9525">
            <a:noFill/>
            <a:miter lim="800000"/>
            <a:headEnd/>
            <a:tailEnd/>
          </a:ln>
        </p:spPr>
      </p:pic>
      <p:grpSp>
        <p:nvGrpSpPr>
          <p:cNvPr id="4099" name="Group 33"/>
          <p:cNvGrpSpPr>
            <a:grpSpLocks/>
          </p:cNvGrpSpPr>
          <p:nvPr/>
        </p:nvGrpSpPr>
        <p:grpSpPr bwMode="auto">
          <a:xfrm>
            <a:off x="3429000" y="4572000"/>
            <a:ext cx="5715000" cy="2286000"/>
            <a:chOff x="2160" y="2880"/>
            <a:chExt cx="3600" cy="1440"/>
          </a:xfrm>
        </p:grpSpPr>
        <p:sp>
          <p:nvSpPr>
            <p:cNvPr id="36" name="Rectangle 31"/>
            <p:cNvSpPr>
              <a:spLocks noChangeArrowheads="1"/>
            </p:cNvSpPr>
            <p:nvPr userDrawn="1"/>
          </p:nvSpPr>
          <p:spPr bwMode="auto">
            <a:xfrm>
              <a:off x="2736" y="2880"/>
              <a:ext cx="3024" cy="288"/>
            </a:xfrm>
            <a:prstGeom prst="rect">
              <a:avLst/>
            </a:prstGeom>
            <a:solidFill>
              <a:schemeClr val="tx1"/>
            </a:solidFill>
            <a:ln w="9525">
              <a:solidFill>
                <a:schemeClr val="tx1"/>
              </a:solidFill>
              <a:miter lim="800000"/>
              <a:headEnd/>
              <a:tailEnd/>
            </a:ln>
            <a:effectLst/>
          </p:spPr>
          <p:txBody>
            <a:bodyPr wrap="none" anchor="ctr"/>
            <a:lstStyle/>
            <a:p>
              <a:pPr>
                <a:defRPr/>
              </a:pPr>
              <a:endParaRPr lang="en-US">
                <a:latin typeface="Arial" charset="0"/>
              </a:endParaRPr>
            </a:p>
          </p:txBody>
        </p:sp>
        <p:pic>
          <p:nvPicPr>
            <p:cNvPr id="4121" name="Picture 3"/>
            <p:cNvPicPr>
              <a:picLocks noChangeAspect="1" noChangeArrowheads="1"/>
            </p:cNvPicPr>
            <p:nvPr userDrawn="1"/>
          </p:nvPicPr>
          <p:blipFill>
            <a:blip r:embed="rId16" cstate="print">
              <a:clrChange>
                <a:clrFrom>
                  <a:srgbClr val="000000"/>
                </a:clrFrom>
                <a:clrTo>
                  <a:srgbClr val="000000">
                    <a:alpha val="0"/>
                  </a:srgbClr>
                </a:clrTo>
              </a:clrChange>
            </a:blip>
            <a:srcRect l="8107" t="11345" r="4445" b="30690"/>
            <a:stretch>
              <a:fillRect/>
            </a:stretch>
          </p:blipFill>
          <p:spPr bwMode="auto">
            <a:xfrm flipH="1">
              <a:off x="2160" y="2880"/>
              <a:ext cx="3600" cy="1440"/>
            </a:xfrm>
            <a:prstGeom prst="rect">
              <a:avLst/>
            </a:prstGeom>
            <a:noFill/>
            <a:ln w="9525">
              <a:noFill/>
              <a:miter lim="800000"/>
              <a:headEnd/>
              <a:tailEnd/>
            </a:ln>
          </p:spPr>
        </p:pic>
      </p:grpSp>
      <p:sp>
        <p:nvSpPr>
          <p:cNvPr id="38" name="Line 30"/>
          <p:cNvSpPr>
            <a:spLocks noChangeShapeType="1"/>
          </p:cNvSpPr>
          <p:nvPr/>
        </p:nvSpPr>
        <p:spPr bwMode="auto">
          <a:xfrm>
            <a:off x="4343400" y="4572000"/>
            <a:ext cx="4800600" cy="0"/>
          </a:xfrm>
          <a:prstGeom prst="line">
            <a:avLst/>
          </a:prstGeom>
          <a:noFill/>
          <a:ln w="63500">
            <a:solidFill>
              <a:schemeClr val="bg1"/>
            </a:solidFill>
            <a:round/>
            <a:headEnd/>
            <a:tailEnd/>
          </a:ln>
          <a:effectLst/>
        </p:spPr>
        <p:txBody>
          <a:bodyPr/>
          <a:lstStyle/>
          <a:p>
            <a:pPr>
              <a:defRPr/>
            </a:pPr>
            <a:endParaRPr lang="en-US">
              <a:latin typeface="Arial" charset="0"/>
            </a:endParaRPr>
          </a:p>
        </p:txBody>
      </p:sp>
      <p:grpSp>
        <p:nvGrpSpPr>
          <p:cNvPr id="4101" name="Group 4"/>
          <p:cNvGrpSpPr>
            <a:grpSpLocks/>
          </p:cNvGrpSpPr>
          <p:nvPr/>
        </p:nvGrpSpPr>
        <p:grpSpPr bwMode="auto">
          <a:xfrm>
            <a:off x="0" y="0"/>
            <a:ext cx="9144000" cy="6861175"/>
            <a:chOff x="0" y="0"/>
            <a:chExt cx="5760" cy="4322"/>
          </a:xfrm>
        </p:grpSpPr>
        <p:grpSp>
          <p:nvGrpSpPr>
            <p:cNvPr id="4116" name="Group 5"/>
            <p:cNvGrpSpPr>
              <a:grpSpLocks/>
            </p:cNvGrpSpPr>
            <p:nvPr userDrawn="1"/>
          </p:nvGrpSpPr>
          <p:grpSpPr bwMode="auto">
            <a:xfrm>
              <a:off x="0" y="0"/>
              <a:ext cx="5760" cy="4322"/>
              <a:chOff x="0" y="0"/>
              <a:chExt cx="5760" cy="4322"/>
            </a:xfrm>
          </p:grpSpPr>
          <p:pic>
            <p:nvPicPr>
              <p:cNvPr id="4118" name="Picture 6" descr="ppt_camo_bkgrnd-03"/>
              <p:cNvPicPr>
                <a:picLocks noChangeAspect="1" noChangeArrowheads="1"/>
              </p:cNvPicPr>
              <p:nvPr userDrawn="1"/>
            </p:nvPicPr>
            <p:blipFill>
              <a:blip r:embed="rId17" cstate="print"/>
              <a:srcRect/>
              <a:stretch>
                <a:fillRect/>
              </a:stretch>
            </p:blipFill>
            <p:spPr bwMode="auto">
              <a:xfrm>
                <a:off x="0" y="0"/>
                <a:ext cx="5760" cy="4322"/>
              </a:xfrm>
              <a:prstGeom prst="rect">
                <a:avLst/>
              </a:prstGeom>
              <a:noFill/>
              <a:ln w="9525">
                <a:noFill/>
                <a:miter lim="800000"/>
                <a:headEnd/>
                <a:tailEnd/>
              </a:ln>
            </p:spPr>
          </p:pic>
          <p:pic>
            <p:nvPicPr>
              <p:cNvPr id="4119" name="Picture 7" descr="white_curve"/>
              <p:cNvPicPr>
                <a:picLocks noChangeAspect="1" noChangeArrowheads="1"/>
              </p:cNvPicPr>
              <p:nvPr userDrawn="1"/>
            </p:nvPicPr>
            <p:blipFill>
              <a:blip r:embed="rId18" cstate="print"/>
              <a:srcRect/>
              <a:stretch>
                <a:fillRect/>
              </a:stretch>
            </p:blipFill>
            <p:spPr bwMode="auto">
              <a:xfrm>
                <a:off x="2502" y="990"/>
                <a:ext cx="3258" cy="3330"/>
              </a:xfrm>
              <a:prstGeom prst="rect">
                <a:avLst/>
              </a:prstGeom>
              <a:noFill/>
              <a:ln w="9525">
                <a:noFill/>
                <a:miter lim="800000"/>
                <a:headEnd/>
                <a:tailEnd/>
              </a:ln>
            </p:spPr>
          </p:pic>
        </p:grpSp>
        <p:pic>
          <p:nvPicPr>
            <p:cNvPr id="4117" name="Picture 8" descr="USACE_logo"/>
            <p:cNvPicPr>
              <a:picLocks noChangeAspect="1" noChangeArrowheads="1"/>
            </p:cNvPicPr>
            <p:nvPr userDrawn="1"/>
          </p:nvPicPr>
          <p:blipFill>
            <a:blip r:embed="rId19" cstate="print"/>
            <a:srcRect/>
            <a:stretch>
              <a:fillRect/>
            </a:stretch>
          </p:blipFill>
          <p:spPr bwMode="auto">
            <a:xfrm>
              <a:off x="144" y="3201"/>
              <a:ext cx="864" cy="591"/>
            </a:xfrm>
            <a:prstGeom prst="rect">
              <a:avLst/>
            </a:prstGeom>
            <a:noFill/>
            <a:ln w="9525">
              <a:noFill/>
              <a:miter lim="800000"/>
              <a:headEnd/>
              <a:tailEnd/>
            </a:ln>
          </p:spPr>
        </p:pic>
      </p:grpSp>
      <p:sp>
        <p:nvSpPr>
          <p:cNvPr id="54" name="Text Box 11"/>
          <p:cNvSpPr txBox="1">
            <a:spLocks noChangeArrowheads="1"/>
          </p:cNvSpPr>
          <p:nvPr/>
        </p:nvSpPr>
        <p:spPr bwMode="auto">
          <a:xfrm>
            <a:off x="136525" y="6096000"/>
            <a:ext cx="3597275" cy="549275"/>
          </a:xfrm>
          <a:prstGeom prst="rect">
            <a:avLst/>
          </a:prstGeom>
          <a:noFill/>
          <a:ln w="9525">
            <a:noFill/>
            <a:miter lim="800000"/>
            <a:headEnd/>
            <a:tailEnd/>
          </a:ln>
          <a:effectLst/>
        </p:spPr>
        <p:txBody>
          <a:bodyPr>
            <a:spAutoFit/>
          </a:bodyPr>
          <a:lstStyle/>
          <a:p>
            <a:pPr>
              <a:defRPr/>
            </a:pPr>
            <a:r>
              <a:rPr lang="en-US" sz="1200" b="1">
                <a:latin typeface="Arial" charset="0"/>
              </a:rPr>
              <a:t>US Army Corps of Engineers</a:t>
            </a:r>
          </a:p>
          <a:p>
            <a:pPr>
              <a:defRPr/>
            </a:pPr>
            <a:r>
              <a:rPr lang="en-US" b="1">
                <a:latin typeface="Arial" charset="0"/>
              </a:rPr>
              <a:t>BUILDING STRONG</a:t>
            </a:r>
            <a:r>
              <a:rPr lang="en-US" sz="1400" b="1" baseline="-25000">
                <a:latin typeface="Arial" charset="0"/>
              </a:rPr>
              <a:t>®</a:t>
            </a:r>
          </a:p>
        </p:txBody>
      </p:sp>
      <p:pic>
        <p:nvPicPr>
          <p:cNvPr id="4104" name="Picture 12" descr="laser"/>
          <p:cNvPicPr>
            <a:picLocks noChangeAspect="1" noChangeArrowheads="1"/>
          </p:cNvPicPr>
          <p:nvPr/>
        </p:nvPicPr>
        <p:blipFill>
          <a:blip r:embed="rId20" cstate="print"/>
          <a:srcRect/>
          <a:stretch>
            <a:fillRect/>
          </a:stretch>
        </p:blipFill>
        <p:spPr bwMode="auto">
          <a:xfrm rot="1000669" flipH="1">
            <a:off x="6983413" y="3013075"/>
            <a:ext cx="511175" cy="1485900"/>
          </a:xfrm>
          <a:prstGeom prst="rect">
            <a:avLst/>
          </a:prstGeom>
          <a:noFill/>
          <a:ln w="9525">
            <a:noFill/>
            <a:miter lim="800000"/>
            <a:headEnd/>
            <a:tailEnd/>
          </a:ln>
        </p:spPr>
      </p:pic>
      <p:pic>
        <p:nvPicPr>
          <p:cNvPr id="4105" name="Picture 13" descr="cfbcn_front"/>
          <p:cNvPicPr>
            <a:picLocks noChangeAspect="1" noChangeArrowheads="1"/>
          </p:cNvPicPr>
          <p:nvPr/>
        </p:nvPicPr>
        <p:blipFill>
          <a:blip r:embed="rId21" cstate="print"/>
          <a:srcRect/>
          <a:stretch>
            <a:fillRect/>
          </a:stretch>
        </p:blipFill>
        <p:spPr bwMode="auto">
          <a:xfrm>
            <a:off x="6302375" y="2894013"/>
            <a:ext cx="2778125" cy="611187"/>
          </a:xfrm>
          <a:prstGeom prst="rect">
            <a:avLst/>
          </a:prstGeom>
          <a:noFill/>
          <a:ln w="9525">
            <a:noFill/>
            <a:miter lim="800000"/>
            <a:headEnd/>
            <a:tailEnd/>
          </a:ln>
        </p:spPr>
      </p:pic>
      <p:sp>
        <p:nvSpPr>
          <p:cNvPr id="410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PRESENTATION TITLE</a:t>
            </a:r>
          </a:p>
        </p:txBody>
      </p:sp>
    </p:spTree>
    <p:extLst>
      <p:ext uri="{BB962C8B-B14F-4D97-AF65-F5344CB8AC3E}">
        <p14:creationId xmlns:p14="http://schemas.microsoft.com/office/powerpoint/2010/main" val="3963720968"/>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mn-lt"/>
              </a:defRPr>
            </a:lvl1pPr>
          </a:lstStyle>
          <a:p>
            <a:pPr>
              <a:defRPr/>
            </a:pPr>
            <a:fld id="{BC0518AE-1336-4114-8AA7-F49AA6CDAC5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pic>
        <p:nvPicPr>
          <p:cNvPr id="5122" name="Picture 13" descr="ppt_camo_bkgrnd-02"/>
          <p:cNvPicPr>
            <a:picLocks noChangeAspect="1" noChangeArrowheads="1"/>
          </p:cNvPicPr>
          <p:nvPr/>
        </p:nvPicPr>
        <p:blipFill>
          <a:blip r:embed="rId17" cstate="print"/>
          <a:srcRect/>
          <a:stretch>
            <a:fillRect/>
          </a:stretch>
        </p:blipFill>
        <p:spPr bwMode="auto">
          <a:xfrm>
            <a:off x="0" y="-3175"/>
            <a:ext cx="9144000" cy="6861175"/>
          </a:xfrm>
          <a:prstGeom prst="rect">
            <a:avLst/>
          </a:prstGeom>
          <a:noFill/>
          <a:ln w="9525">
            <a:noFill/>
            <a:miter lim="800000"/>
            <a:headEnd/>
            <a:tailEnd/>
          </a:ln>
        </p:spPr>
      </p:pic>
      <p:pic>
        <p:nvPicPr>
          <p:cNvPr id="5123" name="Picture 8" descr="USACE_logo"/>
          <p:cNvPicPr>
            <a:picLocks noChangeAspect="1" noChangeArrowheads="1"/>
          </p:cNvPicPr>
          <p:nvPr/>
        </p:nvPicPr>
        <p:blipFill>
          <a:blip r:embed="rId18" cstate="print"/>
          <a:srcRect/>
          <a:stretch>
            <a:fillRect/>
          </a:stretch>
        </p:blipFill>
        <p:spPr bwMode="auto">
          <a:xfrm>
            <a:off x="8004175" y="5635625"/>
            <a:ext cx="758825" cy="519113"/>
          </a:xfrm>
          <a:prstGeom prst="rect">
            <a:avLst/>
          </a:prstGeom>
          <a:noFill/>
          <a:ln w="9525">
            <a:noFill/>
            <a:miter lim="800000"/>
            <a:headEnd/>
            <a:tailEnd/>
          </a:ln>
        </p:spPr>
      </p:pic>
      <p:sp>
        <p:nvSpPr>
          <p:cNvPr id="28" name="Text Box 9"/>
          <p:cNvSpPr txBox="1">
            <a:spLocks noChangeArrowheads="1"/>
          </p:cNvSpPr>
          <p:nvPr/>
        </p:nvSpPr>
        <p:spPr bwMode="auto">
          <a:xfrm>
            <a:off x="6223000" y="6337300"/>
            <a:ext cx="2606675" cy="212725"/>
          </a:xfrm>
          <a:prstGeom prst="rect">
            <a:avLst/>
          </a:prstGeom>
          <a:noFill/>
          <a:ln w="9525">
            <a:noFill/>
            <a:miter lim="800000"/>
            <a:headEnd/>
            <a:tailEnd/>
          </a:ln>
          <a:effectLst/>
        </p:spPr>
        <p:txBody>
          <a:bodyPr lIns="0" tIns="0" rIns="0" bIns="0">
            <a:spAutoFit/>
          </a:bodyPr>
          <a:lstStyle/>
          <a:p>
            <a:pPr algn="r">
              <a:defRPr/>
            </a:pPr>
            <a:r>
              <a:rPr lang="en-US" sz="1400" b="1">
                <a:solidFill>
                  <a:srgbClr val="000000"/>
                </a:solidFill>
                <a:latin typeface="Arial" charset="0"/>
              </a:rPr>
              <a:t>BUILDING STRONG</a:t>
            </a:r>
            <a:r>
              <a:rPr lang="en-US" sz="1400" b="1" baseline="-25000">
                <a:solidFill>
                  <a:srgbClr val="000000"/>
                </a:solidFill>
                <a:latin typeface="Arial" charset="0"/>
              </a:rPr>
              <a:t>®</a:t>
            </a:r>
          </a:p>
        </p:txBody>
      </p:sp>
      <p:sp>
        <p:nvSpPr>
          <p:cNvPr id="29" name="Line 10"/>
          <p:cNvSpPr>
            <a:spLocks noChangeShapeType="1"/>
          </p:cNvSpPr>
          <p:nvPr/>
        </p:nvSpPr>
        <p:spPr bwMode="auto">
          <a:xfrm flipH="1">
            <a:off x="457200" y="6248400"/>
            <a:ext cx="8229600" cy="0"/>
          </a:xfrm>
          <a:prstGeom prst="line">
            <a:avLst/>
          </a:prstGeom>
          <a:noFill/>
          <a:ln w="9525">
            <a:solidFill>
              <a:schemeClr val="tx1"/>
            </a:solidFill>
            <a:round/>
            <a:headEnd/>
            <a:tailEnd/>
          </a:ln>
          <a:effectLst/>
        </p:spPr>
        <p:txBody>
          <a:bodyPr/>
          <a:lstStyle/>
          <a:p>
            <a:pPr>
              <a:defRPr/>
            </a:pPr>
            <a:endParaRPr lang="en-US">
              <a:solidFill>
                <a:srgbClr val="000000"/>
              </a:solidFill>
              <a:latin typeface="Arial" charset="0"/>
            </a:endParaRPr>
          </a:p>
        </p:txBody>
      </p:sp>
      <p:sp>
        <p:nvSpPr>
          <p:cNvPr id="5130"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PRESENTATION TITLE</a:t>
            </a:r>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9" r:id="rId11"/>
    <p:sldLayoutId id="2147484268" r:id="rId12"/>
    <p:sldLayoutId id="2147484270" r:id="rId13"/>
    <p:sldLayoutId id="2147484271" r:id="rId14"/>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0.xml"/><Relationship Id="rId5" Type="http://schemas.openxmlformats.org/officeDocument/2006/relationships/image" Target="../media/image25.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68.jpe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0.xml"/><Relationship Id="rId5" Type="http://schemas.openxmlformats.org/officeDocument/2006/relationships/image" Target="../media/image75.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8.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5.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52400" y="1987584"/>
            <a:ext cx="8820150" cy="1447800"/>
          </a:xfrm>
        </p:spPr>
        <p:txBody>
          <a:bodyPr/>
          <a:lstStyle/>
          <a:p>
            <a:pPr algn="ctr">
              <a:spcBef>
                <a:spcPts val="0"/>
              </a:spcBef>
            </a:pPr>
            <a:r>
              <a:rPr lang="en-US" dirty="0" smtClean="0">
                <a:solidFill>
                  <a:schemeClr val="tx1"/>
                </a:solidFill>
              </a:rPr>
              <a:t>Dune Vegetation and Evolution Modeling: </a:t>
            </a:r>
            <a:br>
              <a:rPr lang="en-US" dirty="0" smtClean="0">
                <a:solidFill>
                  <a:schemeClr val="tx1"/>
                </a:solidFill>
              </a:rPr>
            </a:br>
            <a:r>
              <a:rPr lang="en-US" dirty="0" smtClean="0">
                <a:solidFill>
                  <a:schemeClr val="tx1"/>
                </a:solidFill>
              </a:rPr>
              <a:t>Linking </a:t>
            </a:r>
            <a:r>
              <a:rPr lang="en-US" dirty="0">
                <a:solidFill>
                  <a:schemeClr val="tx1"/>
                </a:solidFill>
              </a:rPr>
              <a:t>Remote Sensing to Habitat Change </a:t>
            </a:r>
            <a:r>
              <a:rPr lang="en-US" dirty="0" smtClean="0">
                <a:solidFill>
                  <a:schemeClr val="tx1"/>
                </a:solidFill>
              </a:rPr>
              <a:t/>
            </a:r>
            <a:br>
              <a:rPr lang="en-US" dirty="0" smtClean="0">
                <a:solidFill>
                  <a:schemeClr val="tx1"/>
                </a:solidFill>
              </a:rPr>
            </a:br>
            <a:r>
              <a:rPr lang="en-US" dirty="0" smtClean="0">
                <a:solidFill>
                  <a:schemeClr val="tx1"/>
                </a:solidFill>
              </a:rPr>
              <a:t>and Ecological </a:t>
            </a:r>
            <a:r>
              <a:rPr lang="en-US" dirty="0">
                <a:solidFill>
                  <a:schemeClr val="tx1"/>
                </a:solidFill>
              </a:rPr>
              <a:t>Process</a:t>
            </a:r>
            <a:r>
              <a:rPr lang="en-US" sz="3200" dirty="0" smtClean="0">
                <a:solidFill>
                  <a:schemeClr val="tx1"/>
                </a:solidFill>
              </a:rPr>
              <a:t/>
            </a:r>
            <a:br>
              <a:rPr lang="en-US" sz="3200" dirty="0" smtClean="0">
                <a:solidFill>
                  <a:schemeClr val="tx1"/>
                </a:solidFill>
              </a:rPr>
            </a:br>
            <a:r>
              <a:rPr lang="en-US" sz="1200" dirty="0" smtClean="0">
                <a:solidFill>
                  <a:schemeClr val="tx1"/>
                </a:solidFill>
              </a:rPr>
              <a:t/>
            </a:r>
            <a:br>
              <a:rPr lang="en-US" sz="1200" dirty="0" smtClean="0">
                <a:solidFill>
                  <a:schemeClr val="tx1"/>
                </a:solidFill>
              </a:rPr>
            </a:br>
            <a:endParaRPr lang="en-US" sz="3200" dirty="0">
              <a:solidFill>
                <a:schemeClr val="tx1"/>
              </a:solidFill>
            </a:endParaRPr>
          </a:p>
        </p:txBody>
      </p:sp>
      <p:sp>
        <p:nvSpPr>
          <p:cNvPr id="5" name="Subtitle 4"/>
          <p:cNvSpPr>
            <a:spLocks noGrp="1"/>
          </p:cNvSpPr>
          <p:nvPr>
            <p:ph type="body" sz="quarter" idx="10"/>
          </p:nvPr>
        </p:nvSpPr>
        <p:spPr>
          <a:xfrm>
            <a:off x="152400" y="3394331"/>
            <a:ext cx="8763000" cy="381000"/>
          </a:xfrm>
        </p:spPr>
        <p:txBody>
          <a:bodyPr>
            <a:noAutofit/>
          </a:bodyPr>
          <a:lstStyle/>
          <a:p>
            <a:pPr>
              <a:spcBef>
                <a:spcPct val="50000"/>
              </a:spcBef>
            </a:pPr>
            <a:r>
              <a:rPr lang="en-US" sz="2000" b="0" kern="1200" dirty="0" smtClean="0">
                <a:solidFill>
                  <a:schemeClr val="tx1"/>
                </a:solidFill>
              </a:rPr>
              <a:t>Safra Altman, Ph.D.</a:t>
            </a:r>
          </a:p>
          <a:p>
            <a:pPr>
              <a:spcBef>
                <a:spcPct val="50000"/>
              </a:spcBef>
            </a:pPr>
            <a:r>
              <a:rPr lang="en-US" sz="2000" b="0" dirty="0" smtClean="0">
                <a:solidFill>
                  <a:schemeClr val="tx1"/>
                </a:solidFill>
              </a:rPr>
              <a:t>Todd Swannack, Ph.D. </a:t>
            </a:r>
            <a:endParaRPr lang="en-US" sz="1800" b="0" kern="1200" dirty="0" smtClean="0">
              <a:solidFill>
                <a:schemeClr val="tx1"/>
              </a:solidFill>
            </a:endParaRPr>
          </a:p>
          <a:p>
            <a:pPr>
              <a:spcBef>
                <a:spcPct val="50000"/>
              </a:spcBef>
            </a:pPr>
            <a:r>
              <a:rPr lang="en-US" sz="2000" b="0" dirty="0" smtClean="0">
                <a:solidFill>
                  <a:schemeClr val="tx1"/>
                </a:solidFill>
              </a:rPr>
              <a:t>Molly Reif, </a:t>
            </a:r>
            <a:r>
              <a:rPr lang="en-US" sz="2000" b="0" dirty="0" smtClean="0">
                <a:solidFill>
                  <a:schemeClr val="tx1"/>
                </a:solidFill>
              </a:rPr>
              <a:t>GISP</a:t>
            </a:r>
            <a:endParaRPr lang="en-US" sz="2000" b="0" dirty="0" smtClean="0">
              <a:solidFill>
                <a:schemeClr val="tx1"/>
              </a:solidFill>
            </a:endParaRPr>
          </a:p>
          <a:p>
            <a:pPr>
              <a:spcBef>
                <a:spcPct val="50000"/>
              </a:spcBef>
            </a:pPr>
            <a:r>
              <a:rPr lang="en-US" sz="2000" b="0" dirty="0" smtClean="0">
                <a:solidFill>
                  <a:schemeClr val="tx1"/>
                </a:solidFill>
              </a:rPr>
              <a:t>Environmental </a:t>
            </a:r>
            <a:r>
              <a:rPr lang="en-US" sz="2000" b="0" dirty="0" smtClean="0">
                <a:solidFill>
                  <a:schemeClr val="tx1"/>
                </a:solidFill>
              </a:rPr>
              <a:t>Laboratory</a:t>
            </a:r>
          </a:p>
          <a:p>
            <a:pPr>
              <a:spcBef>
                <a:spcPct val="50000"/>
              </a:spcBef>
            </a:pPr>
            <a:endParaRPr lang="en-US" sz="900" b="0" dirty="0">
              <a:solidFill>
                <a:schemeClr val="tx1"/>
              </a:solidFill>
            </a:endParaRPr>
          </a:p>
          <a:p>
            <a:pPr>
              <a:spcBef>
                <a:spcPct val="50000"/>
              </a:spcBef>
            </a:pPr>
            <a:r>
              <a:rPr lang="en-US" sz="2000" b="0" dirty="0" smtClean="0">
                <a:solidFill>
                  <a:schemeClr val="tx1"/>
                </a:solidFill>
              </a:rPr>
              <a:t>Jim </a:t>
            </a:r>
            <a:r>
              <a:rPr lang="en-US" sz="2000" b="0" dirty="0" err="1" smtClean="0">
                <a:solidFill>
                  <a:schemeClr val="tx1"/>
                </a:solidFill>
              </a:rPr>
              <a:t>Westervelt</a:t>
            </a:r>
            <a:r>
              <a:rPr lang="en-US" sz="2000" b="0" dirty="0" smtClean="0">
                <a:solidFill>
                  <a:schemeClr val="tx1"/>
                </a:solidFill>
              </a:rPr>
              <a:t>, Ph.D.</a:t>
            </a:r>
          </a:p>
          <a:p>
            <a:pPr>
              <a:spcBef>
                <a:spcPct val="50000"/>
              </a:spcBef>
            </a:pPr>
            <a:r>
              <a:rPr lang="en-US" sz="2000" b="0" dirty="0" smtClean="0">
                <a:solidFill>
                  <a:schemeClr val="tx1"/>
                </a:solidFill>
              </a:rPr>
              <a:t>Construction Engineer Research Laboratory</a:t>
            </a:r>
            <a:endParaRPr lang="en-US" sz="2000" b="0" dirty="0" smtClean="0">
              <a:solidFill>
                <a:schemeClr val="tx1"/>
              </a:solidFill>
            </a:endParaRPr>
          </a:p>
          <a:p>
            <a:pPr>
              <a:spcBef>
                <a:spcPct val="50000"/>
              </a:spcBef>
            </a:pPr>
            <a:endParaRPr lang="en-US" sz="2000" b="0" dirty="0" smtClean="0">
              <a:solidFill>
                <a:schemeClr val="tx1"/>
              </a:solidFill>
            </a:endParaRPr>
          </a:p>
          <a:p>
            <a:pPr algn="ctr">
              <a:spcBef>
                <a:spcPct val="50000"/>
              </a:spcBef>
            </a:pPr>
            <a:endParaRPr lang="en-US" sz="2000" dirty="0">
              <a:solidFill>
                <a:schemeClr val="tx1"/>
              </a:solidFill>
            </a:endParaRPr>
          </a:p>
        </p:txBody>
      </p:sp>
      <p:sp>
        <p:nvSpPr>
          <p:cNvPr id="4" name="TextBox 3"/>
          <p:cNvSpPr txBox="1"/>
          <p:nvPr/>
        </p:nvSpPr>
        <p:spPr>
          <a:xfrm>
            <a:off x="3657600" y="7315200"/>
            <a:ext cx="6324600" cy="369332"/>
          </a:xfrm>
          <a:prstGeom prst="rect">
            <a:avLst/>
          </a:prstGeom>
          <a:solidFill>
            <a:schemeClr val="bg1"/>
          </a:solidFill>
        </p:spPr>
        <p:txBody>
          <a:bodyPr wrap="square" rtlCol="0">
            <a:spAutoFit/>
          </a:bodyPr>
          <a:lstStyle/>
          <a:p>
            <a:r>
              <a:rPr lang="en-US" dirty="0" smtClean="0"/>
              <a:t>See instructions for customizing these images on slide 3.</a:t>
            </a:r>
            <a:endParaRPr lang="en-US" dirty="0"/>
          </a:p>
        </p:txBody>
      </p:sp>
      <p:pic>
        <p:nvPicPr>
          <p:cNvPr id="3" name="Picture 2" descr="logo-2-line-name-an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98138"/>
            <a:ext cx="2514600" cy="1181192"/>
          </a:xfrm>
          <a:prstGeom prst="rect">
            <a:avLst/>
          </a:prstGeom>
        </p:spPr>
      </p:pic>
      <p:pic>
        <p:nvPicPr>
          <p:cNvPr id="6" name="Picture 5" descr="C:\Users\rdel1sa9\AppData\Local\Microsoft\Windows\Temporary Internet Files\Content.Outlook\CGCB4H1W\NavSys LOGO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0063" y="4939123"/>
            <a:ext cx="2436754" cy="121228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283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295400"/>
          </a:xfrm>
        </p:spPr>
        <p:txBody>
          <a:bodyPr/>
          <a:lstStyle/>
          <a:p>
            <a:r>
              <a:rPr lang="en-US" sz="2800" dirty="0" smtClean="0"/>
              <a:t>Ecological Modeling for Landscape Change Analysis </a:t>
            </a:r>
            <a:endParaRPr lang="en-US" sz="2800" dirty="0"/>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l="18108" t="61730" r="51935" b="17207"/>
          <a:stretch>
            <a:fillRect/>
          </a:stretch>
        </p:blipFill>
        <p:spPr bwMode="auto">
          <a:xfrm>
            <a:off x="90773" y="1272456"/>
            <a:ext cx="4433425" cy="203587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33532" t="36669" r="35419" b="28133"/>
          <a:stretch>
            <a:fillRect/>
          </a:stretch>
        </p:blipFill>
        <p:spPr bwMode="auto">
          <a:xfrm>
            <a:off x="5372100" y="1139971"/>
            <a:ext cx="3153721" cy="2335022"/>
          </a:xfrm>
          <a:prstGeom prst="rect">
            <a:avLst/>
          </a:prstGeom>
          <a:noFill/>
          <a:ln w="9525">
            <a:noFill/>
            <a:miter lim="800000"/>
            <a:headEnd/>
            <a:tailEnd/>
          </a:ln>
        </p:spPr>
      </p:pic>
      <p:sp>
        <p:nvSpPr>
          <p:cNvPr id="7" name="TextBox 6"/>
          <p:cNvSpPr txBox="1"/>
          <p:nvPr/>
        </p:nvSpPr>
        <p:spPr>
          <a:xfrm>
            <a:off x="214560" y="802843"/>
            <a:ext cx="9103006" cy="646331"/>
          </a:xfrm>
          <a:prstGeom prst="rect">
            <a:avLst/>
          </a:prstGeom>
          <a:noFill/>
        </p:spPr>
        <p:txBody>
          <a:bodyPr wrap="square" rtlCol="0">
            <a:spAutoFit/>
          </a:bodyPr>
          <a:lstStyle/>
          <a:p>
            <a:r>
              <a:rPr lang="en-US" sz="2000" dirty="0" smtClean="0"/>
              <a:t>1) Identify changes to habitat</a:t>
            </a:r>
          </a:p>
          <a:p>
            <a:pPr algn="ctr"/>
            <a:endParaRPr lang="en-US" sz="1600" dirty="0"/>
          </a:p>
        </p:txBody>
      </p:sp>
      <p:cxnSp>
        <p:nvCxnSpPr>
          <p:cNvPr id="8" name="Straight Arrow Connector 7"/>
          <p:cNvCxnSpPr/>
          <p:nvPr/>
        </p:nvCxnSpPr>
        <p:spPr>
          <a:xfrm>
            <a:off x="4617440" y="2292263"/>
            <a:ext cx="619242" cy="5787"/>
          </a:xfrm>
          <a:prstGeom prst="straightConnector1">
            <a:avLst/>
          </a:prstGeom>
          <a:ln w="50800">
            <a:solidFill>
              <a:srgbClr val="8E2F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0561" y="3615080"/>
            <a:ext cx="4560635" cy="400110"/>
          </a:xfrm>
          <a:prstGeom prst="rect">
            <a:avLst/>
          </a:prstGeom>
          <a:noFill/>
        </p:spPr>
        <p:txBody>
          <a:bodyPr wrap="square" rtlCol="0">
            <a:spAutoFit/>
          </a:bodyPr>
          <a:lstStyle/>
          <a:p>
            <a:r>
              <a:rPr lang="en-US" sz="2000" dirty="0" smtClean="0"/>
              <a:t>2) Derive landscape metrics</a:t>
            </a:r>
            <a:endParaRPr lang="en-US" sz="2000" dirty="0"/>
          </a:p>
        </p:txBody>
      </p:sp>
      <p:sp>
        <p:nvSpPr>
          <p:cNvPr id="19" name="TextBox 18"/>
          <p:cNvSpPr txBox="1"/>
          <p:nvPr/>
        </p:nvSpPr>
        <p:spPr>
          <a:xfrm>
            <a:off x="4969976" y="3633648"/>
            <a:ext cx="3993049" cy="707886"/>
          </a:xfrm>
          <a:prstGeom prst="rect">
            <a:avLst/>
          </a:prstGeom>
          <a:noFill/>
        </p:spPr>
        <p:txBody>
          <a:bodyPr wrap="square" rtlCol="0">
            <a:spAutoFit/>
          </a:bodyPr>
          <a:lstStyle/>
          <a:p>
            <a:r>
              <a:rPr lang="en-US" sz="2000" dirty="0" smtClean="0"/>
              <a:t>3) Integrate with ecological simulation </a:t>
            </a:r>
            <a:endParaRPr lang="en-US" sz="2000" dirty="0"/>
          </a:p>
        </p:txBody>
      </p:sp>
      <p:sp>
        <p:nvSpPr>
          <p:cNvPr id="20" name="Rectangle 19"/>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8"/>
          <p:cNvGrpSpPr/>
          <p:nvPr/>
        </p:nvGrpSpPr>
        <p:grpSpPr>
          <a:xfrm>
            <a:off x="5066238" y="4688969"/>
            <a:ext cx="3431894" cy="2054393"/>
            <a:chOff x="5195542" y="4627801"/>
            <a:chExt cx="3431894" cy="2054393"/>
          </a:xfrm>
        </p:grpSpPr>
        <p:grpSp>
          <p:nvGrpSpPr>
            <p:cNvPr id="3" name="Group 29"/>
            <p:cNvGrpSpPr/>
            <p:nvPr/>
          </p:nvGrpSpPr>
          <p:grpSpPr>
            <a:xfrm>
              <a:off x="5195542" y="4627801"/>
              <a:ext cx="3003630" cy="681704"/>
              <a:chOff x="1718990" y="4319287"/>
              <a:chExt cx="3805510" cy="681704"/>
            </a:xfrm>
          </p:grpSpPr>
          <p:cxnSp>
            <p:nvCxnSpPr>
              <p:cNvPr id="14" name="Straight Arrow Connector 13"/>
              <p:cNvCxnSpPr/>
              <p:nvPr/>
            </p:nvCxnSpPr>
            <p:spPr>
              <a:xfrm>
                <a:off x="1718990" y="4660900"/>
                <a:ext cx="3805510" cy="12700"/>
              </a:xfrm>
              <a:prstGeom prst="straightConnector1">
                <a:avLst/>
              </a:prstGeom>
              <a:noFill/>
              <a:ln w="50800" cap="flat" cmpd="sng" algn="ctr">
                <a:solidFill>
                  <a:srgbClr val="C0504D">
                    <a:lumMod val="75000"/>
                  </a:srgbClr>
                </a:solidFill>
                <a:prstDash val="solid"/>
                <a:tailEnd type="arrow"/>
              </a:ln>
              <a:effectLst/>
            </p:spPr>
          </p:cxnSp>
          <p:sp>
            <p:nvSpPr>
              <p:cNvPr id="15" name="TextBox 14"/>
              <p:cNvSpPr txBox="1"/>
              <p:nvPr/>
            </p:nvSpPr>
            <p:spPr>
              <a:xfrm>
                <a:off x="1962114" y="4693214"/>
                <a:ext cx="290490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ysClr val="windowText" lastClr="000000"/>
                    </a:solidFill>
                    <a:effectLst/>
                    <a:uLnTx/>
                    <a:uFillTx/>
                  </a:rPr>
                  <a:t>Change in Ecosystem Function</a:t>
                </a:r>
                <a:endParaRPr kumimoji="0" lang="en-US" sz="1400" b="0" i="1" u="none" strike="noStrike" kern="0" cap="none" spc="0" normalizeH="0" baseline="0" noProof="0" dirty="0">
                  <a:ln>
                    <a:noFill/>
                  </a:ln>
                  <a:solidFill>
                    <a:sysClr val="windowText" lastClr="000000"/>
                  </a:solidFill>
                  <a:effectLst/>
                  <a:uLnTx/>
                  <a:uFillTx/>
                </a:endParaRPr>
              </a:p>
            </p:txBody>
          </p:sp>
          <p:sp>
            <p:nvSpPr>
              <p:cNvPr id="16" name="TextBox 15"/>
              <p:cNvSpPr txBox="1"/>
              <p:nvPr/>
            </p:nvSpPr>
            <p:spPr>
              <a:xfrm>
                <a:off x="2019300" y="4319287"/>
                <a:ext cx="278424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ysClr val="windowText" lastClr="000000"/>
                    </a:solidFill>
                    <a:effectLst/>
                    <a:uLnTx/>
                    <a:uFillTx/>
                  </a:rPr>
                  <a:t>Change in Landscape Pattern</a:t>
                </a:r>
                <a:endParaRPr kumimoji="0" lang="en-US" sz="1400" b="0" i="1" u="none" strike="noStrike" kern="0" cap="none" spc="0" normalizeH="0" baseline="0" noProof="0" dirty="0">
                  <a:ln>
                    <a:noFill/>
                  </a:ln>
                  <a:solidFill>
                    <a:sysClr val="windowText" lastClr="000000"/>
                  </a:solidFill>
                  <a:effectLst/>
                  <a:uLnTx/>
                  <a:uFillTx/>
                </a:endParaRPr>
              </a:p>
            </p:txBody>
          </p:sp>
        </p:grpSp>
        <p:pic>
          <p:nvPicPr>
            <p:cNvPr id="11" name="Picture 5"/>
            <p:cNvPicPr>
              <a:picLocks noChangeAspect="1" noChangeArrowheads="1"/>
            </p:cNvPicPr>
            <p:nvPr/>
          </p:nvPicPr>
          <p:blipFill>
            <a:blip r:embed="rId4" cstate="print"/>
            <a:srcRect l="65248" t="73889" r="6563" b="6567"/>
            <a:stretch>
              <a:fillRect/>
            </a:stretch>
          </p:blipFill>
          <p:spPr bwMode="auto">
            <a:xfrm>
              <a:off x="5348426" y="5422739"/>
              <a:ext cx="2781297" cy="1259455"/>
            </a:xfrm>
            <a:prstGeom prst="rect">
              <a:avLst/>
            </a:prstGeom>
            <a:noFill/>
            <a:ln w="9525">
              <a:solidFill>
                <a:schemeClr val="bg1"/>
              </a:solidFill>
              <a:miter lim="800000"/>
              <a:headEnd/>
              <a:tailEnd/>
            </a:ln>
          </p:spPr>
        </p:pic>
        <p:cxnSp>
          <p:nvCxnSpPr>
            <p:cNvPr id="12" name="Straight Connector 11"/>
            <p:cNvCxnSpPr/>
            <p:nvPr/>
          </p:nvCxnSpPr>
          <p:spPr>
            <a:xfrm>
              <a:off x="8621649" y="5428527"/>
              <a:ext cx="5787" cy="590308"/>
            </a:xfrm>
            <a:prstGeom prst="line">
              <a:avLst/>
            </a:prstGeom>
            <a:ln w="50800">
              <a:solidFill>
                <a:srgbClr val="8E2F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216534" y="5995684"/>
              <a:ext cx="410901" cy="0"/>
            </a:xfrm>
            <a:prstGeom prst="straightConnector1">
              <a:avLst/>
            </a:prstGeom>
            <a:ln w="50800">
              <a:solidFill>
                <a:srgbClr val="8E2F00"/>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4"/>
          <p:cNvPicPr>
            <a:picLocks noChangeAspect="1" noChangeArrowheads="1"/>
          </p:cNvPicPr>
          <p:nvPr/>
        </p:nvPicPr>
        <p:blipFill>
          <a:blip r:embed="rId5" cstate="print">
            <a:clrChange>
              <a:clrFrom>
                <a:srgbClr val="FFFFFF"/>
              </a:clrFrom>
              <a:clrTo>
                <a:srgbClr val="FFFFFF">
                  <a:alpha val="0"/>
                </a:srgbClr>
              </a:clrTo>
            </a:clrChange>
          </a:blip>
          <a:srcRect l="23121" t="34661" r="21946" b="26678"/>
          <a:stretch>
            <a:fillRect/>
          </a:stretch>
        </p:blipFill>
        <p:spPr bwMode="auto">
          <a:xfrm>
            <a:off x="83263" y="4357536"/>
            <a:ext cx="4638622" cy="2132139"/>
          </a:xfrm>
          <a:prstGeom prst="rect">
            <a:avLst/>
          </a:prstGeom>
          <a:noFill/>
          <a:ln w="9525">
            <a:noFill/>
            <a:miter lim="800000"/>
            <a:headEnd/>
            <a:tailEnd/>
          </a:ln>
        </p:spPr>
      </p:pic>
    </p:spTree>
    <p:extLst>
      <p:ext uri="{BB962C8B-B14F-4D97-AF65-F5344CB8AC3E}">
        <p14:creationId xmlns:p14="http://schemas.microsoft.com/office/powerpoint/2010/main" val="251391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Vegetation shapes landscapes in dynamic environments</a:t>
            </a:r>
            <a:endParaRPr lang="en-US" dirty="0"/>
          </a:p>
        </p:txBody>
      </p:sp>
      <p:pic>
        <p:nvPicPr>
          <p:cNvPr id="9" name="Picture 2"/>
          <p:cNvPicPr>
            <a:picLocks noGrp="1" noChangeAspect="1" noChangeArrowheads="1"/>
          </p:cNvPicPr>
          <p:nvPr>
            <p:ph sz="half" idx="2"/>
          </p:nvPr>
        </p:nvPicPr>
        <p:blipFill>
          <a:blip r:embed="rId2"/>
          <a:srcRect/>
          <a:stretch>
            <a:fillRect/>
          </a:stretch>
        </p:blipFill>
        <p:spPr bwMode="auto">
          <a:xfrm>
            <a:off x="5303520" y="3986704"/>
            <a:ext cx="2926080" cy="2700117"/>
          </a:xfrm>
          <a:prstGeom prst="rect">
            <a:avLst/>
          </a:prstGeom>
          <a:noFill/>
          <a:ln w="9525">
            <a:noFill/>
            <a:miter lim="800000"/>
            <a:headEnd/>
            <a:tailEnd/>
          </a:ln>
        </p:spPr>
      </p:pic>
      <p:pic>
        <p:nvPicPr>
          <p:cNvPr id="10" name="Content Placeholder 9"/>
          <p:cNvPicPr>
            <a:picLocks noGrp="1" noChangeAspect="1" noChangeArrowheads="1"/>
          </p:cNvPicPr>
          <p:nvPr>
            <p:ph sz="half" idx="1"/>
          </p:nvPr>
        </p:nvPicPr>
        <p:blipFill>
          <a:blip r:embed="rId3"/>
          <a:srcRect/>
          <a:stretch>
            <a:fillRect/>
          </a:stretch>
        </p:blipFill>
        <p:spPr bwMode="auto">
          <a:xfrm>
            <a:off x="457200" y="1963815"/>
            <a:ext cx="4038600" cy="3158969"/>
          </a:xfrm>
          <a:prstGeom prst="rect">
            <a:avLst/>
          </a:prstGeom>
          <a:noFill/>
          <a:ln w="9525">
            <a:noFill/>
            <a:miter lim="800000"/>
            <a:headEnd/>
            <a:tailEnd/>
          </a:ln>
        </p:spPr>
      </p:pic>
      <p:sp>
        <p:nvSpPr>
          <p:cNvPr id="11" name="TextBox 10"/>
          <p:cNvSpPr txBox="1"/>
          <p:nvPr/>
        </p:nvSpPr>
        <p:spPr>
          <a:xfrm>
            <a:off x="457200" y="1645920"/>
            <a:ext cx="1043940" cy="338554"/>
          </a:xfrm>
          <a:prstGeom prst="rect">
            <a:avLst/>
          </a:prstGeom>
          <a:noFill/>
        </p:spPr>
        <p:txBody>
          <a:bodyPr wrap="square" rtlCol="0">
            <a:spAutoFit/>
          </a:bodyPr>
          <a:lstStyle/>
          <a:p>
            <a:r>
              <a:rPr lang="en-US" sz="1600" dirty="0" smtClean="0"/>
              <a:t>Islands</a:t>
            </a:r>
            <a:endParaRPr lang="en-US" sz="1600" dirty="0"/>
          </a:p>
        </p:txBody>
      </p:sp>
      <p:sp>
        <p:nvSpPr>
          <p:cNvPr id="12" name="TextBox 11"/>
          <p:cNvSpPr txBox="1"/>
          <p:nvPr/>
        </p:nvSpPr>
        <p:spPr>
          <a:xfrm>
            <a:off x="472440" y="5135880"/>
            <a:ext cx="1744980" cy="338554"/>
          </a:xfrm>
          <a:prstGeom prst="rect">
            <a:avLst/>
          </a:prstGeom>
          <a:noFill/>
        </p:spPr>
        <p:txBody>
          <a:bodyPr wrap="square" rtlCol="0">
            <a:spAutoFit/>
          </a:bodyPr>
          <a:lstStyle/>
          <a:p>
            <a:r>
              <a:rPr lang="en-US" sz="1600" dirty="0" smtClean="0"/>
              <a:t>River networks</a:t>
            </a:r>
            <a:endParaRPr lang="en-US" sz="1600" dirty="0"/>
          </a:p>
        </p:txBody>
      </p:sp>
      <p:sp>
        <p:nvSpPr>
          <p:cNvPr id="13" name="TextBox 12"/>
          <p:cNvSpPr txBox="1"/>
          <p:nvPr/>
        </p:nvSpPr>
        <p:spPr>
          <a:xfrm>
            <a:off x="3009900" y="5128260"/>
            <a:ext cx="1539240" cy="338554"/>
          </a:xfrm>
          <a:prstGeom prst="rect">
            <a:avLst/>
          </a:prstGeom>
          <a:noFill/>
        </p:spPr>
        <p:txBody>
          <a:bodyPr wrap="square" rtlCol="0">
            <a:spAutoFit/>
          </a:bodyPr>
          <a:lstStyle/>
          <a:p>
            <a:r>
              <a:rPr lang="en-US" sz="1600" dirty="0" smtClean="0"/>
              <a:t>Desert dunes</a:t>
            </a:r>
            <a:endParaRPr lang="en-US" sz="1600" dirty="0"/>
          </a:p>
        </p:txBody>
      </p:sp>
      <p:pic>
        <p:nvPicPr>
          <p:cNvPr id="130052" name="Picture 4"/>
          <p:cNvPicPr>
            <a:picLocks noChangeAspect="1" noChangeArrowheads="1"/>
          </p:cNvPicPr>
          <p:nvPr/>
        </p:nvPicPr>
        <p:blipFill>
          <a:blip r:embed="rId4"/>
          <a:srcRect/>
          <a:stretch>
            <a:fillRect/>
          </a:stretch>
        </p:blipFill>
        <p:spPr bwMode="auto">
          <a:xfrm>
            <a:off x="5295900" y="1569987"/>
            <a:ext cx="2933700" cy="2355267"/>
          </a:xfrm>
          <a:prstGeom prst="rect">
            <a:avLst/>
          </a:prstGeom>
          <a:noFill/>
          <a:ln w="9525">
            <a:noFill/>
            <a:miter lim="800000"/>
            <a:headEnd/>
            <a:tailEnd/>
          </a:ln>
        </p:spPr>
      </p:pic>
    </p:spTree>
    <p:extLst>
      <p:ext uri="{BB962C8B-B14F-4D97-AF65-F5344CB8AC3E}">
        <p14:creationId xmlns:p14="http://schemas.microsoft.com/office/powerpoint/2010/main" val="1782455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584775"/>
          </a:xfrm>
          <a:prstGeom prst="rect">
            <a:avLst/>
          </a:prstGeom>
        </p:spPr>
        <p:txBody>
          <a:bodyPr wrap="square">
            <a:spAutoFit/>
          </a:bodyPr>
          <a:lstStyle/>
          <a:p>
            <a:r>
              <a:rPr lang="en-US" sz="3200" b="1" dirty="0" smtClean="0"/>
              <a:t>Site Selection</a:t>
            </a:r>
            <a:endParaRPr lang="en-US" sz="3200" b="1" dirty="0"/>
          </a:p>
        </p:txBody>
      </p:sp>
      <p:grpSp>
        <p:nvGrpSpPr>
          <p:cNvPr id="15" name="Group 14"/>
          <p:cNvGrpSpPr/>
          <p:nvPr/>
        </p:nvGrpSpPr>
        <p:grpSpPr>
          <a:xfrm>
            <a:off x="119291" y="560644"/>
            <a:ext cx="3081040" cy="4247030"/>
            <a:chOff x="0" y="874820"/>
            <a:chExt cx="3081040" cy="4247030"/>
          </a:xfrm>
        </p:grpSpPr>
        <p:pic>
          <p:nvPicPr>
            <p:cNvPr id="4" name="Picture 3" descr="CandidateSites.jpg"/>
            <p:cNvPicPr>
              <a:picLocks noChangeAspect="1"/>
            </p:cNvPicPr>
            <p:nvPr/>
          </p:nvPicPr>
          <p:blipFill>
            <a:blip r:embed="rId3" cstate="print"/>
            <a:stretch>
              <a:fillRect/>
            </a:stretch>
          </p:blipFill>
          <p:spPr>
            <a:xfrm>
              <a:off x="0" y="874820"/>
              <a:ext cx="3081040" cy="4247030"/>
            </a:xfrm>
            <a:prstGeom prst="rect">
              <a:avLst/>
            </a:prstGeom>
          </p:spPr>
        </p:pic>
        <p:sp>
          <p:nvSpPr>
            <p:cNvPr id="10" name="Isosceles Triangle 9"/>
            <p:cNvSpPr/>
            <p:nvPr/>
          </p:nvSpPr>
          <p:spPr>
            <a:xfrm>
              <a:off x="1535206" y="1927331"/>
              <a:ext cx="590551" cy="447675"/>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0" y="496791"/>
            <a:ext cx="8985738" cy="6341925"/>
            <a:chOff x="783772" y="504475"/>
            <a:chExt cx="8985738" cy="6341925"/>
          </a:xfrm>
        </p:grpSpPr>
        <p:sp>
          <p:nvSpPr>
            <p:cNvPr id="13" name="TextBox 12"/>
            <p:cNvSpPr txBox="1"/>
            <p:nvPr/>
          </p:nvSpPr>
          <p:spPr>
            <a:xfrm>
              <a:off x="3915623" y="504475"/>
              <a:ext cx="2785766" cy="3954929"/>
            </a:xfrm>
            <a:prstGeom prst="rect">
              <a:avLst/>
            </a:prstGeom>
            <a:noFill/>
          </p:spPr>
          <p:txBody>
            <a:bodyPr wrap="square" rtlCol="0">
              <a:spAutoFit/>
            </a:bodyPr>
            <a:lstStyle/>
            <a:p>
              <a:pPr algn="ctr">
                <a:spcBef>
                  <a:spcPts val="600"/>
                </a:spcBef>
              </a:pPr>
              <a:r>
                <a:rPr lang="en-US" dirty="0" smtClean="0"/>
                <a:t>Site selection criteria:</a:t>
              </a:r>
            </a:p>
            <a:p>
              <a:pPr marL="568325" lvl="1" indent="-168275">
                <a:spcBef>
                  <a:spcPts val="600"/>
                </a:spcBef>
                <a:buFont typeface="Arial" pitchFamily="34" charset="0"/>
                <a:buChar char="•"/>
              </a:pPr>
              <a:r>
                <a:rPr lang="en-US" i="1" dirty="0" smtClean="0"/>
                <a:t>Coastal and dynamic</a:t>
              </a:r>
            </a:p>
            <a:p>
              <a:pPr marL="568325" lvl="1" indent="-168275">
                <a:spcBef>
                  <a:spcPts val="600"/>
                </a:spcBef>
                <a:buFont typeface="Arial" pitchFamily="34" charset="0"/>
                <a:buChar char="•"/>
              </a:pPr>
              <a:r>
                <a:rPr lang="en-US" i="1" dirty="0" smtClean="0"/>
                <a:t>O&amp;M</a:t>
              </a:r>
            </a:p>
            <a:p>
              <a:pPr marL="568325" lvl="1" indent="-168275">
                <a:spcBef>
                  <a:spcPts val="600"/>
                </a:spcBef>
                <a:buFont typeface="Arial" pitchFamily="34" charset="0"/>
                <a:buChar char="•"/>
              </a:pPr>
              <a:r>
                <a:rPr lang="en-US" i="1" dirty="0" smtClean="0"/>
                <a:t>Ecosystem restoration</a:t>
              </a:r>
            </a:p>
            <a:p>
              <a:pPr marL="568325" lvl="1" indent="-168275">
                <a:spcBef>
                  <a:spcPts val="600"/>
                </a:spcBef>
                <a:buFont typeface="Arial" pitchFamily="34" charset="0"/>
                <a:buChar char="•"/>
              </a:pPr>
              <a:r>
                <a:rPr lang="en-US" i="1" dirty="0" smtClean="0"/>
                <a:t>Long project history </a:t>
              </a:r>
              <a:endParaRPr lang="en-US" i="1" dirty="0"/>
            </a:p>
            <a:p>
              <a:pPr marL="568325" lvl="1" indent="-168275">
                <a:spcBef>
                  <a:spcPts val="600"/>
                </a:spcBef>
                <a:buFont typeface="Arial" pitchFamily="34" charset="0"/>
                <a:buChar char="•"/>
              </a:pPr>
              <a:r>
                <a:rPr lang="en-US" i="1" dirty="0"/>
                <a:t>L</a:t>
              </a:r>
              <a:r>
                <a:rPr lang="en-US" i="1" dirty="0" smtClean="0"/>
                <a:t>andscape changes</a:t>
              </a:r>
            </a:p>
            <a:p>
              <a:pPr marL="568325" lvl="1" indent="-168275">
                <a:spcBef>
                  <a:spcPts val="600"/>
                </a:spcBef>
                <a:buFont typeface="Arial" pitchFamily="34" charset="0"/>
                <a:buChar char="•"/>
              </a:pPr>
              <a:r>
                <a:rPr lang="en-US" i="1" dirty="0"/>
                <a:t>T</a:t>
              </a:r>
              <a:r>
                <a:rPr lang="en-US" i="1" dirty="0" smtClean="0"/>
                <a:t>ypical coastal project</a:t>
              </a:r>
            </a:p>
            <a:p>
              <a:pPr marL="800100" lvl="1" indent="-400050">
                <a:spcBef>
                  <a:spcPts val="600"/>
                </a:spcBef>
                <a:buFont typeface="Arial" pitchFamily="34" charset="0"/>
                <a:buChar char="•"/>
              </a:pPr>
              <a:endParaRPr lang="en-US" dirty="0" smtClean="0"/>
            </a:p>
          </p:txBody>
        </p:sp>
        <p:sp>
          <p:nvSpPr>
            <p:cNvPr id="11" name="TextBox 10"/>
            <p:cNvSpPr txBox="1"/>
            <p:nvPr/>
          </p:nvSpPr>
          <p:spPr>
            <a:xfrm>
              <a:off x="783772" y="4876630"/>
              <a:ext cx="8985738" cy="1969770"/>
            </a:xfrm>
            <a:prstGeom prst="rect">
              <a:avLst/>
            </a:prstGeom>
            <a:noFill/>
          </p:spPr>
          <p:txBody>
            <a:bodyPr wrap="square" rtlCol="0">
              <a:spAutoFit/>
            </a:bodyPr>
            <a:lstStyle/>
            <a:p>
              <a:pPr marL="346075" lvl="1" indent="-346075">
                <a:buFont typeface="Arial" pitchFamily="34" charset="0"/>
                <a:buChar char="•"/>
              </a:pPr>
              <a:r>
                <a:rPr lang="en-US" sz="2000" dirty="0" smtClean="0"/>
                <a:t>Site: Assateague Island, MD </a:t>
              </a:r>
            </a:p>
            <a:p>
              <a:pPr marL="346075" lvl="1" indent="-346075">
                <a:buFont typeface="Arial" pitchFamily="34" charset="0"/>
                <a:buChar char="•"/>
              </a:pPr>
              <a:endParaRPr lang="en-US" sz="800" dirty="0" smtClean="0"/>
            </a:p>
            <a:p>
              <a:pPr marL="346075" lvl="1" indent="-346075">
                <a:buFont typeface="Arial" pitchFamily="34" charset="0"/>
                <a:buChar char="•"/>
              </a:pPr>
              <a:r>
                <a:rPr lang="en-US" sz="2000" dirty="0" smtClean="0"/>
                <a:t>Rich data and historical evaluation</a:t>
              </a:r>
            </a:p>
            <a:p>
              <a:pPr marL="346075" lvl="1" indent="-346075">
                <a:buFont typeface="Arial" pitchFamily="34" charset="0"/>
                <a:buChar char="•"/>
              </a:pPr>
              <a:endParaRPr lang="en-US" sz="800" dirty="0" smtClean="0"/>
            </a:p>
            <a:p>
              <a:pPr marL="346075" lvl="1" indent="-346075">
                <a:buFont typeface="Arial" pitchFamily="34" charset="0"/>
                <a:buChar char="•"/>
              </a:pPr>
              <a:r>
                <a:rPr lang="en-US" sz="2000" dirty="0" smtClean="0"/>
                <a:t>Time series of </a:t>
              </a:r>
              <a:r>
                <a:rPr lang="en-US" sz="2000" dirty="0" err="1" smtClean="0"/>
                <a:t>lidar</a:t>
              </a:r>
              <a:r>
                <a:rPr lang="en-US" sz="2000" dirty="0" smtClean="0"/>
                <a:t> data </a:t>
              </a:r>
            </a:p>
            <a:p>
              <a:pPr marL="346075" lvl="1" indent="-346075">
                <a:buFont typeface="Arial" pitchFamily="34" charset="0"/>
                <a:buChar char="•"/>
              </a:pPr>
              <a:endParaRPr lang="en-US" sz="800" dirty="0"/>
            </a:p>
            <a:p>
              <a:pPr marL="346075" lvl="1" indent="-346075">
                <a:buFont typeface="Arial" pitchFamily="34" charset="0"/>
                <a:buChar char="•"/>
              </a:pPr>
              <a:r>
                <a:rPr lang="en-US" sz="2000" dirty="0" smtClean="0"/>
                <a:t>Habitat classification by the U.S. National Park Service</a:t>
              </a:r>
            </a:p>
            <a:p>
              <a:endParaRPr lang="en-US" dirty="0"/>
            </a:p>
          </p:txBody>
        </p:sp>
      </p:grpSp>
      <p:pic>
        <p:nvPicPr>
          <p:cNvPr id="14" name="Picture 13" descr="2010.jpg"/>
          <p:cNvPicPr>
            <a:picLocks noChangeAspect="1"/>
          </p:cNvPicPr>
          <p:nvPr/>
        </p:nvPicPr>
        <p:blipFill>
          <a:blip r:embed="rId4" cstate="print"/>
          <a:srcRect l="3020" t="2913" r="3165" b="2745"/>
          <a:stretch>
            <a:fillRect/>
          </a:stretch>
        </p:blipFill>
        <p:spPr>
          <a:xfrm>
            <a:off x="5849137" y="494580"/>
            <a:ext cx="3294864" cy="428790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11775"/>
            <a:ext cx="9144000" cy="1143000"/>
          </a:xfrm>
        </p:spPr>
        <p:txBody>
          <a:bodyPr/>
          <a:lstStyle/>
          <a:p>
            <a:pPr algn="ctr"/>
            <a:r>
              <a:rPr lang="en-US" sz="3200" dirty="0" smtClean="0"/>
              <a:t>Site History</a:t>
            </a:r>
            <a:br>
              <a:rPr lang="en-US" sz="3200" dirty="0" smtClean="0"/>
            </a:br>
            <a:r>
              <a:rPr lang="en-US" sz="3200" dirty="0" smtClean="0"/>
              <a:t>Assateague Island</a:t>
            </a:r>
            <a:endParaRPr lang="en-US" sz="3200" dirty="0"/>
          </a:p>
        </p:txBody>
      </p:sp>
      <p:pic>
        <p:nvPicPr>
          <p:cNvPr id="6" name="Picture 4" descr="Barrier isl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26" y="1872776"/>
            <a:ext cx="2915281" cy="1571060"/>
          </a:xfrm>
          <a:prstGeom prst="rect">
            <a:avLst/>
          </a:prstGeom>
          <a:noFill/>
          <a:extLst>
            <a:ext uri="{909E8E84-426E-40DD-AFC4-6F175D3DCCD1}">
              <a14:hiddenFill xmlns:a14="http://schemas.microsoft.com/office/drawing/2010/main">
                <a:solidFill>
                  <a:srgbClr val="FFFFFF"/>
                </a:solidFill>
              </a14:hiddenFill>
            </a:ext>
          </a:extLst>
        </p:spPr>
      </p:pic>
      <p:pic>
        <p:nvPicPr>
          <p:cNvPr id="3186" name="Picture 1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3" y="922338"/>
            <a:ext cx="9153526"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343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srcRect l="2865" t="17551" r="64751" b="60445"/>
          <a:stretch/>
        </p:blipFill>
        <p:spPr bwMode="auto">
          <a:xfrm>
            <a:off x="241680" y="4536374"/>
            <a:ext cx="5525206" cy="2208527"/>
          </a:xfrm>
          <a:prstGeom prst="rect">
            <a:avLst/>
          </a:prstGeom>
          <a:noFill/>
          <a:ln w="9525">
            <a:noFill/>
            <a:miter lim="800000"/>
            <a:headEnd/>
            <a:tailEnd/>
          </a:ln>
        </p:spPr>
      </p:pic>
      <p:sp>
        <p:nvSpPr>
          <p:cNvPr id="7" name="Rectangle 6"/>
          <p:cNvSpPr/>
          <p:nvPr/>
        </p:nvSpPr>
        <p:spPr>
          <a:xfrm>
            <a:off x="0" y="0"/>
            <a:ext cx="9144000" cy="584775"/>
          </a:xfrm>
          <a:prstGeom prst="rect">
            <a:avLst/>
          </a:prstGeom>
        </p:spPr>
        <p:txBody>
          <a:bodyPr wrap="square">
            <a:spAutoFit/>
          </a:bodyPr>
          <a:lstStyle/>
          <a:p>
            <a:r>
              <a:rPr lang="en-US" sz="3200" b="1" dirty="0" smtClean="0"/>
              <a:t>Metrics Development</a:t>
            </a:r>
            <a:endParaRPr lang="en-US" sz="3200" b="1" dirty="0"/>
          </a:p>
        </p:txBody>
      </p:sp>
      <p:sp>
        <p:nvSpPr>
          <p:cNvPr id="8" name="TextBox 7"/>
          <p:cNvSpPr txBox="1"/>
          <p:nvPr/>
        </p:nvSpPr>
        <p:spPr>
          <a:xfrm>
            <a:off x="155771" y="670774"/>
            <a:ext cx="8726973" cy="2031325"/>
          </a:xfrm>
          <a:prstGeom prst="rect">
            <a:avLst/>
          </a:prstGeom>
          <a:noFill/>
        </p:spPr>
        <p:txBody>
          <a:bodyPr wrap="square" rtlCol="0">
            <a:spAutoFit/>
          </a:bodyPr>
          <a:lstStyle/>
          <a:p>
            <a:pPr marL="230188" lvl="2" indent="-230188">
              <a:buFont typeface="Arial" pitchFamily="34" charset="0"/>
              <a:buChar char="•"/>
            </a:pPr>
            <a:r>
              <a:rPr lang="en-US" sz="2000" dirty="0" smtClean="0"/>
              <a:t>Metrics identified </a:t>
            </a:r>
            <a:r>
              <a:rPr lang="en-US" sz="2000" dirty="0"/>
              <a:t>from literature </a:t>
            </a:r>
            <a:r>
              <a:rPr lang="en-US" sz="2000" dirty="0" smtClean="0"/>
              <a:t>reviews</a:t>
            </a:r>
          </a:p>
          <a:p>
            <a:pPr marL="230188" lvl="2" indent="-230188">
              <a:buFont typeface="Arial" pitchFamily="34" charset="0"/>
              <a:buChar char="•"/>
            </a:pPr>
            <a:endParaRPr lang="en-US" sz="800" dirty="0"/>
          </a:p>
          <a:p>
            <a:pPr marL="230188" lvl="2" indent="-230188">
              <a:buFont typeface="Arial" pitchFamily="34" charset="0"/>
              <a:buChar char="•"/>
            </a:pPr>
            <a:r>
              <a:rPr lang="en-US" sz="2000" dirty="0" smtClean="0"/>
              <a:t>Developed </a:t>
            </a:r>
            <a:r>
              <a:rPr lang="en-US" sz="2000" dirty="0"/>
              <a:t>from </a:t>
            </a:r>
            <a:r>
              <a:rPr lang="en-US" sz="2000" dirty="0" err="1" smtClean="0"/>
              <a:t>lidar</a:t>
            </a:r>
            <a:r>
              <a:rPr lang="en-US" sz="2000" dirty="0" smtClean="0"/>
              <a:t> </a:t>
            </a:r>
            <a:r>
              <a:rPr lang="en-US" sz="2000" dirty="0"/>
              <a:t>data (2000 - 2012) collected by the U.S. Geological </a:t>
            </a:r>
            <a:r>
              <a:rPr lang="en-US" sz="2000" dirty="0" smtClean="0"/>
              <a:t>Survey, NASA </a:t>
            </a:r>
            <a:r>
              <a:rPr lang="en-US" sz="2000" dirty="0"/>
              <a:t>and The USACE National Coastal Mapping </a:t>
            </a:r>
            <a:r>
              <a:rPr lang="en-US" sz="2000" dirty="0" smtClean="0"/>
              <a:t>Program</a:t>
            </a:r>
          </a:p>
          <a:p>
            <a:pPr marL="230188" lvl="2" indent="-230188">
              <a:buFont typeface="Arial" pitchFamily="34" charset="0"/>
              <a:buChar char="•"/>
            </a:pPr>
            <a:endParaRPr lang="en-US" sz="800" dirty="0"/>
          </a:p>
          <a:p>
            <a:pPr marL="230188" lvl="2" indent="-230188">
              <a:buFont typeface="Arial" pitchFamily="34" charset="0"/>
              <a:buChar char="•"/>
            </a:pPr>
            <a:r>
              <a:rPr lang="en-US" sz="2000" dirty="0" smtClean="0"/>
              <a:t>Focused on 6 metrics</a:t>
            </a:r>
          </a:p>
          <a:p>
            <a:pPr marL="230188" lvl="2" indent="-230188">
              <a:buFont typeface="Arial" pitchFamily="34" charset="0"/>
              <a:buChar char="•"/>
            </a:pPr>
            <a:endParaRPr lang="en-US" sz="1600" dirty="0">
              <a:cs typeface="Helvetica" panose="020B0604020202020204" pitchFamily="34" charset="0"/>
            </a:endParaRPr>
          </a:p>
          <a:p>
            <a:endParaRPr lang="en-US" sz="1400" dirty="0"/>
          </a:p>
        </p:txBody>
      </p:sp>
      <p:grpSp>
        <p:nvGrpSpPr>
          <p:cNvPr id="11" name="Group 22"/>
          <p:cNvGrpSpPr/>
          <p:nvPr/>
        </p:nvGrpSpPr>
        <p:grpSpPr>
          <a:xfrm>
            <a:off x="202656" y="2312469"/>
            <a:ext cx="9641988" cy="2223905"/>
            <a:chOff x="-49322" y="784488"/>
            <a:chExt cx="9465298" cy="1915963"/>
          </a:xfrm>
        </p:grpSpPr>
        <p:grpSp>
          <p:nvGrpSpPr>
            <p:cNvPr id="18" name="Group 21"/>
            <p:cNvGrpSpPr/>
            <p:nvPr/>
          </p:nvGrpSpPr>
          <p:grpSpPr>
            <a:xfrm>
              <a:off x="-49322" y="784488"/>
              <a:ext cx="8684237" cy="1915963"/>
              <a:chOff x="-49322" y="784488"/>
              <a:chExt cx="8684237" cy="1915963"/>
            </a:xfrm>
          </p:grpSpPr>
          <p:pic>
            <p:nvPicPr>
              <p:cNvPr id="25" name="Picture 24"/>
              <p:cNvPicPr>
                <a:picLocks/>
              </p:cNvPicPr>
              <p:nvPr/>
            </p:nvPicPr>
            <p:blipFill>
              <a:blip r:embed="rId4" cstate="print"/>
              <a:srcRect l="337" t="3371" r="337" b="4952"/>
              <a:stretch>
                <a:fillRect/>
              </a:stretch>
            </p:blipFill>
            <p:spPr>
              <a:xfrm>
                <a:off x="-49322" y="784488"/>
                <a:ext cx="8684237" cy="1915963"/>
              </a:xfrm>
              <a:prstGeom prst="rect">
                <a:avLst/>
              </a:prstGeom>
            </p:spPr>
          </p:pic>
          <p:sp>
            <p:nvSpPr>
              <p:cNvPr id="26" name="Rectangle 25"/>
              <p:cNvSpPr/>
              <p:nvPr/>
            </p:nvSpPr>
            <p:spPr>
              <a:xfrm>
                <a:off x="4345439" y="2161540"/>
                <a:ext cx="1013961" cy="251460"/>
              </a:xfrm>
              <a:prstGeom prst="rect">
                <a:avLst/>
              </a:prstGeom>
              <a:solidFill>
                <a:srgbClr val="CB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720604" y="1778000"/>
                <a:ext cx="600696" cy="267644"/>
              </a:xfrm>
              <a:prstGeom prst="rect">
                <a:avLst/>
              </a:prstGeom>
              <a:solidFill>
                <a:srgbClr val="CB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324554" y="838200"/>
                <a:ext cx="2286046" cy="708571"/>
              </a:xfrm>
              <a:prstGeom prst="rect">
                <a:avLst/>
              </a:prstGeom>
              <a:solidFill>
                <a:srgbClr val="D4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77000" y="1701143"/>
                <a:ext cx="1295400" cy="354286"/>
              </a:xfrm>
              <a:prstGeom prst="rect">
                <a:avLst/>
              </a:prstGeom>
              <a:solidFill>
                <a:srgbClr val="D4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4025900" y="2361897"/>
              <a:ext cx="2354044" cy="338554"/>
            </a:xfrm>
            <a:prstGeom prst="rect">
              <a:avLst/>
            </a:prstGeom>
            <a:noFill/>
          </p:spPr>
          <p:txBody>
            <a:bodyPr wrap="square" rtlCol="0">
              <a:spAutoFit/>
            </a:bodyPr>
            <a:lstStyle/>
            <a:p>
              <a:r>
                <a:rPr lang="en-US" sz="1900" dirty="0" smtClean="0"/>
                <a:t>Elevation change</a:t>
              </a:r>
              <a:endParaRPr lang="en-US" sz="1900" dirty="0"/>
            </a:p>
          </p:txBody>
        </p:sp>
        <p:sp>
          <p:nvSpPr>
            <p:cNvPr id="20" name="TextBox 10"/>
            <p:cNvSpPr txBox="1"/>
            <p:nvPr/>
          </p:nvSpPr>
          <p:spPr>
            <a:xfrm>
              <a:off x="4243885" y="1995941"/>
              <a:ext cx="1215122" cy="338554"/>
            </a:xfrm>
            <a:prstGeom prst="rect">
              <a:avLst/>
            </a:prstGeom>
            <a:noFill/>
          </p:spPr>
          <p:txBody>
            <a:bodyPr wrap="square" rtlCol="0">
              <a:spAutoFit/>
            </a:bodyPr>
            <a:lstStyle/>
            <a:p>
              <a:r>
                <a:rPr lang="en-US" sz="1900" dirty="0" smtClean="0"/>
                <a:t>Elevation</a:t>
              </a:r>
              <a:endParaRPr lang="en-US" sz="1900" dirty="0"/>
            </a:p>
          </p:txBody>
        </p:sp>
        <p:sp>
          <p:nvSpPr>
            <p:cNvPr id="21" name="TextBox 20"/>
            <p:cNvSpPr txBox="1"/>
            <p:nvPr/>
          </p:nvSpPr>
          <p:spPr>
            <a:xfrm>
              <a:off x="4601570" y="1676400"/>
              <a:ext cx="1215122" cy="338554"/>
            </a:xfrm>
            <a:prstGeom prst="rect">
              <a:avLst/>
            </a:prstGeom>
            <a:noFill/>
          </p:spPr>
          <p:txBody>
            <a:bodyPr wrap="square" rtlCol="0">
              <a:spAutoFit/>
            </a:bodyPr>
            <a:lstStyle/>
            <a:p>
              <a:r>
                <a:rPr lang="en-US" sz="1900" dirty="0" smtClean="0"/>
                <a:t>Slope</a:t>
              </a:r>
              <a:endParaRPr lang="en-US" sz="1900" dirty="0"/>
            </a:p>
          </p:txBody>
        </p:sp>
        <p:sp>
          <p:nvSpPr>
            <p:cNvPr id="22" name="TextBox 21"/>
            <p:cNvSpPr txBox="1"/>
            <p:nvPr/>
          </p:nvSpPr>
          <p:spPr>
            <a:xfrm>
              <a:off x="6477000" y="1732838"/>
              <a:ext cx="2938976" cy="583350"/>
            </a:xfrm>
            <a:prstGeom prst="rect">
              <a:avLst/>
            </a:prstGeom>
            <a:noFill/>
          </p:spPr>
          <p:txBody>
            <a:bodyPr wrap="square" rtlCol="0">
              <a:spAutoFit/>
            </a:bodyPr>
            <a:lstStyle/>
            <a:p>
              <a:r>
                <a:rPr lang="en-US" sz="1900" dirty="0" smtClean="0"/>
                <a:t>Distance to </a:t>
              </a:r>
            </a:p>
            <a:p>
              <a:r>
                <a:rPr lang="en-US" sz="1900" dirty="0" smtClean="0"/>
                <a:t>zero contour</a:t>
              </a:r>
              <a:endParaRPr lang="en-US" sz="1900" dirty="0"/>
            </a:p>
          </p:txBody>
        </p:sp>
        <p:sp>
          <p:nvSpPr>
            <p:cNvPr id="23" name="TextBox 22"/>
            <p:cNvSpPr txBox="1"/>
            <p:nvPr/>
          </p:nvSpPr>
          <p:spPr>
            <a:xfrm>
              <a:off x="6199467" y="1222733"/>
              <a:ext cx="2575337" cy="331449"/>
            </a:xfrm>
            <a:prstGeom prst="rect">
              <a:avLst/>
            </a:prstGeom>
            <a:noFill/>
          </p:spPr>
          <p:txBody>
            <a:bodyPr wrap="square" rtlCol="0">
              <a:spAutoFit/>
            </a:bodyPr>
            <a:lstStyle/>
            <a:p>
              <a:r>
                <a:rPr lang="en-US" sz="1900" dirty="0" smtClean="0"/>
                <a:t>Distance to dune peak</a:t>
              </a:r>
              <a:endParaRPr lang="en-US" sz="1900" dirty="0"/>
            </a:p>
          </p:txBody>
        </p:sp>
        <p:sp>
          <p:nvSpPr>
            <p:cNvPr id="24" name="TextBox 23"/>
            <p:cNvSpPr txBox="1"/>
            <p:nvPr/>
          </p:nvSpPr>
          <p:spPr>
            <a:xfrm>
              <a:off x="6256556" y="804446"/>
              <a:ext cx="2354044" cy="338554"/>
            </a:xfrm>
            <a:prstGeom prst="rect">
              <a:avLst/>
            </a:prstGeom>
            <a:noFill/>
          </p:spPr>
          <p:txBody>
            <a:bodyPr wrap="square" rtlCol="0">
              <a:spAutoFit/>
            </a:bodyPr>
            <a:lstStyle/>
            <a:p>
              <a:r>
                <a:rPr lang="en-US" sz="1900" dirty="0" smtClean="0"/>
                <a:t>Barrier island width</a:t>
              </a:r>
              <a:endParaRPr lang="en-US" sz="1900" dirty="0"/>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72904"/>
            <a:ext cx="3257078" cy="4924425"/>
          </a:xfrm>
          <a:prstGeom prst="rect">
            <a:avLst/>
          </a:prstGeom>
          <a:noFill/>
        </p:spPr>
        <p:txBody>
          <a:bodyPr wrap="square" rtlCol="0">
            <a:spAutoFit/>
          </a:bodyPr>
          <a:lstStyle/>
          <a:p>
            <a:pPr lvl="1"/>
            <a:endParaRPr lang="en-US" dirty="0">
              <a:cs typeface="Helvetica" panose="020B0604020202020204" pitchFamily="34" charset="0"/>
            </a:endParaRPr>
          </a:p>
          <a:p>
            <a:pPr marL="460375" lvl="1" indent="-344488">
              <a:buFont typeface="Arial"/>
              <a:buChar char="•"/>
            </a:pPr>
            <a:r>
              <a:rPr lang="en-US" sz="2000" dirty="0">
                <a:cs typeface="Helvetica" panose="020B0604020202020204" pitchFamily="34" charset="0"/>
              </a:rPr>
              <a:t>P</a:t>
            </a:r>
            <a:r>
              <a:rPr lang="en-US" sz="2000" dirty="0" smtClean="0">
                <a:cs typeface="Helvetica" panose="020B0604020202020204" pitchFamily="34" charset="0"/>
              </a:rPr>
              <a:t>redicted </a:t>
            </a:r>
            <a:r>
              <a:rPr lang="en-US" sz="2000" dirty="0">
                <a:cs typeface="Helvetica" panose="020B0604020202020204" pitchFamily="34" charset="0"/>
              </a:rPr>
              <a:t>probability of vegetation type </a:t>
            </a:r>
            <a:r>
              <a:rPr lang="en-US" sz="2000" dirty="0" smtClean="0">
                <a:cs typeface="Helvetica" panose="020B0604020202020204" pitchFamily="34" charset="0"/>
              </a:rPr>
              <a:t>determined using multinomial logistic regression</a:t>
            </a:r>
            <a:endParaRPr lang="en-US" sz="2000" dirty="0">
              <a:cs typeface="Helvetica" panose="020B0604020202020204" pitchFamily="34" charset="0"/>
            </a:endParaRPr>
          </a:p>
          <a:p>
            <a:pPr marL="460375" indent="-344488">
              <a:buFont typeface="Arial"/>
              <a:buChar char="•"/>
            </a:pPr>
            <a:endParaRPr lang="en-US" sz="2000" dirty="0">
              <a:cs typeface="Helvetica" panose="020B0604020202020204" pitchFamily="34" charset="0"/>
            </a:endParaRPr>
          </a:p>
          <a:p>
            <a:pPr marL="460375" lvl="1" indent="-344488">
              <a:buFont typeface="Arial"/>
              <a:buChar char="•"/>
            </a:pPr>
            <a:r>
              <a:rPr lang="en-US" sz="2000" dirty="0" smtClean="0">
                <a:cs typeface="Helvetica" panose="020B0604020202020204" pitchFamily="34" charset="0"/>
              </a:rPr>
              <a:t>Influence </a:t>
            </a:r>
            <a:r>
              <a:rPr lang="en-US" sz="2000" dirty="0">
                <a:cs typeface="Helvetica" panose="020B0604020202020204" pitchFamily="34" charset="0"/>
              </a:rPr>
              <a:t>of interactions between </a:t>
            </a:r>
            <a:r>
              <a:rPr lang="en-US" sz="2000" dirty="0" smtClean="0">
                <a:cs typeface="Helvetica" panose="020B0604020202020204" pitchFamily="34" charset="0"/>
              </a:rPr>
              <a:t>metrics investigated</a:t>
            </a:r>
          </a:p>
          <a:p>
            <a:pPr marL="460375" lvl="1" indent="-344488">
              <a:buFont typeface="Arial"/>
              <a:buChar char="•"/>
            </a:pPr>
            <a:endParaRPr lang="en-US" sz="2000" dirty="0" smtClean="0">
              <a:cs typeface="Helvetica" panose="020B0604020202020204" pitchFamily="34" charset="0"/>
            </a:endParaRPr>
          </a:p>
          <a:p>
            <a:pPr marL="460375" lvl="1" indent="-344488">
              <a:buFont typeface="Arial"/>
              <a:buChar char="•"/>
            </a:pPr>
            <a:r>
              <a:rPr lang="en-US" sz="2000" dirty="0" smtClean="0">
                <a:cs typeface="Helvetica" panose="020B0604020202020204" pitchFamily="34" charset="0"/>
              </a:rPr>
              <a:t>Relationships incorporated into spatial model</a:t>
            </a:r>
            <a:endParaRPr lang="en-US" sz="2000" dirty="0">
              <a:latin typeface="Helvetica" panose="020B0604020202020204" pitchFamily="34" charset="0"/>
              <a:cs typeface="Helvetica" panose="020B0604020202020204" pitchFamily="34" charset="0"/>
            </a:endParaRPr>
          </a:p>
          <a:p>
            <a:pPr algn="ctr"/>
            <a:endParaRPr lang="en-US" dirty="0" smtClean="0">
              <a:latin typeface="Helvetica" panose="020B0604020202020204" pitchFamily="34" charset="0"/>
              <a:cs typeface="Helvetica" panose="020B0604020202020204" pitchFamily="34" charset="0"/>
            </a:endParaRPr>
          </a:p>
          <a:p>
            <a:pPr algn="ctr"/>
            <a:endParaRPr lang="en-US" dirty="0">
              <a:latin typeface="Helvetica" panose="020B0604020202020204" pitchFamily="34" charset="0"/>
              <a:cs typeface="Helvetica" panose="020B0604020202020204" pitchFamily="34" charset="0"/>
            </a:endParaRPr>
          </a:p>
        </p:txBody>
      </p:sp>
      <p:sp>
        <p:nvSpPr>
          <p:cNvPr id="5" name="Rectangle 4"/>
          <p:cNvSpPr/>
          <p:nvPr/>
        </p:nvSpPr>
        <p:spPr>
          <a:xfrm>
            <a:off x="0" y="0"/>
            <a:ext cx="9144000" cy="584775"/>
          </a:xfrm>
          <a:prstGeom prst="rect">
            <a:avLst/>
          </a:prstGeom>
        </p:spPr>
        <p:txBody>
          <a:bodyPr wrap="square">
            <a:spAutoFit/>
          </a:bodyPr>
          <a:lstStyle/>
          <a:p>
            <a:r>
              <a:rPr lang="en-US" sz="3200" b="1" dirty="0" smtClean="0"/>
              <a:t>Metrics Analysis</a:t>
            </a:r>
            <a:endParaRPr lang="en-US" sz="3200" b="1" dirty="0"/>
          </a:p>
        </p:txBody>
      </p:sp>
      <p:pic>
        <p:nvPicPr>
          <p:cNvPr id="1026" name="Picture 2"/>
          <p:cNvPicPr>
            <a:picLocks noChangeAspect="1" noChangeArrowheads="1"/>
          </p:cNvPicPr>
          <p:nvPr/>
        </p:nvPicPr>
        <p:blipFill>
          <a:blip r:embed="rId2" cstate="print">
            <a:clrChange>
              <a:clrFrom>
                <a:srgbClr val="FEFFFF"/>
              </a:clrFrom>
              <a:clrTo>
                <a:srgbClr val="FEFFFF">
                  <a:alpha val="0"/>
                </a:srgbClr>
              </a:clrTo>
            </a:clrChange>
          </a:blip>
          <a:srcRect l="36464" t="9748" r="23680" b="5050"/>
          <a:stretch>
            <a:fillRect/>
          </a:stretch>
        </p:blipFill>
        <p:spPr bwMode="auto">
          <a:xfrm>
            <a:off x="3279749" y="131489"/>
            <a:ext cx="2743201" cy="3801295"/>
          </a:xfrm>
          <a:prstGeom prst="rect">
            <a:avLst/>
          </a:prstGeom>
          <a:noFill/>
          <a:ln w="9525">
            <a:noFill/>
            <a:miter lim="800000"/>
            <a:headEnd/>
            <a:tailEnd/>
          </a:ln>
        </p:spPr>
      </p:pic>
      <p:pic>
        <p:nvPicPr>
          <p:cNvPr id="7" name="Picture 6"/>
          <p:cNvPicPr>
            <a:picLocks noChangeAspect="1"/>
          </p:cNvPicPr>
          <p:nvPr/>
        </p:nvPicPr>
        <p:blipFill rotWithShape="1">
          <a:blip r:embed="rId3" cstate="print"/>
          <a:srcRect t="17727" r="6770" b="3949"/>
          <a:stretch/>
        </p:blipFill>
        <p:spPr>
          <a:xfrm>
            <a:off x="3211736" y="3929652"/>
            <a:ext cx="2827741" cy="2652911"/>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rcRect t="16436"/>
          <a:stretch>
            <a:fillRect/>
          </a:stretch>
        </p:blipFill>
        <p:spPr bwMode="auto">
          <a:xfrm>
            <a:off x="6151419" y="3937209"/>
            <a:ext cx="2992582" cy="2652517"/>
          </a:xfrm>
          <a:prstGeom prst="rect">
            <a:avLst/>
          </a:prstGeom>
          <a:noFill/>
          <a:ln>
            <a:noFill/>
          </a:ln>
        </p:spPr>
      </p:pic>
      <p:pic>
        <p:nvPicPr>
          <p:cNvPr id="1027" name="Picture 3"/>
          <p:cNvPicPr>
            <a:picLocks noChangeAspect="1" noChangeArrowheads="1"/>
          </p:cNvPicPr>
          <p:nvPr/>
        </p:nvPicPr>
        <p:blipFill>
          <a:blip r:embed="rId5" cstate="print">
            <a:clrChange>
              <a:clrFrom>
                <a:srgbClr val="FEFFFF"/>
              </a:clrFrom>
              <a:clrTo>
                <a:srgbClr val="FEFFFF">
                  <a:alpha val="0"/>
                </a:srgbClr>
              </a:clrTo>
            </a:clrChange>
          </a:blip>
          <a:srcRect l="36460" t="9444" r="23001" b="4722"/>
          <a:stretch>
            <a:fillRect/>
          </a:stretch>
        </p:blipFill>
        <p:spPr bwMode="auto">
          <a:xfrm>
            <a:off x="6158976" y="167598"/>
            <a:ext cx="2735642" cy="3754623"/>
          </a:xfrm>
          <a:prstGeom prst="rect">
            <a:avLst/>
          </a:prstGeom>
          <a:noFill/>
          <a:ln w="9525">
            <a:noFill/>
            <a:miter lim="800000"/>
            <a:headEnd/>
            <a:tailEnd/>
          </a:ln>
        </p:spPr>
      </p:pic>
      <p:sp>
        <p:nvSpPr>
          <p:cNvPr id="10" name="TextBox 9"/>
          <p:cNvSpPr txBox="1"/>
          <p:nvPr/>
        </p:nvSpPr>
        <p:spPr>
          <a:xfrm>
            <a:off x="4383074" y="2796099"/>
            <a:ext cx="1390493" cy="400110"/>
          </a:xfrm>
          <a:prstGeom prst="rect">
            <a:avLst/>
          </a:prstGeom>
          <a:noFill/>
        </p:spPr>
        <p:txBody>
          <a:bodyPr wrap="square" rtlCol="0">
            <a:spAutoFit/>
          </a:bodyPr>
          <a:lstStyle/>
          <a:p>
            <a:r>
              <a:rPr lang="en-US" sz="2000" dirty="0" smtClean="0"/>
              <a:t>Slope</a:t>
            </a:r>
            <a:endParaRPr lang="en-US" sz="2000" dirty="0"/>
          </a:p>
        </p:txBody>
      </p:sp>
      <p:sp>
        <p:nvSpPr>
          <p:cNvPr id="11" name="TextBox 10"/>
          <p:cNvSpPr txBox="1"/>
          <p:nvPr/>
        </p:nvSpPr>
        <p:spPr>
          <a:xfrm>
            <a:off x="7096045" y="2780074"/>
            <a:ext cx="2047955" cy="707886"/>
          </a:xfrm>
          <a:prstGeom prst="rect">
            <a:avLst/>
          </a:prstGeom>
          <a:noFill/>
        </p:spPr>
        <p:txBody>
          <a:bodyPr wrap="square" rtlCol="0">
            <a:spAutoFit/>
          </a:bodyPr>
          <a:lstStyle/>
          <a:p>
            <a:pPr algn="ctr"/>
            <a:r>
              <a:rPr lang="en-US" sz="2000" dirty="0" smtClean="0"/>
              <a:t>Distance from Zero Contour</a:t>
            </a: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84775"/>
          </a:xfrm>
          <a:prstGeom prst="rect">
            <a:avLst/>
          </a:prstGeom>
        </p:spPr>
        <p:txBody>
          <a:bodyPr wrap="square">
            <a:spAutoFit/>
          </a:bodyPr>
          <a:lstStyle/>
          <a:p>
            <a:r>
              <a:rPr lang="en-US" sz="3200" b="1" dirty="0" smtClean="0"/>
              <a:t>Probabilities</a:t>
            </a:r>
            <a:endParaRPr lang="en-US" sz="3200" b="1"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p:cNvSpPr txBox="1">
            <a:spLocks noRot="1" noChangeAspect="1" noMove="1" noResize="1" noEditPoints="1" noAdjustHandles="1" noChangeArrowheads="1" noChangeShapeType="1" noTextEdit="1"/>
          </p:cNvSpPr>
          <p:nvPr/>
        </p:nvSpPr>
        <p:spPr>
          <a:xfrm>
            <a:off x="0" y="2819400"/>
            <a:ext cx="9144000" cy="1301767"/>
          </a:xfrm>
          <a:prstGeom prst="rect">
            <a:avLst/>
          </a:prstGeom>
          <a:blipFill rotWithShape="1">
            <a:blip r:embed="rId3" cstate="print"/>
            <a:stretch>
              <a:fillRect b="-1878"/>
            </a:stretch>
          </a:blipFill>
        </p:spPr>
        <p:txBody>
          <a:bodyPr/>
          <a:lstStyle/>
          <a:p>
            <a:r>
              <a:rPr lang="en-US">
                <a:noFill/>
              </a:rPr>
              <a:t> </a:t>
            </a:r>
          </a:p>
        </p:txBody>
      </p:sp>
      <p:grpSp>
        <p:nvGrpSpPr>
          <p:cNvPr id="24" name="Group 23"/>
          <p:cNvGrpSpPr/>
          <p:nvPr/>
        </p:nvGrpSpPr>
        <p:grpSpPr>
          <a:xfrm>
            <a:off x="297656" y="614357"/>
            <a:ext cx="9372042" cy="2759637"/>
            <a:chOff x="304800" y="786776"/>
            <a:chExt cx="9372042" cy="2759637"/>
          </a:xfrm>
        </p:grpSpPr>
        <p:grpSp>
          <p:nvGrpSpPr>
            <p:cNvPr id="25" name="Group 22"/>
            <p:cNvGrpSpPr/>
            <p:nvPr/>
          </p:nvGrpSpPr>
          <p:grpSpPr>
            <a:xfrm>
              <a:off x="304800" y="786776"/>
              <a:ext cx="9372042" cy="1928966"/>
              <a:chOff x="43934" y="784488"/>
              <a:chExt cx="9372042" cy="1928966"/>
            </a:xfrm>
          </p:grpSpPr>
          <p:grpSp>
            <p:nvGrpSpPr>
              <p:cNvPr id="32" name="Group 21"/>
              <p:cNvGrpSpPr/>
              <p:nvPr/>
            </p:nvGrpSpPr>
            <p:grpSpPr>
              <a:xfrm>
                <a:off x="43934" y="784488"/>
                <a:ext cx="8540022" cy="1915963"/>
                <a:chOff x="43934" y="784488"/>
                <a:chExt cx="8540022" cy="1915963"/>
              </a:xfrm>
            </p:grpSpPr>
            <p:pic>
              <p:nvPicPr>
                <p:cNvPr id="39" name="Picture 38"/>
                <p:cNvPicPr>
                  <a:picLocks/>
                </p:cNvPicPr>
                <p:nvPr/>
              </p:nvPicPr>
              <p:blipFill>
                <a:blip r:embed="rId4" cstate="print"/>
                <a:srcRect l="337" t="3371" r="337" b="4952"/>
                <a:stretch>
                  <a:fillRect/>
                </a:stretch>
              </p:blipFill>
              <p:spPr>
                <a:xfrm>
                  <a:off x="43934" y="784488"/>
                  <a:ext cx="8540022" cy="1915963"/>
                </a:xfrm>
                <a:prstGeom prst="rect">
                  <a:avLst/>
                </a:prstGeom>
              </p:spPr>
            </p:pic>
            <p:sp>
              <p:nvSpPr>
                <p:cNvPr id="40" name="Rectangle 39"/>
                <p:cNvSpPr/>
                <p:nvPr/>
              </p:nvSpPr>
              <p:spPr>
                <a:xfrm>
                  <a:off x="4345439" y="2161540"/>
                  <a:ext cx="1013961" cy="251460"/>
                </a:xfrm>
                <a:prstGeom prst="rect">
                  <a:avLst/>
                </a:prstGeom>
                <a:solidFill>
                  <a:srgbClr val="CB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720604" y="1778000"/>
                  <a:ext cx="600696" cy="267644"/>
                </a:xfrm>
                <a:prstGeom prst="rect">
                  <a:avLst/>
                </a:prstGeom>
                <a:solidFill>
                  <a:srgbClr val="CBC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324554" y="838200"/>
                  <a:ext cx="2201690" cy="708571"/>
                </a:xfrm>
                <a:prstGeom prst="rect">
                  <a:avLst/>
                </a:prstGeom>
                <a:solidFill>
                  <a:srgbClr val="D4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477000" y="1701143"/>
                  <a:ext cx="1295400" cy="354286"/>
                </a:xfrm>
                <a:prstGeom prst="rect">
                  <a:avLst/>
                </a:prstGeom>
                <a:solidFill>
                  <a:srgbClr val="D4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4025900" y="2374900"/>
                <a:ext cx="2354044" cy="338554"/>
              </a:xfrm>
              <a:prstGeom prst="rect">
                <a:avLst/>
              </a:prstGeom>
              <a:noFill/>
            </p:spPr>
            <p:txBody>
              <a:bodyPr wrap="square" rtlCol="0">
                <a:spAutoFit/>
              </a:bodyPr>
              <a:lstStyle/>
              <a:p>
                <a:r>
                  <a:rPr lang="en-US" sz="1600" b="1" dirty="0" smtClean="0"/>
                  <a:t>Elevation change</a:t>
                </a:r>
                <a:endParaRPr lang="en-US" sz="1600" b="1" dirty="0"/>
              </a:p>
            </p:txBody>
          </p:sp>
          <p:sp>
            <p:nvSpPr>
              <p:cNvPr id="34" name="TextBox 10"/>
              <p:cNvSpPr txBox="1"/>
              <p:nvPr/>
            </p:nvSpPr>
            <p:spPr>
              <a:xfrm>
                <a:off x="4267200" y="1995941"/>
                <a:ext cx="1215122" cy="338554"/>
              </a:xfrm>
              <a:prstGeom prst="rect">
                <a:avLst/>
              </a:prstGeom>
              <a:noFill/>
            </p:spPr>
            <p:txBody>
              <a:bodyPr wrap="square" rtlCol="0">
                <a:spAutoFit/>
              </a:bodyPr>
              <a:lstStyle/>
              <a:p>
                <a:r>
                  <a:rPr lang="en-US" sz="1600" b="1" dirty="0" smtClean="0">
                    <a:solidFill>
                      <a:schemeClr val="bg2"/>
                    </a:solidFill>
                  </a:rPr>
                  <a:t>Elevation</a:t>
                </a:r>
                <a:endParaRPr lang="en-US" sz="1600" b="1" dirty="0">
                  <a:solidFill>
                    <a:schemeClr val="bg2"/>
                  </a:solidFill>
                </a:endParaRPr>
              </a:p>
            </p:txBody>
          </p:sp>
          <p:sp>
            <p:nvSpPr>
              <p:cNvPr id="35" name="TextBox 34"/>
              <p:cNvSpPr txBox="1"/>
              <p:nvPr/>
            </p:nvSpPr>
            <p:spPr>
              <a:xfrm>
                <a:off x="4648200" y="1676400"/>
                <a:ext cx="1215122" cy="338554"/>
              </a:xfrm>
              <a:prstGeom prst="rect">
                <a:avLst/>
              </a:prstGeom>
              <a:noFill/>
            </p:spPr>
            <p:txBody>
              <a:bodyPr wrap="square" rtlCol="0">
                <a:spAutoFit/>
              </a:bodyPr>
              <a:lstStyle/>
              <a:p>
                <a:r>
                  <a:rPr lang="en-US" sz="1600" b="1" dirty="0" smtClean="0"/>
                  <a:t>Slope</a:t>
                </a:r>
                <a:endParaRPr lang="en-US" sz="1600" b="1" dirty="0"/>
              </a:p>
            </p:txBody>
          </p:sp>
          <p:sp>
            <p:nvSpPr>
              <p:cNvPr id="36" name="TextBox 35"/>
              <p:cNvSpPr txBox="1"/>
              <p:nvPr/>
            </p:nvSpPr>
            <p:spPr>
              <a:xfrm>
                <a:off x="6477000" y="1610070"/>
                <a:ext cx="2938976" cy="584775"/>
              </a:xfrm>
              <a:prstGeom prst="rect">
                <a:avLst/>
              </a:prstGeom>
              <a:noFill/>
            </p:spPr>
            <p:txBody>
              <a:bodyPr wrap="square" rtlCol="0">
                <a:spAutoFit/>
              </a:bodyPr>
              <a:lstStyle/>
              <a:p>
                <a:r>
                  <a:rPr lang="en-US" sz="1600" b="1" dirty="0" smtClean="0"/>
                  <a:t>Distance to </a:t>
                </a:r>
              </a:p>
              <a:p>
                <a:r>
                  <a:rPr lang="en-US" sz="1600" b="1" dirty="0" smtClean="0"/>
                  <a:t>zero contour</a:t>
                </a:r>
                <a:endParaRPr lang="en-US" sz="1600" b="1" dirty="0"/>
              </a:p>
            </p:txBody>
          </p:sp>
          <p:sp>
            <p:nvSpPr>
              <p:cNvPr id="37" name="TextBox 36"/>
              <p:cNvSpPr txBox="1"/>
              <p:nvPr/>
            </p:nvSpPr>
            <p:spPr>
              <a:xfrm>
                <a:off x="6257754" y="1202273"/>
                <a:ext cx="2378246" cy="338554"/>
              </a:xfrm>
              <a:prstGeom prst="rect">
                <a:avLst/>
              </a:prstGeom>
              <a:noFill/>
            </p:spPr>
            <p:txBody>
              <a:bodyPr wrap="square" rtlCol="0">
                <a:spAutoFit/>
              </a:bodyPr>
              <a:lstStyle/>
              <a:p>
                <a:r>
                  <a:rPr lang="en-US" sz="1600" b="1" dirty="0" smtClean="0">
                    <a:solidFill>
                      <a:schemeClr val="bg2"/>
                    </a:solidFill>
                  </a:rPr>
                  <a:t>Distance to dune peak</a:t>
                </a:r>
                <a:endParaRPr lang="en-US" sz="1600" b="1" dirty="0">
                  <a:solidFill>
                    <a:schemeClr val="bg2"/>
                  </a:solidFill>
                </a:endParaRPr>
              </a:p>
            </p:txBody>
          </p:sp>
          <p:sp>
            <p:nvSpPr>
              <p:cNvPr id="38" name="TextBox 37"/>
              <p:cNvSpPr txBox="1"/>
              <p:nvPr/>
            </p:nvSpPr>
            <p:spPr>
              <a:xfrm>
                <a:off x="6256556" y="804446"/>
                <a:ext cx="2354044" cy="338554"/>
              </a:xfrm>
              <a:prstGeom prst="rect">
                <a:avLst/>
              </a:prstGeom>
              <a:noFill/>
            </p:spPr>
            <p:txBody>
              <a:bodyPr wrap="square" rtlCol="0">
                <a:spAutoFit/>
              </a:bodyPr>
              <a:lstStyle/>
              <a:p>
                <a:r>
                  <a:rPr lang="en-US" sz="1600" b="1" dirty="0" smtClean="0">
                    <a:solidFill>
                      <a:schemeClr val="bg2"/>
                    </a:solidFill>
                  </a:rPr>
                  <a:t>Barrier island width</a:t>
                </a:r>
                <a:endParaRPr lang="en-US" sz="1600" b="1" dirty="0">
                  <a:solidFill>
                    <a:schemeClr val="bg2"/>
                  </a:solidFill>
                </a:endParaRPr>
              </a:p>
            </p:txBody>
          </p:sp>
        </p:grpSp>
        <p:sp>
          <p:nvSpPr>
            <p:cNvPr id="26" name="Rectangle 25"/>
            <p:cNvSpPr/>
            <p:nvPr/>
          </p:nvSpPr>
          <p:spPr>
            <a:xfrm>
              <a:off x="6737866" y="1649461"/>
              <a:ext cx="1469488" cy="534972"/>
            </a:xfrm>
            <a:prstGeom prst="rect">
              <a:avLst/>
            </a:prstGeom>
            <a:noFill/>
            <a:ln>
              <a:solidFill>
                <a:schemeClr val="tx2">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43400" y="2361566"/>
              <a:ext cx="1773752" cy="3287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83368" y="1714500"/>
              <a:ext cx="638796" cy="29479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urved Connector 53"/>
            <p:cNvCxnSpPr>
              <a:stCxn id="28" idx="3"/>
            </p:cNvCxnSpPr>
            <p:nvPr/>
          </p:nvCxnSpPr>
          <p:spPr>
            <a:xfrm flipH="1">
              <a:off x="5517743" y="1861899"/>
              <a:ext cx="104421" cy="1684514"/>
            </a:xfrm>
            <a:prstGeom prst="curvedConnector4">
              <a:avLst>
                <a:gd name="adj1" fmla="val -731999"/>
                <a:gd name="adj2" fmla="val 70838"/>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402033" y="2184433"/>
              <a:ext cx="0" cy="136198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343400" y="2702739"/>
              <a:ext cx="0" cy="843674"/>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58" name="TextBox 57"/>
          <p:cNvSpPr txBox="1">
            <a:spLocks noRot="1" noChangeAspect="1" noMove="1" noResize="1" noEditPoints="1" noAdjustHandles="1" noChangeArrowheads="1" noChangeShapeType="1" noTextEdit="1"/>
          </p:cNvSpPr>
          <p:nvPr/>
        </p:nvSpPr>
        <p:spPr>
          <a:xfrm>
            <a:off x="990600" y="4912549"/>
            <a:ext cx="2743200" cy="559512"/>
          </a:xfrm>
          <a:prstGeom prst="rect">
            <a:avLst/>
          </a:prstGeom>
          <a:blipFill rotWithShape="1">
            <a:blip r:embed="rId5" cstate="print"/>
            <a:stretch>
              <a:fillRect/>
            </a:stretch>
          </a:blipFill>
        </p:spPr>
        <p:txBody>
          <a:bodyPr/>
          <a:lstStyle/>
          <a:p>
            <a:r>
              <a:rPr lang="en-US">
                <a:noFill/>
              </a:rPr>
              <a:t> </a:t>
            </a:r>
          </a:p>
        </p:txBody>
      </p:sp>
      <p:sp>
        <p:nvSpPr>
          <p:cNvPr id="59" name="TextBox 58"/>
          <p:cNvSpPr txBox="1"/>
          <p:nvPr/>
        </p:nvSpPr>
        <p:spPr>
          <a:xfrm>
            <a:off x="838200" y="4594210"/>
            <a:ext cx="2971800" cy="369332"/>
          </a:xfrm>
          <a:prstGeom prst="rect">
            <a:avLst/>
          </a:prstGeom>
          <a:noFill/>
        </p:spPr>
        <p:txBody>
          <a:bodyPr wrap="square" rtlCol="0">
            <a:spAutoFit/>
          </a:bodyPr>
          <a:lstStyle/>
          <a:p>
            <a:r>
              <a:rPr lang="en-US" dirty="0" smtClean="0">
                <a:latin typeface="Cambria Math" panose="02040503050406030204" pitchFamily="18" charset="0"/>
                <a:ea typeface="Cambria Math" panose="02040503050406030204" pitchFamily="18" charset="0"/>
              </a:rPr>
              <a:t>Probability(herbaceous)=</a:t>
            </a:r>
            <a:endParaRPr lang="en-US" dirty="0">
              <a:latin typeface="Cambria Math" panose="02040503050406030204" pitchFamily="18" charset="0"/>
              <a:ea typeface="Cambria Math" panose="02040503050406030204" pitchFamily="18" charset="0"/>
            </a:endParaRPr>
          </a:p>
        </p:txBody>
      </p:sp>
      <p:grpSp>
        <p:nvGrpSpPr>
          <p:cNvPr id="72" name="Group 71"/>
          <p:cNvGrpSpPr/>
          <p:nvPr/>
        </p:nvGrpSpPr>
        <p:grpSpPr>
          <a:xfrm>
            <a:off x="3507584" y="4107659"/>
            <a:ext cx="5632023" cy="2728914"/>
            <a:chOff x="3745027" y="4336052"/>
            <a:chExt cx="5330284" cy="2457656"/>
          </a:xfrm>
        </p:grpSpPr>
        <p:sp>
          <p:nvSpPr>
            <p:cNvPr id="50" name="Rectangle 49"/>
            <p:cNvSpPr/>
            <p:nvPr/>
          </p:nvSpPr>
          <p:spPr>
            <a:xfrm>
              <a:off x="3841211" y="4357644"/>
              <a:ext cx="5171821" cy="2424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a:grpSpLocks noChangeAspect="1"/>
            </p:cNvGrpSpPr>
            <p:nvPr/>
          </p:nvGrpSpPr>
          <p:grpSpPr>
            <a:xfrm>
              <a:off x="7286626" y="4357689"/>
              <a:ext cx="1788685" cy="2409004"/>
              <a:chOff x="350652" y="691326"/>
              <a:chExt cx="4274102" cy="5756366"/>
            </a:xfrm>
          </p:grpSpPr>
          <p:pic>
            <p:nvPicPr>
              <p:cNvPr id="61" name="Picture 2"/>
              <p:cNvPicPr>
                <a:picLocks noChangeAspect="1" noChangeArrowheads="1"/>
              </p:cNvPicPr>
              <p:nvPr/>
            </p:nvPicPr>
            <p:blipFill>
              <a:blip r:embed="rId6" cstate="print"/>
              <a:srcRect l="36998" t="11625" r="25056" b="5006"/>
              <a:stretch>
                <a:fillRect/>
              </a:stretch>
            </p:blipFill>
            <p:spPr bwMode="auto">
              <a:xfrm>
                <a:off x="350652" y="691326"/>
                <a:ext cx="4274102" cy="5756366"/>
              </a:xfrm>
              <a:prstGeom prst="rect">
                <a:avLst/>
              </a:prstGeom>
              <a:noFill/>
              <a:ln w="9525">
                <a:noFill/>
                <a:miter lim="800000"/>
                <a:headEnd/>
                <a:tailEnd/>
              </a:ln>
            </p:spPr>
          </p:pic>
          <p:pic>
            <p:nvPicPr>
              <p:cNvPr id="62" name="Picture 4"/>
              <p:cNvPicPr>
                <a:picLocks noChangeAspect="1" noChangeArrowheads="1"/>
              </p:cNvPicPr>
              <p:nvPr/>
            </p:nvPicPr>
            <p:blipFill>
              <a:blip r:embed="rId7" cstate="print"/>
              <a:srcRect l="893" t="35630" r="89984" b="56731"/>
              <a:stretch>
                <a:fillRect/>
              </a:stretch>
            </p:blipFill>
            <p:spPr bwMode="auto">
              <a:xfrm>
                <a:off x="1799367" y="5361495"/>
                <a:ext cx="2048554" cy="1051473"/>
              </a:xfrm>
              <a:prstGeom prst="rect">
                <a:avLst/>
              </a:prstGeom>
              <a:noFill/>
              <a:ln w="9525">
                <a:noFill/>
                <a:miter lim="800000"/>
                <a:headEnd/>
                <a:tailEnd/>
              </a:ln>
            </p:spPr>
          </p:pic>
        </p:grpSp>
        <p:grpSp>
          <p:nvGrpSpPr>
            <p:cNvPr id="66" name="Group 65"/>
            <p:cNvGrpSpPr>
              <a:grpSpLocks noChangeAspect="1"/>
            </p:cNvGrpSpPr>
            <p:nvPr/>
          </p:nvGrpSpPr>
          <p:grpSpPr>
            <a:xfrm>
              <a:off x="5554495" y="4394983"/>
              <a:ext cx="1676448" cy="2398725"/>
              <a:chOff x="422032" y="852791"/>
              <a:chExt cx="3979984" cy="5694710"/>
            </a:xfrm>
          </p:grpSpPr>
          <p:pic>
            <p:nvPicPr>
              <p:cNvPr id="67" name="Picture 2"/>
              <p:cNvPicPr>
                <a:picLocks noChangeAspect="1" noChangeArrowheads="1"/>
              </p:cNvPicPr>
              <p:nvPr/>
            </p:nvPicPr>
            <p:blipFill>
              <a:blip r:embed="rId8" cstate="print"/>
              <a:srcRect l="36367" t="16033" r="27251" b="4934"/>
              <a:stretch>
                <a:fillRect/>
              </a:stretch>
            </p:blipFill>
            <p:spPr bwMode="auto">
              <a:xfrm>
                <a:off x="422032" y="852791"/>
                <a:ext cx="3979984" cy="5604274"/>
              </a:xfrm>
              <a:prstGeom prst="rect">
                <a:avLst/>
              </a:prstGeom>
              <a:noFill/>
              <a:ln w="9525">
                <a:noFill/>
                <a:miter lim="800000"/>
                <a:headEnd/>
                <a:tailEnd/>
              </a:ln>
            </p:spPr>
          </p:pic>
          <p:pic>
            <p:nvPicPr>
              <p:cNvPr id="68" name="Picture 3"/>
              <p:cNvPicPr>
                <a:picLocks noChangeAspect="1" noChangeArrowheads="1"/>
              </p:cNvPicPr>
              <p:nvPr/>
            </p:nvPicPr>
            <p:blipFill>
              <a:blip r:embed="rId8" cstate="print"/>
              <a:srcRect l="1566" t="38808" r="89615" b="52961"/>
              <a:stretch>
                <a:fillRect/>
              </a:stretch>
            </p:blipFill>
            <p:spPr bwMode="auto">
              <a:xfrm>
                <a:off x="1845759" y="5382741"/>
                <a:ext cx="1925273" cy="1164760"/>
              </a:xfrm>
              <a:prstGeom prst="rect">
                <a:avLst/>
              </a:prstGeom>
              <a:noFill/>
              <a:ln w="9525">
                <a:noFill/>
                <a:miter lim="800000"/>
                <a:headEnd/>
                <a:tailEnd/>
              </a:ln>
            </p:spPr>
          </p:pic>
        </p:grpSp>
        <p:grpSp>
          <p:nvGrpSpPr>
            <p:cNvPr id="69" name="Group 68"/>
            <p:cNvGrpSpPr>
              <a:grpSpLocks noChangeAspect="1"/>
            </p:cNvGrpSpPr>
            <p:nvPr/>
          </p:nvGrpSpPr>
          <p:grpSpPr>
            <a:xfrm>
              <a:off x="3836197" y="4347984"/>
              <a:ext cx="1800228" cy="2412827"/>
              <a:chOff x="332867" y="597478"/>
              <a:chExt cx="4356363" cy="5838788"/>
            </a:xfrm>
          </p:grpSpPr>
          <p:pic>
            <p:nvPicPr>
              <p:cNvPr id="70" name="Picture 2"/>
              <p:cNvPicPr>
                <a:picLocks noChangeAspect="1" noChangeArrowheads="1"/>
              </p:cNvPicPr>
              <p:nvPr/>
            </p:nvPicPr>
            <p:blipFill>
              <a:blip r:embed="rId9" cstate="print"/>
              <a:srcRect l="36882" t="11094" r="24798" b="5272"/>
              <a:stretch>
                <a:fillRect/>
              </a:stretch>
            </p:blipFill>
            <p:spPr bwMode="auto">
              <a:xfrm>
                <a:off x="332867" y="597478"/>
                <a:ext cx="4356363" cy="5828307"/>
              </a:xfrm>
              <a:prstGeom prst="rect">
                <a:avLst/>
              </a:prstGeom>
              <a:noFill/>
              <a:ln w="9525">
                <a:noFill/>
                <a:miter lim="800000"/>
                <a:headEnd/>
                <a:tailEnd/>
              </a:ln>
            </p:spPr>
          </p:pic>
          <p:pic>
            <p:nvPicPr>
              <p:cNvPr id="71" name="Picture 4"/>
              <p:cNvPicPr>
                <a:picLocks noChangeAspect="1" noChangeArrowheads="1"/>
              </p:cNvPicPr>
              <p:nvPr/>
            </p:nvPicPr>
            <p:blipFill>
              <a:blip r:embed="rId10" cstate="print"/>
              <a:srcRect l="1190" t="50255" r="91777" b="41500"/>
              <a:stretch>
                <a:fillRect/>
              </a:stretch>
            </p:blipFill>
            <p:spPr bwMode="auto">
              <a:xfrm>
                <a:off x="1712459" y="5305771"/>
                <a:ext cx="1572864" cy="1130495"/>
              </a:xfrm>
              <a:prstGeom prst="rect">
                <a:avLst/>
              </a:prstGeom>
              <a:noFill/>
              <a:ln w="9525">
                <a:noFill/>
                <a:miter lim="800000"/>
                <a:headEnd/>
                <a:tailEnd/>
              </a:ln>
            </p:spPr>
          </p:pic>
        </p:grpSp>
        <p:grpSp>
          <p:nvGrpSpPr>
            <p:cNvPr id="46" name="Group 98"/>
            <p:cNvGrpSpPr/>
            <p:nvPr/>
          </p:nvGrpSpPr>
          <p:grpSpPr>
            <a:xfrm>
              <a:off x="3745027" y="4336052"/>
              <a:ext cx="5133559" cy="634449"/>
              <a:chOff x="200868" y="2270264"/>
              <a:chExt cx="8692346" cy="1178780"/>
            </a:xfrm>
          </p:grpSpPr>
          <p:sp>
            <p:nvSpPr>
              <p:cNvPr id="47" name="TextBox 46"/>
              <p:cNvSpPr txBox="1"/>
              <p:nvPr/>
            </p:nvSpPr>
            <p:spPr>
              <a:xfrm>
                <a:off x="200868" y="2288732"/>
                <a:ext cx="4667030" cy="1160312"/>
              </a:xfrm>
              <a:prstGeom prst="rect">
                <a:avLst/>
              </a:prstGeom>
              <a:noFill/>
            </p:spPr>
            <p:txBody>
              <a:bodyPr wrap="square" rtlCol="0">
                <a:spAutoFit/>
              </a:bodyPr>
              <a:lstStyle/>
              <a:p>
                <a:r>
                  <a:rPr lang="en-US" sz="1400" dirty="0" smtClean="0"/>
                  <a:t>Probability </a:t>
                </a:r>
              </a:p>
              <a:p>
                <a:r>
                  <a:rPr lang="en-US" sz="1400" dirty="0" smtClean="0"/>
                  <a:t>Herbaceous</a:t>
                </a:r>
                <a:endParaRPr lang="en-US" sz="1400" dirty="0"/>
              </a:p>
            </p:txBody>
          </p:sp>
          <p:sp>
            <p:nvSpPr>
              <p:cNvPr id="48" name="TextBox 47"/>
              <p:cNvSpPr txBox="1"/>
              <p:nvPr/>
            </p:nvSpPr>
            <p:spPr>
              <a:xfrm>
                <a:off x="3456099" y="2270264"/>
                <a:ext cx="2514598" cy="972121"/>
              </a:xfrm>
              <a:prstGeom prst="rect">
                <a:avLst/>
              </a:prstGeom>
              <a:noFill/>
            </p:spPr>
            <p:txBody>
              <a:bodyPr wrap="square" rtlCol="0">
                <a:spAutoFit/>
              </a:bodyPr>
              <a:lstStyle/>
              <a:p>
                <a:r>
                  <a:rPr lang="en-US" sz="1400" dirty="0" smtClean="0"/>
                  <a:t>Probability </a:t>
                </a:r>
              </a:p>
              <a:p>
                <a:r>
                  <a:rPr lang="en-US" sz="1400" dirty="0" smtClean="0"/>
                  <a:t>Sparse</a:t>
                </a:r>
                <a:endParaRPr lang="en-US" sz="1400" dirty="0"/>
              </a:p>
            </p:txBody>
          </p:sp>
          <p:sp>
            <p:nvSpPr>
              <p:cNvPr id="49" name="TextBox 48"/>
              <p:cNvSpPr txBox="1"/>
              <p:nvPr/>
            </p:nvSpPr>
            <p:spPr>
              <a:xfrm>
                <a:off x="6378616" y="2271886"/>
                <a:ext cx="2514598" cy="972117"/>
              </a:xfrm>
              <a:prstGeom prst="rect">
                <a:avLst/>
              </a:prstGeom>
              <a:noFill/>
            </p:spPr>
            <p:txBody>
              <a:bodyPr wrap="square" rtlCol="0">
                <a:spAutoFit/>
              </a:bodyPr>
              <a:lstStyle/>
              <a:p>
                <a:r>
                  <a:rPr lang="en-US" sz="1400" dirty="0" smtClean="0"/>
                  <a:t>Probability</a:t>
                </a:r>
              </a:p>
              <a:p>
                <a:r>
                  <a:rPr lang="en-US" sz="1400" dirty="0" smtClean="0"/>
                  <a:t>Woody</a:t>
                </a:r>
                <a:endParaRPr lang="en-US" sz="1400" dirty="0"/>
              </a:p>
            </p:txBody>
          </p:sp>
        </p:grpSp>
      </p:grpSp>
    </p:spTree>
    <p:extLst>
      <p:ext uri="{BB962C8B-B14F-4D97-AF65-F5344CB8AC3E}">
        <p14:creationId xmlns:p14="http://schemas.microsoft.com/office/powerpoint/2010/main" val="829927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338" y="606425"/>
            <a:ext cx="67564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2036" y="3764580"/>
            <a:ext cx="2977739" cy="291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222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800">
                <a:solidFill>
                  <a:schemeClr val="tx1"/>
                </a:solidFill>
                <a:latin typeface="Arial" panose="020B0604020202020204" pitchFamily="34" charset="0"/>
              </a:defRPr>
            </a:lvl1pPr>
            <a:lvl2pPr marL="742950" indent="-285750" eaLnBrk="0" hangingPunct="0">
              <a:spcBef>
                <a:spcPct val="20000"/>
              </a:spcBef>
              <a:buSzPct val="75000"/>
              <a:buFont typeface="Arial" panose="020B0604020202020204" pitchFamily="34" charset="0"/>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SzPct val="75000"/>
              <a:buFont typeface="Wingdings 3" panose="05040102010807070707" pitchFamily="18" charset="2"/>
              <a:buChar char="w"/>
              <a:defRPr>
                <a:solidFill>
                  <a:schemeClr val="tx1"/>
                </a:solidFill>
                <a:latin typeface="Arial" panose="020B0604020202020204" pitchFamily="34" charset="0"/>
              </a:defRPr>
            </a:lvl4pPr>
            <a:lvl5pPr marL="2057400" indent="-228600" eaLnBrk="0" hangingPunct="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200" b="1" dirty="0"/>
              <a:t>Model Evolution</a:t>
            </a:r>
          </a:p>
        </p:txBody>
      </p:sp>
      <p:pic>
        <p:nvPicPr>
          <p:cNvPr id="7" name="Picture 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2036" y="867682"/>
            <a:ext cx="2977739" cy="2717800"/>
          </a:xfrm>
          <a:prstGeom prst="rect">
            <a:avLst/>
          </a:prstGeom>
          <a:solidFill>
            <a:schemeClr val="bg1"/>
          </a:solidFill>
          <a:ln w="9525">
            <a:solidFill>
              <a:schemeClr val="tx1"/>
            </a:solidFill>
            <a:miter lim="800000"/>
            <a:headEnd/>
            <a:tailEnd/>
          </a:ln>
        </p:spPr>
      </p:pic>
    </p:spTree>
    <p:extLst>
      <p:ext uri="{BB962C8B-B14F-4D97-AF65-F5344CB8AC3E}">
        <p14:creationId xmlns:p14="http://schemas.microsoft.com/office/powerpoint/2010/main" val="2928029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74" y="59608"/>
            <a:ext cx="7352482" cy="646112"/>
          </a:xfrm>
          <a:prstGeom prst="rect">
            <a:avLst/>
          </a:prstGeom>
          <a:noFill/>
        </p:spPr>
        <p:txBody>
          <a:bodyPr wrap="square">
            <a:spAutoFit/>
          </a:bodyPr>
          <a:lstStyle/>
          <a:p>
            <a:pPr>
              <a:defRPr/>
            </a:pPr>
            <a:r>
              <a:rPr lang="en-US" sz="3600" b="1" dirty="0">
                <a:latin typeface="+mj-lt"/>
                <a:cs typeface="+mn-cs"/>
              </a:rPr>
              <a:t>Validation Analysis</a:t>
            </a:r>
          </a:p>
        </p:txBody>
      </p:sp>
      <p:sp>
        <p:nvSpPr>
          <p:cNvPr id="5" name="Content Placeholder 2"/>
          <p:cNvSpPr txBox="1">
            <a:spLocks/>
          </p:cNvSpPr>
          <p:nvPr/>
        </p:nvSpPr>
        <p:spPr bwMode="auto">
          <a:xfrm>
            <a:off x="419739" y="741345"/>
            <a:ext cx="8569881" cy="2069851"/>
          </a:xfrm>
          <a:prstGeom prst="rect">
            <a:avLst/>
          </a:prstGeom>
          <a:noFill/>
          <a:ln w="9525">
            <a:noFill/>
            <a:miter lim="800000"/>
            <a:headEnd/>
            <a:tailEnd/>
          </a:ln>
          <a:effectLst/>
        </p:spPr>
        <p:txBody>
          <a:bodyPr/>
          <a:lstStyle>
            <a:lvl1pPr marL="342900" indent="-342900" algn="l" rtl="0" fontAlgn="base">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18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a:lstStyle>
          <a:p>
            <a:pPr marL="342900" lvl="1" indent="-342900">
              <a:buSzTx/>
              <a:buFont typeface="Wingdings" pitchFamily="2" charset="2"/>
              <a:buChar char="§"/>
              <a:defRPr/>
            </a:pPr>
            <a:r>
              <a:rPr lang="en-US" sz="2200" dirty="0" smtClean="0"/>
              <a:t>Created additional Hyperspectral dataset to </a:t>
            </a:r>
            <a:r>
              <a:rPr lang="en-US" sz="2200" dirty="0"/>
              <a:t>classify </a:t>
            </a:r>
            <a:r>
              <a:rPr lang="en-US" sz="2200" dirty="0" smtClean="0"/>
              <a:t>habitat types</a:t>
            </a:r>
          </a:p>
          <a:p>
            <a:pPr marL="342900" lvl="1" indent="-342900">
              <a:buSzTx/>
              <a:buFont typeface="Wingdings" pitchFamily="2" charset="2"/>
              <a:buChar char="§"/>
              <a:defRPr/>
            </a:pPr>
            <a:r>
              <a:rPr lang="en-US" sz="2200" dirty="0" smtClean="0"/>
              <a:t>Compared habitat probabilities across years and across data type</a:t>
            </a:r>
          </a:p>
          <a:p>
            <a:pPr marL="342900" lvl="1" indent="-342900">
              <a:buSzTx/>
              <a:buFont typeface="Wingdings" pitchFamily="2" charset="2"/>
              <a:buChar char="§"/>
              <a:defRPr/>
            </a:pPr>
            <a:r>
              <a:rPr lang="en-US" sz="2200" dirty="0" smtClean="0"/>
              <a:t>Standard statistical and sensitivity analysis</a:t>
            </a:r>
          </a:p>
          <a:p>
            <a:pPr marL="0" lvl="1" indent="0">
              <a:buSzTx/>
              <a:buNone/>
              <a:defRPr/>
            </a:pPr>
            <a:endParaRPr lang="en-US" sz="2200" kern="0" dirty="0" smtClean="0"/>
          </a:p>
          <a:p>
            <a:pPr>
              <a:defRPr/>
            </a:pPr>
            <a:endParaRPr lang="en-US" sz="1800" kern="0" dirty="0"/>
          </a:p>
        </p:txBody>
      </p:sp>
      <p:pic>
        <p:nvPicPr>
          <p:cNvPr id="92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4" y="2505695"/>
            <a:ext cx="4779536" cy="372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5306" y="3384463"/>
            <a:ext cx="4750691" cy="284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27665" y="2505695"/>
            <a:ext cx="4728332" cy="997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102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5"/>
          <p:cNvSpPr>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800">
                <a:solidFill>
                  <a:schemeClr val="tx1"/>
                </a:solidFill>
                <a:latin typeface="Arial" charset="0"/>
              </a:defRPr>
            </a:lvl1pPr>
            <a:lvl2pPr marL="742950" indent="-285750" eaLnBrk="0" hangingPunct="0">
              <a:spcBef>
                <a:spcPct val="20000"/>
              </a:spcBef>
              <a:buSzPct val="75000"/>
              <a:buFont typeface="Arial" charset="0"/>
              <a:buChar char="►"/>
              <a:defRPr sz="24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SzPct val="75000"/>
              <a:buFont typeface="Wingdings 3" pitchFamily="18" charset="2"/>
              <a:buChar char="w"/>
              <a:defRPr>
                <a:solidFill>
                  <a:schemeClr val="tx1"/>
                </a:solidFill>
                <a:latin typeface="Arial" charset="0"/>
              </a:defRPr>
            </a:lvl4pPr>
            <a:lvl5pPr marL="2057400" indent="-228600" eaLnBrk="0" hangingPunct="0">
              <a:spcBef>
                <a:spcPct val="20000"/>
              </a:spcBef>
              <a:buSzPct val="5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SzPct val="5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SzPct val="5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SzPct val="5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SzPct val="50000"/>
              <a:buFont typeface="Wingdings" pitchFamily="2" charset="2"/>
              <a:buChar char="¡"/>
              <a:defRPr sz="2000">
                <a:solidFill>
                  <a:schemeClr val="tx1"/>
                </a:solidFill>
                <a:latin typeface="Arial" charset="0"/>
              </a:defRPr>
            </a:lvl9pPr>
          </a:lstStyle>
          <a:p>
            <a:pPr eaLnBrk="1" hangingPunct="1">
              <a:spcBef>
                <a:spcPct val="0"/>
              </a:spcBef>
              <a:buFontTx/>
              <a:buNone/>
            </a:pPr>
            <a:r>
              <a:rPr lang="en-US" altLang="en-US" sz="3200" b="1" dirty="0"/>
              <a:t>Incorporating Ecological </a:t>
            </a:r>
            <a:r>
              <a:rPr lang="en-US" altLang="en-US" sz="3200" b="1" dirty="0" smtClean="0"/>
              <a:t>Processes</a:t>
            </a:r>
            <a:endParaRPr lang="en-US" altLang="en-US" sz="3200" b="1" dirty="0"/>
          </a:p>
        </p:txBody>
      </p:sp>
      <p:pic>
        <p:nvPicPr>
          <p:cNvPr id="1024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213" y="4277671"/>
            <a:ext cx="4818625" cy="22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5480" y="1086085"/>
            <a:ext cx="3945149" cy="210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4514" y="3521947"/>
            <a:ext cx="3926115" cy="236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Content Placeholder 2"/>
          <p:cNvSpPr>
            <a:spLocks noGrp="1"/>
          </p:cNvSpPr>
          <p:nvPr>
            <p:ph idx="1"/>
          </p:nvPr>
        </p:nvSpPr>
        <p:spPr>
          <a:xfrm>
            <a:off x="87314" y="815975"/>
            <a:ext cx="5000042" cy="1720850"/>
          </a:xfrm>
        </p:spPr>
        <p:txBody>
          <a:bodyPr/>
          <a:lstStyle/>
          <a:p>
            <a:pPr marL="0" indent="0" eaLnBrk="1" hangingPunct="1">
              <a:buNone/>
            </a:pPr>
            <a:endParaRPr lang="en-US" altLang="en-US" sz="1000" dirty="0" smtClean="0"/>
          </a:p>
          <a:p>
            <a:pPr marL="344488" indent="-287338" eaLnBrk="1" hangingPunct="1"/>
            <a:r>
              <a:rPr lang="en-US" altLang="en-US" sz="2400" dirty="0"/>
              <a:t>S</a:t>
            </a:r>
            <a:r>
              <a:rPr lang="en-US" altLang="en-US" sz="2400" dirty="0" smtClean="0"/>
              <a:t>ite specific analysis of </a:t>
            </a:r>
            <a:r>
              <a:rPr lang="en-US" altLang="en-US" sz="2400" dirty="0" err="1" smtClean="0"/>
              <a:t>pedogensis</a:t>
            </a:r>
            <a:r>
              <a:rPr lang="en-US" altLang="en-US" sz="2400" dirty="0" smtClean="0"/>
              <a:t> and </a:t>
            </a:r>
            <a:r>
              <a:rPr lang="en-US" altLang="en-US" sz="2400" dirty="0" err="1" smtClean="0"/>
              <a:t>hydromorphology</a:t>
            </a:r>
            <a:r>
              <a:rPr lang="en-US" altLang="en-US" sz="2400" dirty="0" smtClean="0"/>
              <a:t>                 </a:t>
            </a:r>
            <a:r>
              <a:rPr lang="en-US" altLang="en-US" sz="2000" dirty="0" smtClean="0"/>
              <a:t>(Rossi, 2015)</a:t>
            </a:r>
          </a:p>
          <a:p>
            <a:pPr marL="344488" indent="-287338" eaLnBrk="1" hangingPunct="1"/>
            <a:endParaRPr lang="en-US" altLang="en-US" sz="800" dirty="0" smtClean="0"/>
          </a:p>
          <a:p>
            <a:pPr marL="344488" indent="-287338" eaLnBrk="1" hangingPunct="1"/>
            <a:r>
              <a:rPr lang="en-US" altLang="en-US" sz="2400" dirty="0" smtClean="0"/>
              <a:t>Estimates </a:t>
            </a:r>
            <a:r>
              <a:rPr lang="en-US" altLang="en-US" sz="2400" b="1" dirty="0" smtClean="0"/>
              <a:t>Carbon</a:t>
            </a:r>
            <a:r>
              <a:rPr lang="en-US" altLang="en-US" sz="2400" dirty="0" smtClean="0"/>
              <a:t> and </a:t>
            </a:r>
            <a:r>
              <a:rPr lang="en-US" altLang="en-US" sz="2400" b="1" dirty="0" smtClean="0"/>
              <a:t>Nitrogen</a:t>
            </a:r>
            <a:r>
              <a:rPr lang="en-US" altLang="en-US" sz="2400" dirty="0" smtClean="0"/>
              <a:t> sequestration based on habitat and elevation</a:t>
            </a:r>
          </a:p>
          <a:p>
            <a:pPr lvl="1" eaLnBrk="1" hangingPunct="1"/>
            <a:endParaRPr lang="en-US" altLang="en-US" sz="2000" dirty="0" smtClean="0"/>
          </a:p>
          <a:p>
            <a:pPr lvl="1" eaLnBrk="1" hangingPunct="1"/>
            <a:endParaRPr lang="en-US" altLang="en-US" sz="2000" dirty="0" smtClean="0"/>
          </a:p>
          <a:p>
            <a:pPr lvl="1" eaLnBrk="1" hangingPunct="1"/>
            <a:endParaRPr lang="en-US" altLang="en-US" sz="2000" dirty="0" smtClean="0"/>
          </a:p>
          <a:p>
            <a:pPr lvl="1" eaLnBrk="1" hangingPunct="1"/>
            <a:endParaRPr lang="en-US" altLang="en-US" sz="2000" dirty="0" smtClean="0"/>
          </a:p>
          <a:p>
            <a:pPr lvl="1" eaLnBrk="1" hangingPunct="1"/>
            <a:endParaRPr lang="en-US" altLang="en-US" dirty="0" smtClean="0"/>
          </a:p>
        </p:txBody>
      </p:sp>
    </p:spTree>
    <p:extLst>
      <p:ext uri="{BB962C8B-B14F-4D97-AF65-F5344CB8AC3E}">
        <p14:creationId xmlns:p14="http://schemas.microsoft.com/office/powerpoint/2010/main" val="1839531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p:cNvSpPr/>
          <p:nvPr/>
        </p:nvSpPr>
        <p:spPr>
          <a:xfrm>
            <a:off x="7863840" y="5226062"/>
            <a:ext cx="1085088" cy="1002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62000"/>
          </a:xfrm>
        </p:spPr>
        <p:txBody>
          <a:bodyPr/>
          <a:lstStyle/>
          <a:p>
            <a:pPr algn="ctr"/>
            <a:r>
              <a:rPr lang="en-US" sz="2800" dirty="0" smtClean="0">
                <a:ea typeface="Tahoma" pitchFamily="34" charset="0"/>
                <a:cs typeface="Tahoma" pitchFamily="34" charset="0"/>
              </a:rPr>
              <a:t>Ecological Modeling for Landscape Change Analysis</a:t>
            </a:r>
            <a:endParaRPr lang="en-US" sz="2800" dirty="0"/>
          </a:p>
        </p:txBody>
      </p:sp>
      <p:sp>
        <p:nvSpPr>
          <p:cNvPr id="3" name="TextBox 2"/>
          <p:cNvSpPr txBox="1"/>
          <p:nvPr/>
        </p:nvSpPr>
        <p:spPr>
          <a:xfrm>
            <a:off x="713164" y="5895990"/>
            <a:ext cx="2562354" cy="369332"/>
          </a:xfrm>
          <a:prstGeom prst="rect">
            <a:avLst/>
          </a:prstGeom>
          <a:noFill/>
        </p:spPr>
        <p:txBody>
          <a:bodyPr wrap="square" rtlCol="0">
            <a:spAutoFit/>
          </a:bodyPr>
          <a:lstStyle/>
          <a:p>
            <a:r>
              <a:rPr lang="en-US" dirty="0" err="1" smtClean="0"/>
              <a:t>Plieninger</a:t>
            </a:r>
            <a:r>
              <a:rPr lang="en-US" dirty="0" smtClean="0"/>
              <a:t> et al 2015</a:t>
            </a:r>
            <a:endParaRPr lang="en-US" dirty="0"/>
          </a:p>
        </p:txBody>
      </p:sp>
      <p:grpSp>
        <p:nvGrpSpPr>
          <p:cNvPr id="19" name="Group 18"/>
          <p:cNvGrpSpPr/>
          <p:nvPr/>
        </p:nvGrpSpPr>
        <p:grpSpPr>
          <a:xfrm>
            <a:off x="701040" y="543702"/>
            <a:ext cx="7816089" cy="5367610"/>
            <a:chOff x="701040" y="531510"/>
            <a:chExt cx="7816089" cy="5367610"/>
          </a:xfrm>
        </p:grpSpPr>
        <p:sp>
          <p:nvSpPr>
            <p:cNvPr id="8" name="Isosceles Triangle 7"/>
            <p:cNvSpPr/>
            <p:nvPr/>
          </p:nvSpPr>
          <p:spPr>
            <a:xfrm>
              <a:off x="701040" y="531510"/>
              <a:ext cx="7816089" cy="535228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74948" y="1267741"/>
              <a:ext cx="1687067" cy="1138773"/>
            </a:xfrm>
            <a:prstGeom prst="rect">
              <a:avLst/>
            </a:prstGeom>
            <a:noFill/>
          </p:spPr>
          <p:txBody>
            <a:bodyPr wrap="square" rtlCol="0">
              <a:spAutoFit/>
            </a:bodyPr>
            <a:lstStyle/>
            <a:p>
              <a:pPr algn="ctr"/>
              <a:r>
                <a:rPr lang="en-US" sz="1700" b="1" dirty="0" smtClean="0"/>
                <a:t>Ecosystem services, well-being, wealth, poverty</a:t>
              </a:r>
              <a:endParaRPr lang="en-US" sz="1700" b="1" dirty="0"/>
            </a:p>
          </p:txBody>
        </p:sp>
        <p:sp>
          <p:nvSpPr>
            <p:cNvPr id="13" name="TextBox 12"/>
            <p:cNvSpPr txBox="1"/>
            <p:nvPr/>
          </p:nvSpPr>
          <p:spPr>
            <a:xfrm>
              <a:off x="2779776" y="5560566"/>
              <a:ext cx="3596639" cy="338554"/>
            </a:xfrm>
            <a:prstGeom prst="rect">
              <a:avLst/>
            </a:prstGeom>
            <a:noFill/>
          </p:spPr>
          <p:txBody>
            <a:bodyPr wrap="square" rtlCol="0">
              <a:spAutoFit/>
            </a:bodyPr>
            <a:lstStyle/>
            <a:p>
              <a:pPr algn="ctr"/>
              <a:r>
                <a:rPr lang="en-US" sz="1600" b="1" dirty="0" smtClean="0"/>
                <a:t>Ecosystem change and society</a:t>
              </a:r>
              <a:endParaRPr lang="en-US" sz="1600" b="1" dirty="0"/>
            </a:p>
          </p:txBody>
        </p:sp>
        <p:sp>
          <p:nvSpPr>
            <p:cNvPr id="14" name="TextBox 13"/>
            <p:cNvSpPr txBox="1"/>
            <p:nvPr/>
          </p:nvSpPr>
          <p:spPr>
            <a:xfrm>
              <a:off x="6547105" y="5153101"/>
              <a:ext cx="1566672" cy="646331"/>
            </a:xfrm>
            <a:prstGeom prst="rect">
              <a:avLst/>
            </a:prstGeom>
            <a:noFill/>
          </p:spPr>
          <p:txBody>
            <a:bodyPr wrap="square" rtlCol="0">
              <a:spAutoFit/>
            </a:bodyPr>
            <a:lstStyle/>
            <a:p>
              <a:r>
                <a:rPr lang="en-US" b="1" dirty="0" smtClean="0"/>
                <a:t>Ecosystem</a:t>
              </a:r>
              <a:r>
                <a:rPr lang="en-US" sz="1600" b="1" dirty="0" smtClean="0"/>
                <a:t> </a:t>
              </a:r>
              <a:r>
                <a:rPr lang="en-US" b="1" dirty="0" smtClean="0"/>
                <a:t>stewardship</a:t>
              </a:r>
              <a:endParaRPr lang="en-US" b="1" dirty="0"/>
            </a:p>
          </p:txBody>
        </p:sp>
        <p:sp>
          <p:nvSpPr>
            <p:cNvPr id="21" name="Down Arrow 20"/>
            <p:cNvSpPr/>
            <p:nvPr/>
          </p:nvSpPr>
          <p:spPr>
            <a:xfrm rot="10800000">
              <a:off x="4364736" y="2369339"/>
              <a:ext cx="415308" cy="39824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8" name="Group 17"/>
            <p:cNvGrpSpPr/>
            <p:nvPr/>
          </p:nvGrpSpPr>
          <p:grpSpPr>
            <a:xfrm>
              <a:off x="3372208" y="2841750"/>
              <a:ext cx="2400364" cy="2645664"/>
              <a:chOff x="3375510" y="3158742"/>
              <a:chExt cx="2400364" cy="2645664"/>
            </a:xfrm>
          </p:grpSpPr>
          <p:sp>
            <p:nvSpPr>
              <p:cNvPr id="15" name="Hexagon 14"/>
              <p:cNvSpPr/>
              <p:nvPr/>
            </p:nvSpPr>
            <p:spPr>
              <a:xfrm rot="5400000">
                <a:off x="3255772" y="3284304"/>
                <a:ext cx="2645664" cy="239454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375510" y="4062159"/>
                <a:ext cx="2394540" cy="830997"/>
              </a:xfrm>
              <a:prstGeom prst="rect">
                <a:avLst/>
              </a:prstGeom>
              <a:noFill/>
            </p:spPr>
            <p:txBody>
              <a:bodyPr wrap="square" rtlCol="0">
                <a:spAutoFit/>
              </a:bodyPr>
              <a:lstStyle/>
              <a:p>
                <a:pPr algn="ctr"/>
                <a:r>
                  <a:rPr lang="en-US" sz="2400" b="1" dirty="0" smtClean="0"/>
                  <a:t>Landscape </a:t>
                </a:r>
              </a:p>
              <a:p>
                <a:pPr algn="ctr"/>
                <a:r>
                  <a:rPr lang="en-US" sz="2400" b="1" dirty="0" smtClean="0"/>
                  <a:t>Research</a:t>
                </a:r>
                <a:endParaRPr lang="en-US" sz="2400" b="1" dirty="0"/>
              </a:p>
            </p:txBody>
          </p:sp>
        </p:grpSp>
        <p:sp>
          <p:nvSpPr>
            <p:cNvPr id="24" name="Down Arrow 23"/>
            <p:cNvSpPr/>
            <p:nvPr/>
          </p:nvSpPr>
          <p:spPr>
            <a:xfrm rot="3519552">
              <a:off x="2747494" y="4933195"/>
              <a:ext cx="415308" cy="39824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Down Arrow 24"/>
            <p:cNvSpPr/>
            <p:nvPr/>
          </p:nvSpPr>
          <p:spPr>
            <a:xfrm rot="17771656">
              <a:off x="6025351" y="4914304"/>
              <a:ext cx="415308" cy="39824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TextBox 25"/>
            <p:cNvSpPr txBox="1"/>
            <p:nvPr/>
          </p:nvSpPr>
          <p:spPr>
            <a:xfrm>
              <a:off x="903476" y="5140718"/>
              <a:ext cx="2060448" cy="646331"/>
            </a:xfrm>
            <a:prstGeom prst="rect">
              <a:avLst/>
            </a:prstGeom>
            <a:noFill/>
          </p:spPr>
          <p:txBody>
            <a:bodyPr wrap="square" rtlCol="0">
              <a:spAutoFit/>
            </a:bodyPr>
            <a:lstStyle/>
            <a:p>
              <a:pPr algn="ctr"/>
              <a:r>
                <a:rPr lang="en-US" b="1" dirty="0" smtClean="0"/>
                <a:t>Nested multi-</a:t>
              </a:r>
            </a:p>
            <a:p>
              <a:pPr algn="ctr"/>
              <a:r>
                <a:rPr lang="en-US" b="1" dirty="0"/>
                <a:t>s</a:t>
              </a:r>
              <a:r>
                <a:rPr lang="en-US" b="1" dirty="0" smtClean="0"/>
                <a:t>caled dynamics</a:t>
              </a:r>
              <a:endParaRPr lang="en-US" b="1" dirty="0"/>
            </a:p>
          </p:txBody>
        </p:sp>
      </p:grpSp>
    </p:spTree>
    <p:extLst>
      <p:ext uri="{BB962C8B-B14F-4D97-AF65-F5344CB8AC3E}">
        <p14:creationId xmlns:p14="http://schemas.microsoft.com/office/powerpoint/2010/main" val="3507700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a:xfrm>
            <a:off x="83127" y="0"/>
            <a:ext cx="8573511" cy="1143000"/>
          </a:xfrm>
        </p:spPr>
        <p:txBody>
          <a:bodyPr/>
          <a:lstStyle/>
          <a:p>
            <a:pPr eaLnBrk="1" hangingPunct="1"/>
            <a:r>
              <a:rPr lang="en-US" altLang="en-US" dirty="0" smtClean="0"/>
              <a:t>Operations tool</a:t>
            </a:r>
          </a:p>
        </p:txBody>
      </p:sp>
      <p:sp>
        <p:nvSpPr>
          <p:cNvPr id="11267" name="Content Placeholder 2"/>
          <p:cNvSpPr>
            <a:spLocks noGrp="1"/>
          </p:cNvSpPr>
          <p:nvPr>
            <p:ph idx="1"/>
          </p:nvPr>
        </p:nvSpPr>
        <p:spPr>
          <a:xfrm>
            <a:off x="185738" y="759382"/>
            <a:ext cx="8750300" cy="3886200"/>
          </a:xfrm>
        </p:spPr>
        <p:txBody>
          <a:bodyPr/>
          <a:lstStyle/>
          <a:p>
            <a:pPr eaLnBrk="1" hangingPunct="1"/>
            <a:r>
              <a:rPr lang="en-US" altLang="en-US" sz="2600" dirty="0" smtClean="0"/>
              <a:t>User controlled </a:t>
            </a:r>
          </a:p>
          <a:p>
            <a:pPr lvl="1" eaLnBrk="1" hangingPunct="1"/>
            <a:r>
              <a:rPr lang="en-US" altLang="en-US" dirty="0" smtClean="0"/>
              <a:t>Height, Slope, Width</a:t>
            </a:r>
          </a:p>
          <a:p>
            <a:pPr lvl="1" eaLnBrk="1" hangingPunct="1"/>
            <a:r>
              <a:rPr lang="en-US" altLang="en-US" dirty="0" smtClean="0"/>
              <a:t>Location and Length</a:t>
            </a:r>
          </a:p>
          <a:p>
            <a:pPr eaLnBrk="1" hangingPunct="1"/>
            <a:r>
              <a:rPr lang="en-US" altLang="en-US" sz="2600" dirty="0" smtClean="0"/>
              <a:t>Creates feature and new Digital Elevation Model</a:t>
            </a:r>
          </a:p>
          <a:p>
            <a:pPr marL="0" indent="0" eaLnBrk="1" hangingPunct="1">
              <a:buNone/>
            </a:pPr>
            <a:endParaRPr lang="en-US" altLang="en-US" sz="1000"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r>
              <a:rPr lang="en-US" altLang="en-US" sz="2600" dirty="0" smtClean="0"/>
              <a:t>Updates landscape parameter values, vegetation probabilities, and C and N storage in project footprint</a:t>
            </a:r>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eaLnBrk="1" hangingPunct="1"/>
            <a:endParaRPr lang="en-US" altLang="en-US" dirty="0" smtClean="0"/>
          </a:p>
          <a:p>
            <a:pPr lvl="1" eaLnBrk="1" hangingPunct="1">
              <a:buFont typeface="Arial" charset="0"/>
              <a:buNone/>
            </a:pPr>
            <a:endParaRPr lang="en-US" altLang="en-US" dirty="0" smtClean="0"/>
          </a:p>
          <a:p>
            <a:pPr lvl="1" eaLnBrk="1" hangingPunct="1">
              <a:buFont typeface="Arial" charset="0"/>
              <a:buNone/>
            </a:pPr>
            <a:endParaRPr lang="en-US" altLang="en-US" dirty="0" smtClean="0"/>
          </a:p>
          <a:p>
            <a:pPr lvl="1" eaLnBrk="1" hangingPunct="1">
              <a:buFont typeface="Arial" charset="0"/>
              <a:buNone/>
            </a:pPr>
            <a:endParaRPr lang="en-US" altLang="en-US" dirty="0" smtClean="0"/>
          </a:p>
          <a:p>
            <a:pPr lvl="1" eaLnBrk="1" hangingPunct="1">
              <a:buFont typeface="Arial" charset="0"/>
              <a:buNone/>
            </a:pPr>
            <a:endParaRPr lang="en-US" altLang="en-US" dirty="0" smtClean="0"/>
          </a:p>
          <a:p>
            <a:pPr lvl="1" eaLnBrk="1" hangingPunct="1">
              <a:buFont typeface="Arial" charset="0"/>
              <a:buNone/>
            </a:pPr>
            <a:endParaRPr lang="en-US" altLang="en-US" dirty="0" smtClean="0"/>
          </a:p>
          <a:p>
            <a:pPr lvl="1" eaLnBrk="1" hangingPunct="1">
              <a:buFont typeface="Arial" charset="0"/>
              <a:buNone/>
            </a:pPr>
            <a:endParaRPr lang="en-US" altLang="en-US" dirty="0" smtClean="0"/>
          </a:p>
          <a:p>
            <a:pPr eaLnBrk="1" hangingPunct="1"/>
            <a:r>
              <a:rPr lang="en-US" altLang="en-US" dirty="0" smtClean="0"/>
              <a:t>Impact – insert screen shot of change in veg or change in C or N following change in dune</a:t>
            </a:r>
          </a:p>
        </p:txBody>
      </p:sp>
      <p:pic>
        <p:nvPicPr>
          <p:cNvPr id="11268" name="Picture 3" descr="dune1.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738" y="2780587"/>
            <a:ext cx="2820942" cy="232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dune3.tif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305" y="2792462"/>
            <a:ext cx="2852086" cy="232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dune4.tif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9163" y="2777412"/>
            <a:ext cx="2872633" cy="232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559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buNone/>
            </a:pPr>
            <a:endParaRPr lang="en-US" dirty="0"/>
          </a:p>
        </p:txBody>
      </p:sp>
      <p:sp>
        <p:nvSpPr>
          <p:cNvPr id="8" name="Rectangle 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509964"/>
            <a:ext cx="5319161"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5443086"/>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cstate="print"/>
          <a:srcRect l="48473" t="3456" r="4" b="4"/>
          <a:stretch/>
        </p:blipFill>
        <p:spPr>
          <a:xfrm>
            <a:off x="91312" y="374968"/>
            <a:ext cx="3305834" cy="5967001"/>
          </a:xfrm>
          <a:prstGeom prst="rect">
            <a:avLst/>
          </a:prstGeom>
          <a:ln>
            <a:solidFill>
              <a:schemeClr val="tx1"/>
            </a:solidFill>
          </a:ln>
        </p:spPr>
      </p:pic>
      <p:sp>
        <p:nvSpPr>
          <p:cNvPr id="11" name="Title 1"/>
          <p:cNvSpPr txBox="1">
            <a:spLocks/>
          </p:cNvSpPr>
          <p:nvPr/>
        </p:nvSpPr>
        <p:spPr bwMode="auto">
          <a:xfrm>
            <a:off x="3766366" y="3812954"/>
            <a:ext cx="4848965" cy="1516014"/>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fontScale="97500"/>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r>
              <a:rPr lang="en-US" sz="4800" kern="0" dirty="0" smtClean="0">
                <a:solidFill>
                  <a:schemeClr val="bg1"/>
                </a:solidFill>
              </a:rPr>
              <a:t>Creating feature</a:t>
            </a:r>
            <a:endParaRPr lang="en-US" sz="4800" kern="0" dirty="0">
              <a:solidFill>
                <a:schemeClr val="bg1"/>
              </a:solidFill>
            </a:endParaRPr>
          </a:p>
        </p:txBody>
      </p:sp>
      <p:pic>
        <p:nvPicPr>
          <p:cNvPr id="12" name="Picture 11"/>
          <p:cNvPicPr>
            <a:picLocks noChangeAspect="1"/>
          </p:cNvPicPr>
          <p:nvPr/>
        </p:nvPicPr>
        <p:blipFill rotWithShape="1">
          <a:blip r:embed="rId4" cstate="print"/>
          <a:srcRect l="28855" t="4111" r="2" b="2611"/>
          <a:stretch/>
        </p:blipFill>
        <p:spPr>
          <a:xfrm>
            <a:off x="6367537" y="235712"/>
            <a:ext cx="2286779" cy="3122757"/>
          </a:xfrm>
          <a:prstGeom prst="rect">
            <a:avLst/>
          </a:prstGeom>
          <a:ln>
            <a:solidFill>
              <a:schemeClr val="tx1"/>
            </a:solidFill>
          </a:ln>
        </p:spPr>
      </p:pic>
      <p:pic>
        <p:nvPicPr>
          <p:cNvPr id="13" name="Picture 12"/>
          <p:cNvPicPr>
            <a:picLocks noChangeAspect="1"/>
          </p:cNvPicPr>
          <p:nvPr/>
        </p:nvPicPr>
        <p:blipFill rotWithShape="1">
          <a:blip r:embed="rId5" cstate="print"/>
          <a:srcRect l="28024" t="4532" r="5" b="7"/>
          <a:stretch/>
        </p:blipFill>
        <p:spPr>
          <a:xfrm>
            <a:off x="3766366" y="235712"/>
            <a:ext cx="2400342" cy="3109517"/>
          </a:xfrm>
          <a:prstGeom prst="rect">
            <a:avLst/>
          </a:prstGeom>
          <a:ln>
            <a:solidFill>
              <a:schemeClr val="tx1"/>
            </a:solidFill>
          </a:ln>
        </p:spPr>
      </p:pic>
    </p:spTree>
    <p:extLst>
      <p:ext uri="{BB962C8B-B14F-4D97-AF65-F5344CB8AC3E}">
        <p14:creationId xmlns:p14="http://schemas.microsoft.com/office/powerpoint/2010/main" val="2410891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8" y="3509964"/>
            <a:ext cx="5319161"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5443086"/>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srcRect l="7949" r="7037" b="-2"/>
          <a:stretch/>
        </p:blipFill>
        <p:spPr>
          <a:xfrm>
            <a:off x="238226" y="321733"/>
            <a:ext cx="3120339" cy="6214534"/>
          </a:xfrm>
          <a:prstGeom prst="rect">
            <a:avLst/>
          </a:prstGeom>
          <a:ln>
            <a:solidFill>
              <a:schemeClr val="tx1"/>
            </a:solidFill>
          </a:ln>
        </p:spPr>
      </p:pic>
      <p:pic>
        <p:nvPicPr>
          <p:cNvPr id="7" name="Picture 6"/>
          <p:cNvPicPr>
            <a:picLocks noChangeAspect="1"/>
          </p:cNvPicPr>
          <p:nvPr/>
        </p:nvPicPr>
        <p:blipFill rotWithShape="1">
          <a:blip r:embed="rId4" cstate="print"/>
          <a:srcRect t="9180" r="-4" b="26504"/>
          <a:stretch/>
        </p:blipFill>
        <p:spPr>
          <a:xfrm>
            <a:off x="3479216" y="321733"/>
            <a:ext cx="2654982" cy="2985818"/>
          </a:xfrm>
          <a:prstGeom prst="rect">
            <a:avLst/>
          </a:prstGeom>
          <a:ln>
            <a:solidFill>
              <a:schemeClr val="tx1"/>
            </a:solidFill>
          </a:ln>
        </p:spPr>
      </p:pic>
      <p:pic>
        <p:nvPicPr>
          <p:cNvPr id="8" name="Picture 7"/>
          <p:cNvPicPr>
            <a:picLocks noChangeAspect="1"/>
          </p:cNvPicPr>
          <p:nvPr/>
        </p:nvPicPr>
        <p:blipFill rotWithShape="1">
          <a:blip r:embed="rId5" cstate="print"/>
          <a:srcRect t="3425" r="-1" b="19302"/>
          <a:stretch/>
        </p:blipFill>
        <p:spPr>
          <a:xfrm>
            <a:off x="6261427" y="321734"/>
            <a:ext cx="2651693" cy="2985818"/>
          </a:xfrm>
          <a:prstGeom prst="rect">
            <a:avLst/>
          </a:prstGeom>
          <a:ln>
            <a:solidFill>
              <a:schemeClr val="tx1"/>
            </a:solidFill>
          </a:ln>
        </p:spPr>
      </p:pic>
      <p:sp>
        <p:nvSpPr>
          <p:cNvPr id="9" name="Title 1"/>
          <p:cNvSpPr txBox="1">
            <a:spLocks/>
          </p:cNvSpPr>
          <p:nvPr/>
        </p:nvSpPr>
        <p:spPr bwMode="auto">
          <a:xfrm>
            <a:off x="3766366" y="3812954"/>
            <a:ext cx="4848965" cy="1516014"/>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fontScale="97500" lnSpcReduction="10000"/>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r>
              <a:rPr lang="en-US" sz="4800" kern="0" dirty="0" smtClean="0">
                <a:solidFill>
                  <a:schemeClr val="bg1"/>
                </a:solidFill>
              </a:rPr>
              <a:t>Creating vegetation</a:t>
            </a:r>
            <a:endParaRPr lang="en-US" sz="4800" kern="0" dirty="0">
              <a:solidFill>
                <a:schemeClr val="bg1"/>
              </a:solidFill>
            </a:endParaRPr>
          </a:p>
        </p:txBody>
      </p:sp>
    </p:spTree>
    <p:extLst>
      <p:ext uri="{BB962C8B-B14F-4D97-AF65-F5344CB8AC3E}">
        <p14:creationId xmlns:p14="http://schemas.microsoft.com/office/powerpoint/2010/main" val="177734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65367" y="860705"/>
            <a:ext cx="4915159" cy="5144532"/>
          </a:xfrm>
          <a:prstGeom prst="rect">
            <a:avLst/>
          </a:prstGeom>
        </p:spPr>
      </p:pic>
      <p:sp>
        <p:nvSpPr>
          <p:cNvPr id="5" name="Rectangle 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52663" y="311449"/>
            <a:ext cx="3249230"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p:cNvSpPr txBox="1">
            <a:spLocks/>
          </p:cNvSpPr>
          <p:nvPr/>
        </p:nvSpPr>
        <p:spPr bwMode="auto">
          <a:xfrm>
            <a:off x="252663" y="742951"/>
            <a:ext cx="3249230" cy="496252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pPr algn="ctr"/>
            <a:r>
              <a:rPr lang="en-US" sz="4400" kern="0" dirty="0" smtClean="0">
                <a:solidFill>
                  <a:schemeClr val="bg1"/>
                </a:solidFill>
                <a:latin typeface="Calibri Light" panose="020F0302020204030204" pitchFamily="34" charset="0"/>
              </a:rPr>
              <a:t>Nutrient sequestration as result of nature-based features on landscape</a:t>
            </a:r>
            <a:endParaRPr lang="en-US" sz="4400" kern="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1927898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1114266"/>
            <a:ext cx="5878286" cy="4339650"/>
          </a:xfrm>
          <a:prstGeom prst="rect">
            <a:avLst/>
          </a:prstGeom>
        </p:spPr>
        <p:txBody>
          <a:bodyPr wrap="square">
            <a:spAutoFit/>
          </a:bodyPr>
          <a:lstStyle/>
          <a:p>
            <a:pPr marL="628650" lvl="1" indent="-342900">
              <a:spcBef>
                <a:spcPct val="50000"/>
              </a:spcBef>
              <a:buFont typeface="Arial" pitchFamily="34" charset="0"/>
              <a:buChar char="•"/>
            </a:pPr>
            <a:r>
              <a:rPr lang="en-US" sz="2400" b="1" dirty="0" smtClean="0"/>
              <a:t>Operations</a:t>
            </a:r>
            <a:r>
              <a:rPr lang="en-US" sz="2400" dirty="0" smtClean="0"/>
              <a:t>: evaluate potential impacts of operational activities to increase environmental benefit </a:t>
            </a:r>
            <a:endParaRPr lang="en-US" sz="2400" dirty="0"/>
          </a:p>
          <a:p>
            <a:pPr marL="628650" lvl="1" indent="-342900">
              <a:spcBef>
                <a:spcPct val="50000"/>
              </a:spcBef>
              <a:buFont typeface="Arial" pitchFamily="34" charset="0"/>
              <a:buChar char="•"/>
            </a:pPr>
            <a:r>
              <a:rPr lang="en-US" sz="2400" b="1" dirty="0" smtClean="0"/>
              <a:t>Planning</a:t>
            </a:r>
            <a:r>
              <a:rPr lang="en-US" sz="2400" dirty="0" smtClean="0"/>
              <a:t>: evaluate alternatives and describe benefits/impacts outside of habitat unit creation </a:t>
            </a:r>
          </a:p>
          <a:p>
            <a:pPr marL="628650" lvl="1" indent="-342900">
              <a:spcBef>
                <a:spcPct val="50000"/>
              </a:spcBef>
              <a:buFont typeface="Arial" pitchFamily="34" charset="0"/>
              <a:buChar char="•"/>
            </a:pPr>
            <a:r>
              <a:rPr lang="en-US" sz="2400" b="1" dirty="0" smtClean="0"/>
              <a:t>Research &amp; Development</a:t>
            </a:r>
            <a:r>
              <a:rPr lang="en-US" sz="2400" dirty="0" smtClean="0"/>
              <a:t>: evaluate landscapes for better understanding of ecological impacts</a:t>
            </a:r>
          </a:p>
          <a:p>
            <a:pPr marL="628650" lvl="1" indent="-342900">
              <a:spcBef>
                <a:spcPct val="50000"/>
              </a:spcBef>
              <a:buFont typeface="Arial" pitchFamily="34" charset="0"/>
              <a:buChar char="•"/>
            </a:pPr>
            <a:endParaRPr lang="en-US" sz="2400" dirty="0" smtClean="0"/>
          </a:p>
        </p:txBody>
      </p:sp>
      <p:pic>
        <p:nvPicPr>
          <p:cNvPr id="5" name="Picture 2"/>
          <p:cNvPicPr>
            <a:picLocks noChangeAspect="1" noChangeArrowheads="1"/>
          </p:cNvPicPr>
          <p:nvPr/>
        </p:nvPicPr>
        <p:blipFill>
          <a:blip r:embed="rId3" cstate="print"/>
          <a:srcRect l="29245" t="6775" r="29412" b="881"/>
          <a:stretch>
            <a:fillRect/>
          </a:stretch>
        </p:blipFill>
        <p:spPr bwMode="auto">
          <a:xfrm>
            <a:off x="6178163" y="481085"/>
            <a:ext cx="2742831" cy="355698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3000000" rev="0"/>
            </a:camera>
            <a:lightRig rig="soft" dir="t"/>
          </a:scene3d>
          <a:sp3d contourW="12700" prstMaterial="matte">
            <a:bevelT w="63500" h="50800"/>
            <a:contourClr>
              <a:srgbClr val="C0C0C0"/>
            </a:contourClr>
          </a:sp3d>
        </p:spPr>
      </p:pic>
      <p:pic>
        <p:nvPicPr>
          <p:cNvPr id="6" name="Picture 3"/>
          <p:cNvPicPr>
            <a:picLocks noChangeAspect="1" noChangeArrowheads="1"/>
          </p:cNvPicPr>
          <p:nvPr/>
        </p:nvPicPr>
        <p:blipFill>
          <a:blip r:embed="rId4" cstate="print"/>
          <a:srcRect l="30794" t="6512" r="29620" b="5479"/>
          <a:stretch>
            <a:fillRect/>
          </a:stretch>
        </p:blipFill>
        <p:spPr bwMode="auto">
          <a:xfrm>
            <a:off x="5284211" y="1262948"/>
            <a:ext cx="2940687" cy="37957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3000000" rev="0"/>
            </a:camera>
            <a:lightRig rig="soft" dir="t"/>
          </a:scene3d>
          <a:sp3d contourW="12700" prstMaterial="matte">
            <a:bevelT w="63500" h="50800"/>
            <a:contourClr>
              <a:srgbClr val="C0C0C0"/>
            </a:contourClr>
          </a:sp3d>
        </p:spPr>
      </p:pic>
      <p:sp>
        <p:nvSpPr>
          <p:cNvPr id="7" name="Rectangle 6"/>
          <p:cNvSpPr/>
          <p:nvPr/>
        </p:nvSpPr>
        <p:spPr>
          <a:xfrm>
            <a:off x="0" y="0"/>
            <a:ext cx="9144000" cy="584775"/>
          </a:xfrm>
          <a:prstGeom prst="rect">
            <a:avLst/>
          </a:prstGeom>
        </p:spPr>
        <p:txBody>
          <a:bodyPr wrap="square">
            <a:spAutoFit/>
          </a:bodyPr>
          <a:lstStyle/>
          <a:p>
            <a:r>
              <a:rPr lang="en-US" sz="3200" b="1" dirty="0" smtClean="0"/>
              <a:t>Project Value</a:t>
            </a:r>
            <a:endParaRPr lang="en-US" sz="32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0" y="5481014"/>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584775"/>
          </a:xfrm>
          <a:prstGeom prst="rect">
            <a:avLst/>
          </a:prstGeom>
        </p:spPr>
        <p:txBody>
          <a:bodyPr wrap="square">
            <a:spAutoFit/>
          </a:bodyPr>
          <a:lstStyle/>
          <a:p>
            <a:r>
              <a:rPr lang="en-US" sz="3200" b="1" dirty="0" smtClean="0"/>
              <a:t>Project Value</a:t>
            </a:r>
            <a:endParaRPr lang="en-US" sz="3200" b="1" dirty="0"/>
          </a:p>
        </p:txBody>
      </p:sp>
      <p:pic>
        <p:nvPicPr>
          <p:cNvPr id="614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895" r="3129" b="2494"/>
          <a:stretch/>
        </p:blipFill>
        <p:spPr bwMode="auto">
          <a:xfrm>
            <a:off x="4376928" y="865411"/>
            <a:ext cx="3189412" cy="4191989"/>
          </a:xfrm>
          <a:prstGeom prst="rect">
            <a:avLst/>
          </a:prstGeom>
          <a:noFill/>
          <a:ln>
            <a:noFill/>
          </a:ln>
          <a:scene3d>
            <a:camera prst="orthographicFront"/>
            <a:lightRig rig="threePt" dir="t"/>
          </a:scene3d>
          <a:sp3d contourW="12700">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3063" y="838929"/>
            <a:ext cx="4203865" cy="6278642"/>
          </a:xfrm>
          <a:prstGeom prst="rect">
            <a:avLst/>
          </a:prstGeom>
          <a:noFill/>
        </p:spPr>
        <p:txBody>
          <a:bodyPr wrap="square" rtlCol="0">
            <a:spAutoFit/>
          </a:bodyPr>
          <a:lstStyle/>
          <a:p>
            <a:pPr algn="ctr"/>
            <a:r>
              <a:rPr lang="en-US" sz="2200" dirty="0" smtClean="0"/>
              <a:t>Related Research</a:t>
            </a:r>
          </a:p>
          <a:p>
            <a:pPr algn="ctr"/>
            <a:endParaRPr lang="en-US" sz="2200" dirty="0" smtClean="0"/>
          </a:p>
          <a:p>
            <a:pPr marL="285750" indent="-285750">
              <a:buFont typeface="Arial" panose="020B0604020202020204" pitchFamily="34" charset="0"/>
              <a:buChar char="•"/>
            </a:pPr>
            <a:r>
              <a:rPr lang="en-US" sz="2200" dirty="0" smtClean="0"/>
              <a:t>Carbon sequestration in </a:t>
            </a:r>
            <a:r>
              <a:rPr lang="en-US" sz="2200" dirty="0"/>
              <a:t>Salt Marsh </a:t>
            </a:r>
            <a:r>
              <a:rPr lang="en-US" sz="2200" dirty="0" smtClean="0"/>
              <a:t>(</a:t>
            </a:r>
            <a:r>
              <a:rPr lang="en-US" sz="2200" dirty="0" err="1" smtClean="0"/>
              <a:t>Kulawardhana</a:t>
            </a:r>
            <a:r>
              <a:rPr lang="en-US" sz="2200" dirty="0"/>
              <a:t> </a:t>
            </a:r>
            <a:r>
              <a:rPr lang="en-US" sz="2200" dirty="0" smtClean="0"/>
              <a:t>et. al.)</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Balancing </a:t>
            </a:r>
            <a:r>
              <a:rPr lang="en-US" sz="2200" dirty="0" smtClean="0"/>
              <a:t>ecosystem </a:t>
            </a:r>
            <a:r>
              <a:rPr lang="en-US" sz="2200" dirty="0"/>
              <a:t>t</a:t>
            </a:r>
            <a:r>
              <a:rPr lang="en-US" sz="2200" dirty="0" smtClean="0"/>
              <a:t>radeoffs </a:t>
            </a:r>
            <a:r>
              <a:rPr lang="en-US" sz="2200" dirty="0"/>
              <a:t>on </a:t>
            </a:r>
            <a:r>
              <a:rPr lang="en-US" sz="2200" dirty="0" smtClean="0"/>
              <a:t>the </a:t>
            </a:r>
            <a:r>
              <a:rPr lang="en-US" sz="2200" dirty="0"/>
              <a:t>Mekong </a:t>
            </a:r>
            <a:r>
              <a:rPr lang="en-US" sz="2200" dirty="0" smtClean="0"/>
              <a:t>River (</a:t>
            </a:r>
            <a:r>
              <a:rPr lang="en-US" sz="2200" i="1" dirty="0"/>
              <a:t>Multiscale Integrated Model of Ecosystem Services</a:t>
            </a:r>
            <a:r>
              <a:rPr lang="en-US" sz="2200" dirty="0" smtClean="0"/>
              <a:t>, Kaufman et. al.)</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smtClean="0"/>
              <a:t>Independent </a:t>
            </a:r>
            <a:r>
              <a:rPr lang="en-US" sz="2200" dirty="0"/>
              <a:t>development of original technology for the reduction of coastal </a:t>
            </a:r>
            <a:r>
              <a:rPr lang="en-US" sz="2200" dirty="0" smtClean="0"/>
              <a:t>erosion (KIOST, </a:t>
            </a:r>
            <a:r>
              <a:rPr lang="en-US" sz="2200" dirty="0" err="1" smtClean="0"/>
              <a:t>Jeong</a:t>
            </a:r>
            <a:r>
              <a:rPr lang="en-US" sz="2200" dirty="0" smtClean="0"/>
              <a:t> et. al.)</a:t>
            </a:r>
            <a:endParaRPr lang="en-US" sz="22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148" name="Picture 4" descr="Independent development of original technology for the reduction of coastal eros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802" y="3465575"/>
            <a:ext cx="3754281" cy="267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0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64891"/>
            <a:ext cx="5878286" cy="5632311"/>
          </a:xfrm>
          <a:prstGeom prst="rect">
            <a:avLst/>
          </a:prstGeom>
        </p:spPr>
        <p:txBody>
          <a:bodyPr wrap="square">
            <a:spAutoFit/>
          </a:bodyPr>
          <a:lstStyle/>
          <a:p>
            <a:pPr marL="628650" lvl="1" indent="-342900">
              <a:spcBef>
                <a:spcPct val="50000"/>
              </a:spcBef>
              <a:buFont typeface="Arial" pitchFamily="34" charset="0"/>
              <a:buChar char="•"/>
            </a:pPr>
            <a:r>
              <a:rPr lang="en-US" sz="2400" b="1" dirty="0" smtClean="0"/>
              <a:t>Operations</a:t>
            </a:r>
            <a:r>
              <a:rPr lang="en-US" sz="2400" dirty="0" smtClean="0"/>
              <a:t>: evaluate potential impacts of operational activities to increase environmental benefit </a:t>
            </a:r>
            <a:endParaRPr lang="en-US" sz="2400" dirty="0"/>
          </a:p>
          <a:p>
            <a:pPr marL="628650" lvl="1" indent="-342900">
              <a:spcBef>
                <a:spcPct val="50000"/>
              </a:spcBef>
              <a:buFont typeface="Arial" pitchFamily="34" charset="0"/>
              <a:buChar char="•"/>
            </a:pPr>
            <a:r>
              <a:rPr lang="en-US" sz="2400" b="1" dirty="0" smtClean="0"/>
              <a:t>Planning</a:t>
            </a:r>
            <a:r>
              <a:rPr lang="en-US" sz="2400" dirty="0" smtClean="0"/>
              <a:t>: evaluate alternatives and describe benefits/impacts outside of habitat unit creation </a:t>
            </a:r>
          </a:p>
          <a:p>
            <a:pPr marL="628650" lvl="1" indent="-342900">
              <a:spcBef>
                <a:spcPct val="50000"/>
              </a:spcBef>
              <a:buFont typeface="Arial" pitchFamily="34" charset="0"/>
              <a:buChar char="•"/>
            </a:pPr>
            <a:r>
              <a:rPr lang="en-US" sz="2400" b="1" dirty="0" smtClean="0"/>
              <a:t>Research &amp; Development</a:t>
            </a:r>
            <a:r>
              <a:rPr lang="en-US" sz="2400" dirty="0" smtClean="0"/>
              <a:t>: evaluate landscapes for better understanding of ecological impacts</a:t>
            </a:r>
          </a:p>
          <a:p>
            <a:pPr marL="628650" lvl="1" indent="-342900">
              <a:spcBef>
                <a:spcPct val="50000"/>
              </a:spcBef>
              <a:buFont typeface="Arial" pitchFamily="34" charset="0"/>
              <a:buChar char="•"/>
            </a:pPr>
            <a:r>
              <a:rPr lang="en-US" sz="2400" b="1" dirty="0" smtClean="0"/>
              <a:t>Unique</a:t>
            </a:r>
            <a:r>
              <a:rPr lang="en-US" sz="2400" dirty="0" smtClean="0"/>
              <a:t>: </a:t>
            </a:r>
            <a:r>
              <a:rPr lang="en-US" sz="2400" dirty="0"/>
              <a:t>Landscape Ecology Model links metrics, pattern, ecological process and operations </a:t>
            </a:r>
          </a:p>
          <a:p>
            <a:pPr marL="628650" lvl="1" indent="-342900">
              <a:spcBef>
                <a:spcPct val="50000"/>
              </a:spcBef>
              <a:buFont typeface="Arial" pitchFamily="34" charset="0"/>
              <a:buChar char="•"/>
            </a:pPr>
            <a:endParaRPr lang="en-US" sz="2400" dirty="0" smtClean="0"/>
          </a:p>
        </p:txBody>
      </p:sp>
      <p:pic>
        <p:nvPicPr>
          <p:cNvPr id="5" name="Picture 2"/>
          <p:cNvPicPr>
            <a:picLocks noChangeAspect="1" noChangeArrowheads="1"/>
          </p:cNvPicPr>
          <p:nvPr/>
        </p:nvPicPr>
        <p:blipFill>
          <a:blip r:embed="rId3" cstate="print"/>
          <a:srcRect l="29245" t="6775" r="29412" b="881"/>
          <a:stretch>
            <a:fillRect/>
          </a:stretch>
        </p:blipFill>
        <p:spPr bwMode="auto">
          <a:xfrm>
            <a:off x="6178163" y="481085"/>
            <a:ext cx="2742831" cy="355698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3000000" rev="0"/>
            </a:camera>
            <a:lightRig rig="soft" dir="t"/>
          </a:scene3d>
          <a:sp3d contourW="12700" prstMaterial="matte">
            <a:bevelT w="63500" h="50800"/>
            <a:contourClr>
              <a:srgbClr val="C0C0C0"/>
            </a:contourClr>
          </a:sp3d>
        </p:spPr>
      </p:pic>
      <p:pic>
        <p:nvPicPr>
          <p:cNvPr id="6" name="Picture 3"/>
          <p:cNvPicPr>
            <a:picLocks noChangeAspect="1" noChangeArrowheads="1"/>
          </p:cNvPicPr>
          <p:nvPr/>
        </p:nvPicPr>
        <p:blipFill>
          <a:blip r:embed="rId4" cstate="print"/>
          <a:srcRect l="30794" t="6512" r="29620" b="5479"/>
          <a:stretch>
            <a:fillRect/>
          </a:stretch>
        </p:blipFill>
        <p:spPr bwMode="auto">
          <a:xfrm>
            <a:off x="5284211" y="1262948"/>
            <a:ext cx="2940687" cy="37957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3000000" rev="0"/>
            </a:camera>
            <a:lightRig rig="soft" dir="t"/>
          </a:scene3d>
          <a:sp3d contourW="12700" prstMaterial="matte">
            <a:bevelT w="63500" h="50800"/>
            <a:contourClr>
              <a:srgbClr val="C0C0C0"/>
            </a:contourClr>
          </a:sp3d>
        </p:spPr>
      </p:pic>
      <p:sp>
        <p:nvSpPr>
          <p:cNvPr id="7" name="Rectangle 6"/>
          <p:cNvSpPr/>
          <p:nvPr/>
        </p:nvSpPr>
        <p:spPr>
          <a:xfrm>
            <a:off x="0" y="0"/>
            <a:ext cx="9144000" cy="584775"/>
          </a:xfrm>
          <a:prstGeom prst="rect">
            <a:avLst/>
          </a:prstGeom>
        </p:spPr>
        <p:txBody>
          <a:bodyPr wrap="square">
            <a:spAutoFit/>
          </a:bodyPr>
          <a:lstStyle/>
          <a:p>
            <a:r>
              <a:rPr lang="en-US" sz="3200" b="1" dirty="0" smtClean="0"/>
              <a:t>Project Value</a:t>
            </a:r>
            <a:endParaRPr lang="en-US" sz="3200" b="1" dirty="0"/>
          </a:p>
        </p:txBody>
      </p:sp>
    </p:spTree>
    <p:extLst>
      <p:ext uri="{BB962C8B-B14F-4D97-AF65-F5344CB8AC3E}">
        <p14:creationId xmlns:p14="http://schemas.microsoft.com/office/powerpoint/2010/main" val="2611280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Foredune</a:t>
            </a:r>
            <a:r>
              <a:rPr lang="en-US" dirty="0" smtClean="0"/>
              <a:t> </a:t>
            </a:r>
            <a:r>
              <a:rPr lang="en-US" dirty="0"/>
              <a:t>Vegetation </a:t>
            </a:r>
            <a:r>
              <a:rPr lang="en-US" dirty="0" smtClean="0"/>
              <a:t>Succession</a:t>
            </a:r>
            <a:endParaRPr lang="en-US" dirty="0"/>
          </a:p>
        </p:txBody>
      </p:sp>
      <p:grpSp>
        <p:nvGrpSpPr>
          <p:cNvPr id="65" name="Group 64"/>
          <p:cNvGrpSpPr/>
          <p:nvPr/>
        </p:nvGrpSpPr>
        <p:grpSpPr>
          <a:xfrm>
            <a:off x="533400" y="2084146"/>
            <a:ext cx="8431334" cy="2605082"/>
            <a:chOff x="273050" y="1248534"/>
            <a:chExt cx="8459970" cy="2726508"/>
          </a:xfrm>
        </p:grpSpPr>
        <p:grpSp>
          <p:nvGrpSpPr>
            <p:cNvPr id="64" name="Group 63"/>
            <p:cNvGrpSpPr/>
            <p:nvPr/>
          </p:nvGrpSpPr>
          <p:grpSpPr>
            <a:xfrm>
              <a:off x="304800" y="1248534"/>
              <a:ext cx="8428220" cy="2726508"/>
              <a:chOff x="304800" y="1248534"/>
              <a:chExt cx="8428220" cy="2726508"/>
            </a:xfrm>
          </p:grpSpPr>
          <p:grpSp>
            <p:nvGrpSpPr>
              <p:cNvPr id="28" name="Group 27"/>
              <p:cNvGrpSpPr/>
              <p:nvPr/>
            </p:nvGrpSpPr>
            <p:grpSpPr>
              <a:xfrm>
                <a:off x="530352" y="1248534"/>
                <a:ext cx="8202668" cy="2726508"/>
                <a:chOff x="530352" y="1461896"/>
                <a:chExt cx="8202668" cy="2726508"/>
              </a:xfrm>
            </p:grpSpPr>
            <p:grpSp>
              <p:nvGrpSpPr>
                <p:cNvPr id="17" name="Group 16"/>
                <p:cNvGrpSpPr/>
                <p:nvPr/>
              </p:nvGrpSpPr>
              <p:grpSpPr>
                <a:xfrm>
                  <a:off x="533400" y="1461896"/>
                  <a:ext cx="2039112" cy="996696"/>
                  <a:chOff x="304800" y="1247774"/>
                  <a:chExt cx="2039112" cy="790575"/>
                </a:xfrm>
              </p:grpSpPr>
              <p:sp>
                <p:nvSpPr>
                  <p:cNvPr id="6" name="Rounded Rectangle 5"/>
                  <p:cNvSpPr/>
                  <p:nvPr/>
                </p:nvSpPr>
                <p:spPr>
                  <a:xfrm>
                    <a:off x="304800" y="1247774"/>
                    <a:ext cx="2039112" cy="790575"/>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12" name="TextBox 11"/>
                  <p:cNvSpPr txBox="1"/>
                  <p:nvPr/>
                </p:nvSpPr>
                <p:spPr>
                  <a:xfrm>
                    <a:off x="304800" y="1357476"/>
                    <a:ext cx="2019300" cy="512667"/>
                  </a:xfrm>
                  <a:prstGeom prst="rect">
                    <a:avLst/>
                  </a:prstGeom>
                  <a:noFill/>
                </p:spPr>
                <p:txBody>
                  <a:bodyPr wrap="square" rtlCol="0">
                    <a:spAutoFit/>
                  </a:bodyPr>
                  <a:lstStyle/>
                  <a:p>
                    <a:pPr fontAlgn="auto">
                      <a:spcBef>
                        <a:spcPts val="0"/>
                      </a:spcBef>
                      <a:spcAft>
                        <a:spcPts val="0"/>
                      </a:spcAft>
                    </a:pPr>
                    <a:r>
                      <a:rPr lang="en-US" sz="2000" b="0" dirty="0" smtClean="0">
                        <a:solidFill>
                          <a:srgbClr val="000000"/>
                        </a:solidFill>
                        <a:latin typeface="Arial"/>
                        <a:cs typeface="+mn-cs"/>
                      </a:rPr>
                      <a:t>Disturbance</a:t>
                    </a:r>
                  </a:p>
                  <a:p>
                    <a:pPr fontAlgn="auto">
                      <a:spcBef>
                        <a:spcPts val="0"/>
                      </a:spcBef>
                      <a:spcAft>
                        <a:spcPts val="0"/>
                      </a:spcAft>
                    </a:pPr>
                    <a:r>
                      <a:rPr lang="en-US" sz="1600" b="0" dirty="0">
                        <a:solidFill>
                          <a:srgbClr val="000000"/>
                        </a:solidFill>
                        <a:latin typeface="Arial"/>
                        <a:cs typeface="+mn-cs"/>
                      </a:rPr>
                      <a:t>b</a:t>
                    </a:r>
                    <a:r>
                      <a:rPr lang="en-US" sz="1600" b="0" dirty="0" smtClean="0">
                        <a:solidFill>
                          <a:srgbClr val="000000"/>
                        </a:solidFill>
                        <a:latin typeface="Arial"/>
                        <a:cs typeface="+mn-cs"/>
                      </a:rPr>
                      <a:t>are sand</a:t>
                    </a:r>
                    <a:endParaRPr lang="en-US" sz="1600" b="0" dirty="0">
                      <a:solidFill>
                        <a:srgbClr val="000000"/>
                      </a:solidFill>
                      <a:latin typeface="Arial"/>
                      <a:cs typeface="+mn-cs"/>
                    </a:endParaRPr>
                  </a:p>
                </p:txBody>
              </p:sp>
            </p:grpSp>
            <p:sp>
              <p:nvSpPr>
                <p:cNvPr id="7" name="Rounded Rectangle 6"/>
                <p:cNvSpPr/>
                <p:nvPr/>
              </p:nvSpPr>
              <p:spPr>
                <a:xfrm>
                  <a:off x="3057525" y="1464151"/>
                  <a:ext cx="2669382" cy="99444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13" name="TextBox 12"/>
                <p:cNvSpPr txBox="1"/>
                <p:nvPr/>
              </p:nvSpPr>
              <p:spPr>
                <a:xfrm>
                  <a:off x="3047688" y="1577041"/>
                  <a:ext cx="2952750" cy="1166159"/>
                </a:xfrm>
                <a:prstGeom prst="rect">
                  <a:avLst/>
                </a:prstGeom>
                <a:noFill/>
              </p:spPr>
              <p:txBody>
                <a:bodyPr wrap="square" rtlCol="0">
                  <a:spAutoFit/>
                </a:bodyPr>
                <a:lstStyle/>
                <a:p>
                  <a:pPr fontAlgn="auto">
                    <a:spcBef>
                      <a:spcPts val="0"/>
                    </a:spcBef>
                    <a:spcAft>
                      <a:spcPts val="0"/>
                    </a:spcAft>
                  </a:pPr>
                  <a:r>
                    <a:rPr lang="en-US" sz="2000" b="0" dirty="0" smtClean="0">
                      <a:solidFill>
                        <a:srgbClr val="000000"/>
                      </a:solidFill>
                      <a:latin typeface="Arial"/>
                      <a:cs typeface="+mn-cs"/>
                    </a:rPr>
                    <a:t>1</a:t>
                  </a:r>
                  <a:r>
                    <a:rPr lang="en-US" sz="2000" b="0" baseline="30000" dirty="0" smtClean="0">
                      <a:solidFill>
                        <a:srgbClr val="000000"/>
                      </a:solidFill>
                      <a:latin typeface="Arial"/>
                      <a:cs typeface="+mn-cs"/>
                    </a:rPr>
                    <a:t>st</a:t>
                  </a:r>
                  <a:r>
                    <a:rPr lang="en-US" sz="2000" b="0" dirty="0" smtClean="0">
                      <a:solidFill>
                        <a:srgbClr val="000000"/>
                      </a:solidFill>
                      <a:latin typeface="Arial"/>
                      <a:cs typeface="+mn-cs"/>
                    </a:rPr>
                    <a:t> Season</a:t>
                  </a:r>
                </a:p>
                <a:p>
                  <a:pPr fontAlgn="auto">
                    <a:spcBef>
                      <a:spcPts val="0"/>
                    </a:spcBef>
                    <a:spcAft>
                      <a:spcPts val="0"/>
                    </a:spcAft>
                  </a:pPr>
                  <a:r>
                    <a:rPr lang="en-US" sz="1600" b="0" dirty="0" smtClean="0">
                      <a:solidFill>
                        <a:srgbClr val="000000"/>
                      </a:solidFill>
                      <a:latin typeface="Arial"/>
                      <a:cs typeface="+mn-cs"/>
                    </a:rPr>
                    <a:t>Dune initiating plants</a:t>
                  </a:r>
                </a:p>
                <a:p>
                  <a:pPr fontAlgn="auto">
                    <a:spcBef>
                      <a:spcPts val="0"/>
                    </a:spcBef>
                    <a:spcAft>
                      <a:spcPts val="0"/>
                    </a:spcAft>
                  </a:pPr>
                  <a:r>
                    <a:rPr lang="en-US" sz="1600" b="0" dirty="0">
                      <a:solidFill>
                        <a:srgbClr val="000000"/>
                      </a:solidFill>
                      <a:latin typeface="Arial"/>
                      <a:cs typeface="+mn-cs"/>
                    </a:rPr>
                    <a:t>Weedy annual colonization</a:t>
                  </a:r>
                </a:p>
                <a:p>
                  <a:pPr fontAlgn="auto">
                    <a:spcBef>
                      <a:spcPts val="0"/>
                    </a:spcBef>
                    <a:spcAft>
                      <a:spcPts val="0"/>
                    </a:spcAft>
                  </a:pPr>
                  <a:endParaRPr lang="en-US" sz="1600" b="0" dirty="0">
                    <a:solidFill>
                      <a:srgbClr val="000000"/>
                    </a:solidFill>
                    <a:latin typeface="Arial"/>
                    <a:cs typeface="+mn-cs"/>
                  </a:endParaRPr>
                </a:p>
              </p:txBody>
            </p:sp>
            <p:grpSp>
              <p:nvGrpSpPr>
                <p:cNvPr id="16" name="Group 15"/>
                <p:cNvGrpSpPr/>
                <p:nvPr/>
              </p:nvGrpSpPr>
              <p:grpSpPr>
                <a:xfrm>
                  <a:off x="6200775" y="1461896"/>
                  <a:ext cx="2532245" cy="996696"/>
                  <a:chOff x="4267200" y="2760851"/>
                  <a:chExt cx="1995102" cy="1436478"/>
                </a:xfrm>
              </p:grpSpPr>
              <p:sp>
                <p:nvSpPr>
                  <p:cNvPr id="9" name="Rounded Rectangle 8"/>
                  <p:cNvSpPr/>
                  <p:nvPr/>
                </p:nvSpPr>
                <p:spPr>
                  <a:xfrm>
                    <a:off x="4267200" y="2760851"/>
                    <a:ext cx="1828800" cy="1436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14" name="TextBox 13"/>
                  <p:cNvSpPr txBox="1"/>
                  <p:nvPr/>
                </p:nvSpPr>
                <p:spPr>
                  <a:xfrm>
                    <a:off x="4281102" y="2894331"/>
                    <a:ext cx="1981200" cy="1138774"/>
                  </a:xfrm>
                  <a:prstGeom prst="rect">
                    <a:avLst/>
                  </a:prstGeom>
                  <a:noFill/>
                </p:spPr>
                <p:txBody>
                  <a:bodyPr wrap="square" rtlCol="0">
                    <a:spAutoFit/>
                  </a:bodyPr>
                  <a:lstStyle/>
                  <a:p>
                    <a:pPr fontAlgn="auto">
                      <a:spcBef>
                        <a:spcPts val="0"/>
                      </a:spcBef>
                      <a:spcAft>
                        <a:spcPts val="0"/>
                      </a:spcAft>
                    </a:pPr>
                    <a:r>
                      <a:rPr lang="en-US" sz="2000" b="0" dirty="0" smtClean="0">
                        <a:solidFill>
                          <a:srgbClr val="000000"/>
                        </a:solidFill>
                        <a:latin typeface="Arial"/>
                        <a:cs typeface="+mn-cs"/>
                      </a:rPr>
                      <a:t>2</a:t>
                    </a:r>
                    <a:r>
                      <a:rPr lang="en-US" sz="2000" b="0" baseline="30000" dirty="0" smtClean="0">
                        <a:solidFill>
                          <a:srgbClr val="000000"/>
                        </a:solidFill>
                        <a:latin typeface="Arial"/>
                        <a:cs typeface="+mn-cs"/>
                      </a:rPr>
                      <a:t>nd</a:t>
                    </a:r>
                    <a:r>
                      <a:rPr lang="en-US" sz="2000" b="0" dirty="0" smtClean="0">
                        <a:solidFill>
                          <a:srgbClr val="000000"/>
                        </a:solidFill>
                        <a:latin typeface="Arial"/>
                        <a:cs typeface="+mn-cs"/>
                      </a:rPr>
                      <a:t>-3</a:t>
                    </a:r>
                    <a:r>
                      <a:rPr lang="en-US" sz="2000" b="0" baseline="30000" dirty="0" smtClean="0">
                        <a:solidFill>
                          <a:srgbClr val="000000"/>
                        </a:solidFill>
                        <a:latin typeface="Arial"/>
                        <a:cs typeface="+mn-cs"/>
                      </a:rPr>
                      <a:t>rd</a:t>
                    </a:r>
                    <a:r>
                      <a:rPr lang="en-US" sz="2000" b="0" dirty="0" smtClean="0">
                        <a:solidFill>
                          <a:srgbClr val="000000"/>
                        </a:solidFill>
                        <a:latin typeface="Arial"/>
                        <a:cs typeface="+mn-cs"/>
                      </a:rPr>
                      <a:t> Season</a:t>
                    </a:r>
                  </a:p>
                  <a:p>
                    <a:pPr fontAlgn="auto">
                      <a:spcBef>
                        <a:spcPts val="0"/>
                      </a:spcBef>
                      <a:spcAft>
                        <a:spcPts val="0"/>
                      </a:spcAft>
                    </a:pPr>
                    <a:r>
                      <a:rPr lang="en-US" sz="1600" b="0" dirty="0" smtClean="0">
                        <a:solidFill>
                          <a:srgbClr val="000000"/>
                        </a:solidFill>
                        <a:latin typeface="Arial"/>
                        <a:cs typeface="+mn-cs"/>
                      </a:rPr>
                      <a:t>Dune building plants</a:t>
                    </a:r>
                  </a:p>
                  <a:p>
                    <a:pPr fontAlgn="auto">
                      <a:spcBef>
                        <a:spcPts val="0"/>
                      </a:spcBef>
                      <a:spcAft>
                        <a:spcPts val="0"/>
                      </a:spcAft>
                    </a:pPr>
                    <a:r>
                      <a:rPr lang="en-US" sz="1600" b="0" dirty="0">
                        <a:solidFill>
                          <a:srgbClr val="000000"/>
                        </a:solidFill>
                        <a:latin typeface="Arial"/>
                        <a:cs typeface="+mn-cs"/>
                      </a:rPr>
                      <a:t>Establish/build</a:t>
                    </a:r>
                  </a:p>
                  <a:p>
                    <a:pPr fontAlgn="auto">
                      <a:spcBef>
                        <a:spcPts val="0"/>
                      </a:spcBef>
                      <a:spcAft>
                        <a:spcPts val="0"/>
                      </a:spcAft>
                    </a:pPr>
                    <a:endParaRPr lang="en-US" sz="1600" b="0" dirty="0">
                      <a:solidFill>
                        <a:srgbClr val="000000"/>
                      </a:solidFill>
                      <a:latin typeface="Arial"/>
                      <a:cs typeface="+mn-cs"/>
                    </a:endParaRPr>
                  </a:p>
                </p:txBody>
              </p:sp>
            </p:grpSp>
            <p:grpSp>
              <p:nvGrpSpPr>
                <p:cNvPr id="19" name="Group 18"/>
                <p:cNvGrpSpPr/>
                <p:nvPr/>
              </p:nvGrpSpPr>
              <p:grpSpPr>
                <a:xfrm>
                  <a:off x="530352" y="3053310"/>
                  <a:ext cx="2039112" cy="1135094"/>
                  <a:chOff x="7088315" y="3905607"/>
                  <a:chExt cx="2039112" cy="1213695"/>
                </a:xfrm>
              </p:grpSpPr>
              <p:sp>
                <p:nvSpPr>
                  <p:cNvPr id="10" name="Rounded Rectangle 9"/>
                  <p:cNvSpPr/>
                  <p:nvPr/>
                </p:nvSpPr>
                <p:spPr>
                  <a:xfrm>
                    <a:off x="7088315" y="3905607"/>
                    <a:ext cx="2039112" cy="11049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18" name="TextBox 17"/>
                  <p:cNvSpPr txBox="1"/>
                  <p:nvPr/>
                </p:nvSpPr>
                <p:spPr>
                  <a:xfrm>
                    <a:off x="7129463" y="3980529"/>
                    <a:ext cx="1981200" cy="1138773"/>
                  </a:xfrm>
                  <a:prstGeom prst="rect">
                    <a:avLst/>
                  </a:prstGeom>
                  <a:noFill/>
                </p:spPr>
                <p:txBody>
                  <a:bodyPr wrap="square" rtlCol="0">
                    <a:spAutoFit/>
                  </a:bodyPr>
                  <a:lstStyle/>
                  <a:p>
                    <a:pPr algn="l" fontAlgn="auto">
                      <a:spcBef>
                        <a:spcPts val="0"/>
                      </a:spcBef>
                      <a:spcAft>
                        <a:spcPts val="0"/>
                      </a:spcAft>
                    </a:pPr>
                    <a:r>
                      <a:rPr lang="en-US" sz="2000" b="0" dirty="0" smtClean="0">
                        <a:solidFill>
                          <a:srgbClr val="000000"/>
                        </a:solidFill>
                        <a:latin typeface="Arial"/>
                        <a:cs typeface="+mn-cs"/>
                      </a:rPr>
                      <a:t>4</a:t>
                    </a:r>
                    <a:r>
                      <a:rPr lang="en-US" sz="2000" b="0" baseline="30000" dirty="0" smtClean="0">
                        <a:solidFill>
                          <a:srgbClr val="000000"/>
                        </a:solidFill>
                        <a:latin typeface="Arial"/>
                        <a:cs typeface="+mn-cs"/>
                      </a:rPr>
                      <a:t>th</a:t>
                    </a:r>
                    <a:r>
                      <a:rPr lang="en-US" sz="2000" b="0" dirty="0" smtClean="0">
                        <a:solidFill>
                          <a:srgbClr val="000000"/>
                        </a:solidFill>
                        <a:latin typeface="Arial"/>
                        <a:cs typeface="+mn-cs"/>
                      </a:rPr>
                      <a:t>-5th Season</a:t>
                    </a:r>
                  </a:p>
                  <a:p>
                    <a:pPr fontAlgn="auto">
                      <a:spcBef>
                        <a:spcPts val="0"/>
                      </a:spcBef>
                      <a:spcAft>
                        <a:spcPts val="0"/>
                      </a:spcAft>
                    </a:pPr>
                    <a:r>
                      <a:rPr lang="en-US" sz="1600" b="0" dirty="0" smtClean="0">
                        <a:solidFill>
                          <a:srgbClr val="000000"/>
                        </a:solidFill>
                        <a:latin typeface="Arial"/>
                        <a:cs typeface="+mn-cs"/>
                      </a:rPr>
                      <a:t>Stabilizer plants</a:t>
                    </a:r>
                  </a:p>
                  <a:p>
                    <a:pPr fontAlgn="auto">
                      <a:spcBef>
                        <a:spcPts val="0"/>
                      </a:spcBef>
                      <a:spcAft>
                        <a:spcPts val="0"/>
                      </a:spcAft>
                    </a:pPr>
                    <a:r>
                      <a:rPr lang="en-US" sz="1600" b="0" dirty="0" smtClean="0">
                        <a:solidFill>
                          <a:srgbClr val="000000"/>
                        </a:solidFill>
                        <a:latin typeface="Arial"/>
                        <a:cs typeface="+mn-cs"/>
                      </a:rPr>
                      <a:t>Build/recruit</a:t>
                    </a:r>
                    <a:endParaRPr lang="en-US" sz="1600" b="0" dirty="0">
                      <a:solidFill>
                        <a:srgbClr val="000000"/>
                      </a:solidFill>
                      <a:latin typeface="Arial"/>
                      <a:cs typeface="+mn-cs"/>
                    </a:endParaRPr>
                  </a:p>
                  <a:p>
                    <a:pPr fontAlgn="auto">
                      <a:spcBef>
                        <a:spcPts val="0"/>
                      </a:spcBef>
                      <a:spcAft>
                        <a:spcPts val="0"/>
                      </a:spcAft>
                    </a:pPr>
                    <a:endParaRPr lang="en-US" sz="1600" b="0" dirty="0">
                      <a:solidFill>
                        <a:srgbClr val="000000"/>
                      </a:solidFill>
                      <a:latin typeface="Arial"/>
                      <a:cs typeface="+mn-cs"/>
                    </a:endParaRPr>
                  </a:p>
                </p:txBody>
              </p:sp>
            </p:grpSp>
            <p:grpSp>
              <p:nvGrpSpPr>
                <p:cNvPr id="26" name="Group 25"/>
                <p:cNvGrpSpPr/>
                <p:nvPr/>
              </p:nvGrpSpPr>
              <p:grpSpPr>
                <a:xfrm>
                  <a:off x="3054096" y="3093023"/>
                  <a:ext cx="2670048" cy="1033272"/>
                  <a:chOff x="1828799" y="3009900"/>
                  <a:chExt cx="2670048" cy="685800"/>
                </a:xfrm>
              </p:grpSpPr>
              <p:sp>
                <p:nvSpPr>
                  <p:cNvPr id="25" name="Rounded Rectangle 24"/>
                  <p:cNvSpPr/>
                  <p:nvPr/>
                </p:nvSpPr>
                <p:spPr>
                  <a:xfrm>
                    <a:off x="1828799" y="3009900"/>
                    <a:ext cx="2670048" cy="685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auto">
                      <a:spcBef>
                        <a:spcPts val="0"/>
                      </a:spcBef>
                      <a:spcAft>
                        <a:spcPts val="0"/>
                      </a:spcAft>
                    </a:pPr>
                    <a:r>
                      <a:rPr lang="en-US" sz="1800" b="0" dirty="0" smtClean="0">
                        <a:solidFill>
                          <a:srgbClr val="FFFFFF"/>
                        </a:solidFill>
                      </a:rPr>
                      <a:t>c</a:t>
                    </a:r>
                    <a:endParaRPr lang="en-US" sz="1800" b="0" dirty="0">
                      <a:solidFill>
                        <a:srgbClr val="FFFFFF"/>
                      </a:solidFill>
                    </a:endParaRPr>
                  </a:p>
                </p:txBody>
              </p:sp>
              <p:sp>
                <p:nvSpPr>
                  <p:cNvPr id="20" name="TextBox 19"/>
                  <p:cNvSpPr txBox="1"/>
                  <p:nvPr/>
                </p:nvSpPr>
                <p:spPr>
                  <a:xfrm>
                    <a:off x="1971675" y="3030593"/>
                    <a:ext cx="2447924" cy="428981"/>
                  </a:xfrm>
                  <a:prstGeom prst="rect">
                    <a:avLst/>
                  </a:prstGeom>
                  <a:noFill/>
                </p:spPr>
                <p:txBody>
                  <a:bodyPr wrap="square" rtlCol="0">
                    <a:spAutoFit/>
                  </a:bodyPr>
                  <a:lstStyle/>
                  <a:p>
                    <a:pPr fontAlgn="auto">
                      <a:spcBef>
                        <a:spcPts val="0"/>
                      </a:spcBef>
                      <a:spcAft>
                        <a:spcPts val="0"/>
                      </a:spcAft>
                    </a:pPr>
                    <a:r>
                      <a:rPr lang="en-US" sz="2000" b="0" dirty="0" smtClean="0">
                        <a:solidFill>
                          <a:srgbClr val="000000"/>
                        </a:solidFill>
                        <a:latin typeface="Arial"/>
                        <a:cs typeface="+mn-cs"/>
                      </a:rPr>
                      <a:t>6</a:t>
                    </a:r>
                    <a:r>
                      <a:rPr lang="en-US" sz="2000" b="0" baseline="30000" dirty="0" smtClean="0">
                        <a:solidFill>
                          <a:srgbClr val="000000"/>
                        </a:solidFill>
                        <a:latin typeface="Arial"/>
                        <a:cs typeface="+mn-cs"/>
                      </a:rPr>
                      <a:t>th</a:t>
                    </a:r>
                    <a:r>
                      <a:rPr lang="en-US" sz="2000" b="0" dirty="0" smtClean="0">
                        <a:solidFill>
                          <a:srgbClr val="000000"/>
                        </a:solidFill>
                        <a:latin typeface="Arial"/>
                        <a:cs typeface="+mn-cs"/>
                      </a:rPr>
                      <a:t>-9</a:t>
                    </a:r>
                    <a:r>
                      <a:rPr lang="en-US" sz="2000" b="0" baseline="30000" dirty="0" smtClean="0">
                        <a:solidFill>
                          <a:srgbClr val="000000"/>
                        </a:solidFill>
                        <a:latin typeface="Arial"/>
                        <a:cs typeface="+mn-cs"/>
                      </a:rPr>
                      <a:t>th</a:t>
                    </a:r>
                    <a:r>
                      <a:rPr lang="en-US" sz="2000" b="0" dirty="0" smtClean="0">
                        <a:solidFill>
                          <a:srgbClr val="000000"/>
                        </a:solidFill>
                        <a:latin typeface="Arial"/>
                        <a:cs typeface="+mn-cs"/>
                      </a:rPr>
                      <a:t> Season</a:t>
                    </a:r>
                  </a:p>
                  <a:p>
                    <a:pPr fontAlgn="auto">
                      <a:spcBef>
                        <a:spcPts val="0"/>
                      </a:spcBef>
                      <a:spcAft>
                        <a:spcPts val="0"/>
                      </a:spcAft>
                    </a:pPr>
                    <a:r>
                      <a:rPr lang="en-US" sz="1600" b="0" dirty="0" smtClean="0">
                        <a:solidFill>
                          <a:srgbClr val="000000"/>
                        </a:solidFill>
                        <a:latin typeface="Arial"/>
                        <a:cs typeface="+mn-cs"/>
                      </a:rPr>
                      <a:t>Build/Compete</a:t>
                    </a:r>
                    <a:endParaRPr lang="en-US" sz="1600" b="0" dirty="0">
                      <a:solidFill>
                        <a:srgbClr val="000000"/>
                      </a:solidFill>
                      <a:latin typeface="Arial"/>
                      <a:cs typeface="+mn-cs"/>
                    </a:endParaRPr>
                  </a:p>
                </p:txBody>
              </p:sp>
            </p:grpSp>
            <p:grpSp>
              <p:nvGrpSpPr>
                <p:cNvPr id="27" name="Group 26"/>
                <p:cNvGrpSpPr/>
                <p:nvPr/>
              </p:nvGrpSpPr>
              <p:grpSpPr>
                <a:xfrm>
                  <a:off x="6199632" y="3124200"/>
                  <a:ext cx="2505456" cy="1033272"/>
                  <a:chOff x="4751831" y="3001089"/>
                  <a:chExt cx="2505456" cy="1033272"/>
                </a:xfrm>
              </p:grpSpPr>
              <p:sp>
                <p:nvSpPr>
                  <p:cNvPr id="8" name="Rounded Rectangle 7"/>
                  <p:cNvSpPr/>
                  <p:nvPr/>
                </p:nvSpPr>
                <p:spPr>
                  <a:xfrm>
                    <a:off x="4751831" y="3001089"/>
                    <a:ext cx="2322576" cy="10332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auto">
                      <a:spcBef>
                        <a:spcPts val="0"/>
                      </a:spcBef>
                      <a:spcAft>
                        <a:spcPts val="0"/>
                      </a:spcAft>
                    </a:pPr>
                    <a:r>
                      <a:rPr lang="en-US" sz="1800" b="0" dirty="0" smtClean="0">
                        <a:solidFill>
                          <a:srgbClr val="FFFFFF"/>
                        </a:solidFill>
                      </a:rPr>
                      <a:t>c</a:t>
                    </a:r>
                    <a:endParaRPr lang="en-US" sz="1800" b="0" dirty="0">
                      <a:solidFill>
                        <a:srgbClr val="FFFFFF"/>
                      </a:solidFill>
                    </a:endParaRPr>
                  </a:p>
                </p:txBody>
              </p:sp>
              <p:sp>
                <p:nvSpPr>
                  <p:cNvPr id="21" name="TextBox 20"/>
                  <p:cNvSpPr txBox="1"/>
                  <p:nvPr/>
                </p:nvSpPr>
                <p:spPr>
                  <a:xfrm>
                    <a:off x="4751831" y="3001089"/>
                    <a:ext cx="2505456" cy="892552"/>
                  </a:xfrm>
                  <a:prstGeom prst="rect">
                    <a:avLst/>
                  </a:prstGeom>
                  <a:noFill/>
                </p:spPr>
                <p:txBody>
                  <a:bodyPr wrap="square" rtlCol="0">
                    <a:spAutoFit/>
                  </a:bodyPr>
                  <a:lstStyle/>
                  <a:p>
                    <a:pPr fontAlgn="auto">
                      <a:spcBef>
                        <a:spcPts val="0"/>
                      </a:spcBef>
                      <a:spcAft>
                        <a:spcPts val="0"/>
                      </a:spcAft>
                    </a:pPr>
                    <a:r>
                      <a:rPr lang="en-US" sz="2000" b="0" dirty="0" smtClean="0">
                        <a:solidFill>
                          <a:srgbClr val="000000"/>
                        </a:solidFill>
                        <a:latin typeface="Arial"/>
                        <a:cs typeface="+mn-cs"/>
                      </a:rPr>
                      <a:t>10</a:t>
                    </a:r>
                    <a:r>
                      <a:rPr lang="en-US" sz="2000" b="0" baseline="30000" dirty="0" smtClean="0">
                        <a:solidFill>
                          <a:srgbClr val="000000"/>
                        </a:solidFill>
                        <a:latin typeface="Arial"/>
                        <a:cs typeface="+mn-cs"/>
                      </a:rPr>
                      <a:t>th</a:t>
                    </a:r>
                    <a:r>
                      <a:rPr lang="en-US" sz="2000" b="0" dirty="0" smtClean="0">
                        <a:solidFill>
                          <a:srgbClr val="000000"/>
                        </a:solidFill>
                        <a:latin typeface="Arial"/>
                        <a:cs typeface="+mn-cs"/>
                      </a:rPr>
                      <a:t>-15</a:t>
                    </a:r>
                    <a:r>
                      <a:rPr lang="en-US" sz="2000" b="0" baseline="30000" dirty="0" smtClean="0">
                        <a:solidFill>
                          <a:srgbClr val="000000"/>
                        </a:solidFill>
                        <a:latin typeface="Arial"/>
                        <a:cs typeface="+mn-cs"/>
                      </a:rPr>
                      <a:t>th</a:t>
                    </a:r>
                    <a:r>
                      <a:rPr lang="en-US" sz="2000" b="0" dirty="0" smtClean="0">
                        <a:solidFill>
                          <a:srgbClr val="000000"/>
                        </a:solidFill>
                        <a:latin typeface="Arial"/>
                        <a:cs typeface="+mn-cs"/>
                      </a:rPr>
                      <a:t> Season</a:t>
                    </a:r>
                  </a:p>
                  <a:p>
                    <a:pPr fontAlgn="auto">
                      <a:spcBef>
                        <a:spcPts val="0"/>
                      </a:spcBef>
                      <a:spcAft>
                        <a:spcPts val="0"/>
                      </a:spcAft>
                    </a:pPr>
                    <a:r>
                      <a:rPr lang="en-US" sz="1600" b="0" dirty="0" smtClean="0">
                        <a:solidFill>
                          <a:srgbClr val="000000"/>
                        </a:solidFill>
                        <a:latin typeface="Arial"/>
                        <a:cs typeface="+mn-cs"/>
                      </a:rPr>
                      <a:t>Woody Competition</a:t>
                    </a:r>
                    <a:endParaRPr lang="en-US" sz="1600" b="0" dirty="0">
                      <a:solidFill>
                        <a:srgbClr val="000000"/>
                      </a:solidFill>
                      <a:latin typeface="Arial"/>
                      <a:cs typeface="+mn-cs"/>
                    </a:endParaRPr>
                  </a:p>
                  <a:p>
                    <a:pPr fontAlgn="auto">
                      <a:spcBef>
                        <a:spcPts val="0"/>
                      </a:spcBef>
                      <a:spcAft>
                        <a:spcPts val="0"/>
                      </a:spcAft>
                    </a:pPr>
                    <a:endParaRPr lang="en-US" sz="1600" dirty="0">
                      <a:solidFill>
                        <a:srgbClr val="000000"/>
                      </a:solidFill>
                      <a:latin typeface="Arial"/>
                      <a:cs typeface="+mn-cs"/>
                    </a:endParaRPr>
                  </a:p>
                </p:txBody>
              </p:sp>
            </p:grpSp>
          </p:grpSp>
          <p:cxnSp>
            <p:nvCxnSpPr>
              <p:cNvPr id="30" name="Straight Arrow Connector 29"/>
              <p:cNvCxnSpPr>
                <a:stCxn id="6" idx="3"/>
              </p:cNvCxnSpPr>
              <p:nvPr/>
            </p:nvCxnSpPr>
            <p:spPr>
              <a:xfrm>
                <a:off x="2572512" y="1746882"/>
                <a:ext cx="481584" cy="0"/>
              </a:xfrm>
              <a:prstGeom prst="straightConnector1">
                <a:avLst/>
              </a:prstGeom>
              <a:ln w="34925">
                <a:solidFill>
                  <a:srgbClr val="9DB2B9"/>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726907" y="1710003"/>
                <a:ext cx="481584" cy="0"/>
              </a:xfrm>
              <a:prstGeom prst="straightConnector1">
                <a:avLst/>
              </a:prstGeom>
              <a:ln w="34925">
                <a:solidFill>
                  <a:srgbClr val="9DB2B9"/>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590800" y="3389005"/>
                <a:ext cx="481584" cy="0"/>
              </a:xfrm>
              <a:prstGeom prst="straightConnector1">
                <a:avLst/>
              </a:prstGeom>
              <a:ln w="34925">
                <a:solidFill>
                  <a:srgbClr val="9DB2B9"/>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726907" y="3400104"/>
                <a:ext cx="481584" cy="0"/>
              </a:xfrm>
              <a:prstGeom prst="straightConnector1">
                <a:avLst/>
              </a:prstGeom>
              <a:ln w="34925">
                <a:solidFill>
                  <a:srgbClr val="9DB2B9"/>
                </a:solidFill>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0800000" flipV="1">
                <a:off x="304800" y="1748008"/>
                <a:ext cx="8229600" cy="781829"/>
              </a:xfrm>
              <a:prstGeom prst="bentConnector3">
                <a:avLst>
                  <a:gd name="adj1" fmla="val -3819"/>
                </a:avLst>
              </a:prstGeom>
              <a:ln w="34925">
                <a:solidFill>
                  <a:srgbClr val="9DB2B9"/>
                </a:solidFill>
              </a:ln>
            </p:spPr>
            <p:style>
              <a:lnRef idx="2">
                <a:schemeClr val="accent1"/>
              </a:lnRef>
              <a:fillRef idx="0">
                <a:schemeClr val="accent1"/>
              </a:fillRef>
              <a:effectRef idx="1">
                <a:schemeClr val="accent1"/>
              </a:effectRef>
              <a:fontRef idx="minor">
                <a:schemeClr val="tx1"/>
              </a:fontRef>
            </p:style>
          </p:cxnSp>
        </p:grpSp>
        <p:cxnSp>
          <p:nvCxnSpPr>
            <p:cNvPr id="55" name="Elbow Connector 54"/>
            <p:cNvCxnSpPr/>
            <p:nvPr/>
          </p:nvCxnSpPr>
          <p:spPr>
            <a:xfrm rot="16200000" flipH="1">
              <a:off x="-6994" y="2794645"/>
              <a:ext cx="820438" cy="260349"/>
            </a:xfrm>
            <a:prstGeom prst="bentConnector3">
              <a:avLst>
                <a:gd name="adj1" fmla="val 99921"/>
              </a:avLst>
            </a:prstGeom>
            <a:ln>
              <a:solidFill>
                <a:srgbClr val="9DB2B9"/>
              </a:solidFill>
              <a:tailEnd type="arrow"/>
            </a:ln>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1121216" y="908622"/>
            <a:ext cx="2446119" cy="1177679"/>
            <a:chOff x="990600" y="908622"/>
            <a:chExt cx="2446119" cy="1177679"/>
          </a:xfrm>
        </p:grpSpPr>
        <p:grpSp>
          <p:nvGrpSpPr>
            <p:cNvPr id="75" name="Group 74"/>
            <p:cNvGrpSpPr/>
            <p:nvPr/>
          </p:nvGrpSpPr>
          <p:grpSpPr>
            <a:xfrm>
              <a:off x="990600" y="908622"/>
              <a:ext cx="2446119" cy="952501"/>
              <a:chOff x="228600" y="1028699"/>
              <a:chExt cx="2446119" cy="952501"/>
            </a:xfrm>
          </p:grpSpPr>
          <p:sp>
            <p:nvSpPr>
              <p:cNvPr id="71" name="Oval 70"/>
              <p:cNvSpPr/>
              <p:nvPr/>
            </p:nvSpPr>
            <p:spPr>
              <a:xfrm>
                <a:off x="228600" y="1028699"/>
                <a:ext cx="2446119" cy="9525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endParaRPr lang="en-US" sz="1800" b="0" dirty="0">
                  <a:solidFill>
                    <a:srgbClr val="000000"/>
                  </a:solidFill>
                </a:endParaRPr>
              </a:p>
            </p:txBody>
          </p:sp>
          <p:sp>
            <p:nvSpPr>
              <p:cNvPr id="66" name="TextBox 65"/>
              <p:cNvSpPr txBox="1"/>
              <p:nvPr/>
            </p:nvSpPr>
            <p:spPr>
              <a:xfrm>
                <a:off x="573609" y="1219200"/>
                <a:ext cx="2101110" cy="584775"/>
              </a:xfrm>
              <a:prstGeom prst="rect">
                <a:avLst/>
              </a:prstGeom>
              <a:noFill/>
            </p:spPr>
            <p:txBody>
              <a:bodyPr wrap="square" rtlCol="0">
                <a:spAutoFit/>
              </a:bodyPr>
              <a:lstStyle/>
              <a:p>
                <a:pPr algn="l" fontAlgn="auto">
                  <a:spcBef>
                    <a:spcPts val="0"/>
                  </a:spcBef>
                  <a:spcAft>
                    <a:spcPts val="0"/>
                  </a:spcAft>
                </a:pPr>
                <a:r>
                  <a:rPr lang="en-US" sz="1600" b="0" dirty="0" smtClean="0">
                    <a:solidFill>
                      <a:srgbClr val="000000"/>
                    </a:solidFill>
                    <a:latin typeface="Arial"/>
                    <a:cs typeface="+mn-cs"/>
                  </a:rPr>
                  <a:t>Sand availability/</a:t>
                </a:r>
              </a:p>
              <a:p>
                <a:pPr algn="l" fontAlgn="auto">
                  <a:spcBef>
                    <a:spcPts val="0"/>
                  </a:spcBef>
                  <a:spcAft>
                    <a:spcPts val="0"/>
                  </a:spcAft>
                </a:pPr>
                <a:r>
                  <a:rPr lang="en-US" sz="1600" b="0" dirty="0" smtClean="0">
                    <a:solidFill>
                      <a:srgbClr val="000000"/>
                    </a:solidFill>
                    <a:latin typeface="Arial"/>
                    <a:cs typeface="+mn-cs"/>
                  </a:rPr>
                  <a:t>Beach Morphology</a:t>
                </a:r>
                <a:endParaRPr lang="en-US" sz="1600" b="0" dirty="0">
                  <a:solidFill>
                    <a:srgbClr val="000000"/>
                  </a:solidFill>
                  <a:latin typeface="Arial"/>
                  <a:cs typeface="+mn-cs"/>
                </a:endParaRPr>
              </a:p>
            </p:txBody>
          </p:sp>
        </p:grpSp>
        <p:cxnSp>
          <p:nvCxnSpPr>
            <p:cNvPr id="78" name="Curved Connector 77"/>
            <p:cNvCxnSpPr>
              <a:stCxn id="71" idx="4"/>
            </p:cNvCxnSpPr>
            <p:nvPr/>
          </p:nvCxnSpPr>
          <p:spPr>
            <a:xfrm rot="16200000" flipH="1">
              <a:off x="2583158" y="1491624"/>
              <a:ext cx="225178" cy="964175"/>
            </a:xfrm>
            <a:prstGeom prst="curvedConnector2">
              <a:avLst/>
            </a:prstGeom>
            <a:ln w="15875">
              <a:tailEnd type="arrow"/>
            </a:ln>
          </p:spPr>
          <p:style>
            <a:lnRef idx="1">
              <a:schemeClr val="accent2"/>
            </a:lnRef>
            <a:fillRef idx="0">
              <a:schemeClr val="accent2"/>
            </a:fillRef>
            <a:effectRef idx="0">
              <a:schemeClr val="accent2"/>
            </a:effectRef>
            <a:fontRef idx="minor">
              <a:schemeClr val="tx1"/>
            </a:fontRef>
          </p:style>
        </p:cxnSp>
      </p:grpSp>
      <p:grpSp>
        <p:nvGrpSpPr>
          <p:cNvPr id="81" name="Group 80"/>
          <p:cNvGrpSpPr/>
          <p:nvPr/>
        </p:nvGrpSpPr>
        <p:grpSpPr>
          <a:xfrm>
            <a:off x="4375232" y="857250"/>
            <a:ext cx="2841984" cy="1196729"/>
            <a:chOff x="4244616" y="857250"/>
            <a:chExt cx="2841984" cy="1196729"/>
          </a:xfrm>
        </p:grpSpPr>
        <p:grpSp>
          <p:nvGrpSpPr>
            <p:cNvPr id="76" name="Group 75"/>
            <p:cNvGrpSpPr/>
            <p:nvPr/>
          </p:nvGrpSpPr>
          <p:grpSpPr>
            <a:xfrm>
              <a:off x="4244616" y="857250"/>
              <a:ext cx="2841984" cy="952501"/>
              <a:chOff x="5968641" y="1009648"/>
              <a:chExt cx="2841984" cy="952501"/>
            </a:xfrm>
          </p:grpSpPr>
          <p:sp>
            <p:nvSpPr>
              <p:cNvPr id="74" name="Oval 73"/>
              <p:cNvSpPr/>
              <p:nvPr/>
            </p:nvSpPr>
            <p:spPr>
              <a:xfrm>
                <a:off x="5968641" y="1009648"/>
                <a:ext cx="2446119" cy="9525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endParaRPr lang="en-US" sz="1800" b="0" dirty="0">
                  <a:solidFill>
                    <a:srgbClr val="000000"/>
                  </a:solidFill>
                </a:endParaRPr>
              </a:p>
            </p:txBody>
          </p:sp>
          <p:sp>
            <p:nvSpPr>
              <p:cNvPr id="67" name="TextBox 66"/>
              <p:cNvSpPr txBox="1"/>
              <p:nvPr/>
            </p:nvSpPr>
            <p:spPr>
              <a:xfrm>
                <a:off x="6067425" y="1215445"/>
                <a:ext cx="2743200" cy="584775"/>
              </a:xfrm>
              <a:prstGeom prst="rect">
                <a:avLst/>
              </a:prstGeom>
              <a:noFill/>
            </p:spPr>
            <p:txBody>
              <a:bodyPr wrap="square" rtlCol="0">
                <a:spAutoFit/>
              </a:bodyPr>
              <a:lstStyle/>
              <a:p>
                <a:pPr algn="l" fontAlgn="auto">
                  <a:spcBef>
                    <a:spcPts val="0"/>
                  </a:spcBef>
                  <a:spcAft>
                    <a:spcPts val="0"/>
                  </a:spcAft>
                </a:pPr>
                <a:r>
                  <a:rPr lang="en-US" sz="1600" b="0" dirty="0" smtClean="0">
                    <a:solidFill>
                      <a:srgbClr val="000000"/>
                    </a:solidFill>
                    <a:latin typeface="Arial"/>
                    <a:cs typeface="+mn-cs"/>
                  </a:rPr>
                  <a:t>Distance to dune builder source populations</a:t>
                </a:r>
                <a:endParaRPr lang="en-US" sz="1600" b="0" dirty="0">
                  <a:solidFill>
                    <a:srgbClr val="000000"/>
                  </a:solidFill>
                  <a:latin typeface="Arial"/>
                  <a:cs typeface="+mn-cs"/>
                </a:endParaRPr>
              </a:p>
            </p:txBody>
          </p:sp>
        </p:grpSp>
        <p:cxnSp>
          <p:nvCxnSpPr>
            <p:cNvPr id="79" name="Curved Connector 78"/>
            <p:cNvCxnSpPr/>
            <p:nvPr/>
          </p:nvCxnSpPr>
          <p:spPr>
            <a:xfrm rot="16200000" flipH="1">
              <a:off x="5779699" y="1459302"/>
              <a:ext cx="225178" cy="964175"/>
            </a:xfrm>
            <a:prstGeom prst="curvedConnector2">
              <a:avLst/>
            </a:prstGeom>
            <a:ln w="15875">
              <a:tailEnd type="arrow"/>
            </a:ln>
          </p:spPr>
          <p:style>
            <a:lnRef idx="1">
              <a:schemeClr val="accent2"/>
            </a:lnRef>
            <a:fillRef idx="0">
              <a:schemeClr val="accent2"/>
            </a:fillRef>
            <a:effectRef idx="0">
              <a:schemeClr val="accent2"/>
            </a:effectRef>
            <a:fontRef idx="minor">
              <a:schemeClr val="tx1"/>
            </a:fontRef>
          </p:style>
        </p:cxnSp>
      </p:grpSp>
      <p:grpSp>
        <p:nvGrpSpPr>
          <p:cNvPr id="119" name="Group 118"/>
          <p:cNvGrpSpPr/>
          <p:nvPr/>
        </p:nvGrpSpPr>
        <p:grpSpPr>
          <a:xfrm>
            <a:off x="3962400" y="4629885"/>
            <a:ext cx="3055719" cy="1359909"/>
            <a:chOff x="3962400" y="4629885"/>
            <a:chExt cx="3055719" cy="1359909"/>
          </a:xfrm>
        </p:grpSpPr>
        <p:grpSp>
          <p:nvGrpSpPr>
            <p:cNvPr id="84" name="Group 83"/>
            <p:cNvGrpSpPr/>
            <p:nvPr/>
          </p:nvGrpSpPr>
          <p:grpSpPr>
            <a:xfrm>
              <a:off x="3962400" y="4876800"/>
              <a:ext cx="3055719" cy="1112994"/>
              <a:chOff x="4616091" y="5231395"/>
              <a:chExt cx="3055719" cy="1112994"/>
            </a:xfrm>
          </p:grpSpPr>
          <p:sp>
            <p:nvSpPr>
              <p:cNvPr id="82" name="Oval 81"/>
              <p:cNvSpPr/>
              <p:nvPr/>
            </p:nvSpPr>
            <p:spPr>
              <a:xfrm>
                <a:off x="4616091" y="5231395"/>
                <a:ext cx="3055719" cy="11129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endParaRPr lang="en-US" sz="1800" b="0" dirty="0">
                  <a:solidFill>
                    <a:srgbClr val="000000"/>
                  </a:solidFill>
                </a:endParaRPr>
              </a:p>
            </p:txBody>
          </p:sp>
          <p:sp>
            <p:nvSpPr>
              <p:cNvPr id="69" name="TextBox 68"/>
              <p:cNvSpPr txBox="1"/>
              <p:nvPr/>
            </p:nvSpPr>
            <p:spPr>
              <a:xfrm>
                <a:off x="4800600" y="5417403"/>
                <a:ext cx="2743200" cy="830997"/>
              </a:xfrm>
              <a:prstGeom prst="rect">
                <a:avLst/>
              </a:prstGeom>
              <a:noFill/>
            </p:spPr>
            <p:txBody>
              <a:bodyPr wrap="square" rtlCol="0">
                <a:spAutoFit/>
              </a:bodyPr>
              <a:lstStyle/>
              <a:p>
                <a:pPr fontAlgn="auto">
                  <a:spcBef>
                    <a:spcPts val="0"/>
                  </a:spcBef>
                  <a:spcAft>
                    <a:spcPts val="0"/>
                  </a:spcAft>
                </a:pPr>
                <a:r>
                  <a:rPr lang="en-US" sz="1600" b="0" dirty="0" smtClean="0">
                    <a:solidFill>
                      <a:srgbClr val="000000"/>
                    </a:solidFill>
                    <a:latin typeface="Arial"/>
                    <a:cs typeface="+mn-cs"/>
                  </a:rPr>
                  <a:t>Soil formation and distance to burial intolerant population</a:t>
                </a:r>
                <a:endParaRPr lang="en-US" sz="1600" b="0" dirty="0">
                  <a:solidFill>
                    <a:srgbClr val="000000"/>
                  </a:solidFill>
                  <a:latin typeface="Arial"/>
                  <a:cs typeface="+mn-cs"/>
                </a:endParaRPr>
              </a:p>
            </p:txBody>
          </p:sp>
        </p:grpSp>
        <p:cxnSp>
          <p:nvCxnSpPr>
            <p:cNvPr id="87" name="Curved Connector 86"/>
            <p:cNvCxnSpPr>
              <a:stCxn id="82" idx="0"/>
            </p:cNvCxnSpPr>
            <p:nvPr/>
          </p:nvCxnSpPr>
          <p:spPr>
            <a:xfrm rot="5400000" flipH="1" flipV="1">
              <a:off x="5841634" y="4278512"/>
              <a:ext cx="246915" cy="949662"/>
            </a:xfrm>
            <a:prstGeom prst="curvedConnector2">
              <a:avLst/>
            </a:prstGeom>
            <a:ln w="15875">
              <a:tailEnd type="arrow"/>
            </a:ln>
          </p:spPr>
          <p:style>
            <a:lnRef idx="1">
              <a:schemeClr val="accent6"/>
            </a:lnRef>
            <a:fillRef idx="0">
              <a:schemeClr val="accent6"/>
            </a:fillRef>
            <a:effectRef idx="0">
              <a:schemeClr val="accent6"/>
            </a:effectRef>
            <a:fontRef idx="minor">
              <a:schemeClr val="tx1"/>
            </a:fontRef>
          </p:style>
        </p:cxnSp>
      </p:grpSp>
      <p:grpSp>
        <p:nvGrpSpPr>
          <p:cNvPr id="118" name="Group 117"/>
          <p:cNvGrpSpPr/>
          <p:nvPr/>
        </p:nvGrpSpPr>
        <p:grpSpPr>
          <a:xfrm>
            <a:off x="280140" y="4215603"/>
            <a:ext cx="3055719" cy="1774191"/>
            <a:chOff x="280140" y="4215603"/>
            <a:chExt cx="3055719" cy="1774191"/>
          </a:xfrm>
        </p:grpSpPr>
        <p:grpSp>
          <p:nvGrpSpPr>
            <p:cNvPr id="83" name="Group 82"/>
            <p:cNvGrpSpPr/>
            <p:nvPr/>
          </p:nvGrpSpPr>
          <p:grpSpPr>
            <a:xfrm>
              <a:off x="280140" y="4876800"/>
              <a:ext cx="3055719" cy="1112994"/>
              <a:chOff x="381000" y="5105400"/>
              <a:chExt cx="3055719" cy="1112994"/>
            </a:xfrm>
          </p:grpSpPr>
          <p:sp>
            <p:nvSpPr>
              <p:cNvPr id="73" name="Oval 72"/>
              <p:cNvSpPr/>
              <p:nvPr/>
            </p:nvSpPr>
            <p:spPr>
              <a:xfrm>
                <a:off x="381000" y="5105400"/>
                <a:ext cx="3055719" cy="11129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fontAlgn="auto">
                  <a:spcBef>
                    <a:spcPts val="0"/>
                  </a:spcBef>
                  <a:spcAft>
                    <a:spcPts val="0"/>
                  </a:spcAft>
                </a:pPr>
                <a:endParaRPr lang="en-US" sz="1800" b="0" dirty="0">
                  <a:solidFill>
                    <a:srgbClr val="000000"/>
                  </a:solidFill>
                </a:endParaRPr>
              </a:p>
            </p:txBody>
          </p:sp>
          <p:sp>
            <p:nvSpPr>
              <p:cNvPr id="68" name="TextBox 67"/>
              <p:cNvSpPr txBox="1"/>
              <p:nvPr/>
            </p:nvSpPr>
            <p:spPr>
              <a:xfrm>
                <a:off x="533400" y="5265003"/>
                <a:ext cx="2743200" cy="830997"/>
              </a:xfrm>
              <a:prstGeom prst="rect">
                <a:avLst/>
              </a:prstGeom>
              <a:noFill/>
            </p:spPr>
            <p:txBody>
              <a:bodyPr wrap="square" rtlCol="0">
                <a:spAutoFit/>
              </a:bodyPr>
              <a:lstStyle/>
              <a:p>
                <a:pPr fontAlgn="auto">
                  <a:spcBef>
                    <a:spcPts val="0"/>
                  </a:spcBef>
                  <a:spcAft>
                    <a:spcPts val="0"/>
                  </a:spcAft>
                </a:pPr>
                <a:r>
                  <a:rPr lang="en-US" sz="1600" b="0" dirty="0" smtClean="0">
                    <a:solidFill>
                      <a:srgbClr val="000000"/>
                    </a:solidFill>
                    <a:latin typeface="Arial"/>
                    <a:cs typeface="+mn-cs"/>
                  </a:rPr>
                  <a:t>Dune recovery &amp; distance  to burial tolerant stabilizer source population</a:t>
                </a:r>
                <a:endParaRPr lang="en-US" sz="1600" b="0" dirty="0">
                  <a:solidFill>
                    <a:srgbClr val="000000"/>
                  </a:solidFill>
                  <a:latin typeface="Arial"/>
                  <a:cs typeface="+mn-cs"/>
                </a:endParaRPr>
              </a:p>
            </p:txBody>
          </p:sp>
        </p:grpSp>
        <p:cxnSp>
          <p:nvCxnSpPr>
            <p:cNvPr id="97" name="Curved Connector 96"/>
            <p:cNvCxnSpPr>
              <a:stCxn id="73" idx="2"/>
            </p:cNvCxnSpPr>
            <p:nvPr/>
          </p:nvCxnSpPr>
          <p:spPr>
            <a:xfrm rot="10800000" flipH="1">
              <a:off x="280140" y="4215603"/>
              <a:ext cx="499162" cy="1217694"/>
            </a:xfrm>
            <a:prstGeom prst="curvedConnector4">
              <a:avLst>
                <a:gd name="adj1" fmla="val -45797"/>
                <a:gd name="adj2" fmla="val 100228"/>
              </a:avLst>
            </a:prstGeom>
            <a:ln w="15875">
              <a:tailEnd type="arrow"/>
            </a:ln>
          </p:spPr>
          <p:style>
            <a:lnRef idx="1">
              <a:schemeClr val="accent6"/>
            </a:lnRef>
            <a:fillRef idx="0">
              <a:schemeClr val="accent6"/>
            </a:fillRef>
            <a:effectRef idx="0">
              <a:schemeClr val="accent6"/>
            </a:effectRef>
            <a:fontRef idx="minor">
              <a:schemeClr val="tx1"/>
            </a:fontRef>
          </p:style>
        </p:cxnSp>
      </p:grpSp>
      <p:sp>
        <p:nvSpPr>
          <p:cNvPr id="120" name="AutoShape 2" descr="Image result for cakile edentu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sz="1800" b="0">
              <a:solidFill>
                <a:srgbClr val="000000"/>
              </a:solidFill>
              <a:latin typeface="Arial"/>
              <a:cs typeface="+mn-cs"/>
            </a:endParaRPr>
          </a:p>
        </p:txBody>
      </p:sp>
      <p:sp>
        <p:nvSpPr>
          <p:cNvPr id="121" name="AutoShape 4" descr="Image result for cakile edentul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sz="1800" b="0">
              <a:solidFill>
                <a:srgbClr val="000000"/>
              </a:solidFill>
              <a:latin typeface="Arial"/>
              <a:cs typeface="+mn-cs"/>
            </a:endParaRPr>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809" y="2196425"/>
            <a:ext cx="443648" cy="54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6" descr="http://vaplantatlas.org/media/images/plants/originals/Ammophila_breviligulata%23473j%232_4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7143" y="2718853"/>
            <a:ext cx="330706" cy="280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2017" y="3978138"/>
            <a:ext cx="442648" cy="6607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descr="http://www.nps.gov/prsf/learn/nature/images/Dune_Scrub_Communit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5229" y="4237498"/>
            <a:ext cx="1157065" cy="33395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dcr.virginia.gov/natural-heritage/natural-communities/image/tvc-photo4-5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4618" y="5585907"/>
            <a:ext cx="1758590" cy="116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80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Rectangle 2063"/>
          <p:cNvSpPr/>
          <p:nvPr/>
        </p:nvSpPr>
        <p:spPr>
          <a:xfrm>
            <a:off x="8311433" y="1101736"/>
            <a:ext cx="261769" cy="186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grpSp>
        <p:nvGrpSpPr>
          <p:cNvPr id="2067" name="Group 2066"/>
          <p:cNvGrpSpPr/>
          <p:nvPr/>
        </p:nvGrpSpPr>
        <p:grpSpPr>
          <a:xfrm>
            <a:off x="3505200" y="888245"/>
            <a:ext cx="5630157" cy="5893555"/>
            <a:chOff x="3505200" y="888245"/>
            <a:chExt cx="5630157" cy="5893555"/>
          </a:xfrm>
        </p:grpSpPr>
        <p:grpSp>
          <p:nvGrpSpPr>
            <p:cNvPr id="31" name="Group 30"/>
            <p:cNvGrpSpPr/>
            <p:nvPr/>
          </p:nvGrpSpPr>
          <p:grpSpPr>
            <a:xfrm>
              <a:off x="3505200" y="888245"/>
              <a:ext cx="5630157" cy="5893555"/>
              <a:chOff x="2819399" y="42734"/>
              <a:chExt cx="6248399" cy="7497480"/>
            </a:xfrm>
          </p:grpSpPr>
          <p:grpSp>
            <p:nvGrpSpPr>
              <p:cNvPr id="29" name="Group 28"/>
              <p:cNvGrpSpPr/>
              <p:nvPr/>
            </p:nvGrpSpPr>
            <p:grpSpPr>
              <a:xfrm>
                <a:off x="2819399" y="42734"/>
                <a:ext cx="6248399" cy="7497480"/>
                <a:chOff x="2819399" y="42734"/>
                <a:chExt cx="6248399" cy="7497480"/>
              </a:xfrm>
            </p:grpSpPr>
            <p:grpSp>
              <p:nvGrpSpPr>
                <p:cNvPr id="13" name="Group 12"/>
                <p:cNvGrpSpPr/>
                <p:nvPr/>
              </p:nvGrpSpPr>
              <p:grpSpPr>
                <a:xfrm>
                  <a:off x="2819399" y="42734"/>
                  <a:ext cx="6248399" cy="7497480"/>
                  <a:chOff x="2819399" y="42734"/>
                  <a:chExt cx="6248399" cy="7497480"/>
                </a:xfrm>
              </p:grpSpPr>
              <p:grpSp>
                <p:nvGrpSpPr>
                  <p:cNvPr id="12" name="Group 11"/>
                  <p:cNvGrpSpPr/>
                  <p:nvPr/>
                </p:nvGrpSpPr>
                <p:grpSpPr>
                  <a:xfrm>
                    <a:off x="2819399" y="42734"/>
                    <a:ext cx="6248399" cy="7497480"/>
                    <a:chOff x="2819399" y="42734"/>
                    <a:chExt cx="6248399" cy="7497480"/>
                  </a:xfrm>
                </p:grpSpPr>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19399" y="152400"/>
                      <a:ext cx="6248399" cy="7387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95598" y="42734"/>
                      <a:ext cx="1512655" cy="508999"/>
                    </a:xfrm>
                    <a:prstGeom prst="rect">
                      <a:avLst/>
                    </a:prstGeom>
                    <a:solidFill>
                      <a:schemeClr val="bg1"/>
                    </a:solidFill>
                  </p:spPr>
                  <p:txBody>
                    <a:bodyPr wrap="square" rtlCol="0">
                      <a:spAutoFit/>
                    </a:bodyPr>
                    <a:lstStyle/>
                    <a:p>
                      <a:pPr algn="l" fontAlgn="auto">
                        <a:spcBef>
                          <a:spcPts val="0"/>
                        </a:spcBef>
                        <a:spcAft>
                          <a:spcPts val="0"/>
                        </a:spcAft>
                      </a:pPr>
                      <a:r>
                        <a:rPr lang="en-US" sz="2000" b="0" dirty="0" smtClean="0">
                          <a:solidFill>
                            <a:srgbClr val="000000"/>
                          </a:solidFill>
                          <a:latin typeface="Arial"/>
                          <a:cs typeface="+mn-cs"/>
                        </a:rPr>
                        <a:t>Upland</a:t>
                      </a:r>
                      <a:endParaRPr lang="en-US" sz="2000" b="0" dirty="0">
                        <a:solidFill>
                          <a:srgbClr val="000000"/>
                        </a:solidFill>
                        <a:latin typeface="Arial"/>
                        <a:cs typeface="+mn-cs"/>
                      </a:endParaRPr>
                    </a:p>
                  </p:txBody>
                </p:sp>
                <p:sp>
                  <p:nvSpPr>
                    <p:cNvPr id="7" name="TextBox 6"/>
                    <p:cNvSpPr txBox="1"/>
                    <p:nvPr/>
                  </p:nvSpPr>
                  <p:spPr>
                    <a:xfrm>
                      <a:off x="2905342" y="633593"/>
                      <a:ext cx="1159724" cy="490070"/>
                    </a:xfrm>
                    <a:prstGeom prst="rect">
                      <a:avLst/>
                    </a:prstGeom>
                    <a:solidFill>
                      <a:schemeClr val="bg1"/>
                    </a:solidFill>
                  </p:spPr>
                  <p:txBody>
                    <a:bodyPr wrap="square" rtlCol="0">
                      <a:spAutoFit/>
                    </a:bodyPr>
                    <a:lstStyle/>
                    <a:p>
                      <a:pPr algn="l" fontAlgn="auto">
                        <a:spcBef>
                          <a:spcPts val="0"/>
                        </a:spcBef>
                        <a:spcAft>
                          <a:spcPts val="0"/>
                        </a:spcAft>
                      </a:pPr>
                      <a:r>
                        <a:rPr lang="en-US" sz="2000" b="0" dirty="0" smtClean="0">
                          <a:solidFill>
                            <a:srgbClr val="000000"/>
                          </a:solidFill>
                          <a:latin typeface="Arial"/>
                          <a:cs typeface="+mn-cs"/>
                        </a:rPr>
                        <a:t>Dunes</a:t>
                      </a:r>
                      <a:endParaRPr lang="en-US" sz="2000" b="0" dirty="0">
                        <a:solidFill>
                          <a:srgbClr val="000000"/>
                        </a:solidFill>
                        <a:latin typeface="Arial"/>
                        <a:cs typeface="+mn-cs"/>
                      </a:endParaRPr>
                    </a:p>
                  </p:txBody>
                </p:sp>
                <p:sp>
                  <p:nvSpPr>
                    <p:cNvPr id="8" name="TextBox 7"/>
                    <p:cNvSpPr txBox="1"/>
                    <p:nvPr/>
                  </p:nvSpPr>
                  <p:spPr>
                    <a:xfrm>
                      <a:off x="2895600" y="5410200"/>
                      <a:ext cx="1088101" cy="490070"/>
                    </a:xfrm>
                    <a:prstGeom prst="rect">
                      <a:avLst/>
                    </a:prstGeom>
                    <a:solidFill>
                      <a:schemeClr val="bg1"/>
                    </a:solidFill>
                  </p:spPr>
                  <p:txBody>
                    <a:bodyPr wrap="square" rtlCol="0">
                      <a:spAutoFit/>
                    </a:bodyPr>
                    <a:lstStyle/>
                    <a:p>
                      <a:pPr algn="l" fontAlgn="auto">
                        <a:spcBef>
                          <a:spcPts val="0"/>
                        </a:spcBef>
                        <a:spcAft>
                          <a:spcPts val="0"/>
                        </a:spcAft>
                      </a:pPr>
                      <a:r>
                        <a:rPr lang="en-US" sz="2000" b="0" dirty="0" smtClean="0">
                          <a:solidFill>
                            <a:srgbClr val="000000"/>
                          </a:solidFill>
                          <a:latin typeface="Arial"/>
                          <a:cs typeface="+mn-cs"/>
                        </a:rPr>
                        <a:t>Beach</a:t>
                      </a:r>
                      <a:endParaRPr lang="en-US" sz="2000" b="0" dirty="0">
                        <a:solidFill>
                          <a:srgbClr val="000000"/>
                        </a:solidFill>
                        <a:latin typeface="Arial"/>
                        <a:cs typeface="+mn-cs"/>
                      </a:endParaRPr>
                    </a:p>
                  </p:txBody>
                </p:sp>
                <p:sp>
                  <p:nvSpPr>
                    <p:cNvPr id="10" name="Oval 9"/>
                    <p:cNvSpPr/>
                    <p:nvPr/>
                  </p:nvSpPr>
                  <p:spPr>
                    <a:xfrm>
                      <a:off x="3686174" y="1289566"/>
                      <a:ext cx="885825" cy="3048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grpSp>
              <p:sp>
                <p:nvSpPr>
                  <p:cNvPr id="21" name="Oval 20"/>
                  <p:cNvSpPr/>
                  <p:nvPr/>
                </p:nvSpPr>
                <p:spPr>
                  <a:xfrm>
                    <a:off x="4800600" y="1828800"/>
                    <a:ext cx="762000" cy="3048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22" name="Oval 21"/>
                  <p:cNvSpPr/>
                  <p:nvPr/>
                </p:nvSpPr>
                <p:spPr>
                  <a:xfrm>
                    <a:off x="6181725" y="2428875"/>
                    <a:ext cx="1066800" cy="4572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23" name="Oval 22"/>
                  <p:cNvSpPr/>
                  <p:nvPr/>
                </p:nvSpPr>
                <p:spPr>
                  <a:xfrm>
                    <a:off x="6400800" y="762000"/>
                    <a:ext cx="762000" cy="3048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24" name="Oval 23"/>
                  <p:cNvSpPr/>
                  <p:nvPr/>
                </p:nvSpPr>
                <p:spPr>
                  <a:xfrm>
                    <a:off x="7696200" y="1752600"/>
                    <a:ext cx="914400" cy="3048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25" name="Oval 24"/>
                  <p:cNvSpPr/>
                  <p:nvPr/>
                </p:nvSpPr>
                <p:spPr>
                  <a:xfrm>
                    <a:off x="4276725" y="3744448"/>
                    <a:ext cx="838200" cy="304800"/>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grpSp>
            <p:sp>
              <p:nvSpPr>
                <p:cNvPr id="9" name="TextBox 8"/>
                <p:cNvSpPr txBox="1"/>
                <p:nvPr/>
              </p:nvSpPr>
              <p:spPr>
                <a:xfrm>
                  <a:off x="3528833" y="1123589"/>
                  <a:ext cx="1095375" cy="565465"/>
                </a:xfrm>
                <a:prstGeom prst="rect">
                  <a:avLst/>
                </a:prstGeom>
                <a:noFill/>
              </p:spPr>
              <p:txBody>
                <a:bodyPr wrap="square" rtlCol="0">
                  <a:spAutoFit/>
                </a:bodyPr>
                <a:lstStyle/>
                <a:p>
                  <a:pPr fontAlgn="auto">
                    <a:spcBef>
                      <a:spcPts val="0"/>
                    </a:spcBef>
                    <a:spcAft>
                      <a:spcPts val="0"/>
                    </a:spcAft>
                  </a:pPr>
                  <a:r>
                    <a:rPr lang="en-US" sz="1200" b="0" dirty="0" smtClean="0">
                      <a:solidFill>
                        <a:srgbClr val="000000"/>
                      </a:solidFill>
                      <a:latin typeface="Arial"/>
                      <a:cs typeface="+mn-cs"/>
                    </a:rPr>
                    <a:t>Dune </a:t>
                  </a:r>
                </a:p>
                <a:p>
                  <a:pPr fontAlgn="auto">
                    <a:spcBef>
                      <a:spcPts val="0"/>
                    </a:spcBef>
                    <a:spcAft>
                      <a:spcPts val="0"/>
                    </a:spcAft>
                  </a:pPr>
                  <a:r>
                    <a:rPr lang="en-US" sz="1200" b="0" dirty="0" smtClean="0">
                      <a:solidFill>
                        <a:srgbClr val="000000"/>
                      </a:solidFill>
                      <a:latin typeface="Arial"/>
                      <a:cs typeface="+mn-cs"/>
                    </a:rPr>
                    <a:t>Vegetation</a:t>
                  </a:r>
                  <a:endParaRPr lang="en-US" sz="1200" b="0" dirty="0">
                    <a:solidFill>
                      <a:srgbClr val="000000"/>
                    </a:solidFill>
                    <a:latin typeface="Arial"/>
                    <a:cs typeface="+mn-cs"/>
                  </a:endParaRPr>
                </a:p>
              </p:txBody>
            </p:sp>
            <p:sp>
              <p:nvSpPr>
                <p:cNvPr id="16" name="TextBox 15"/>
                <p:cNvSpPr txBox="1"/>
                <p:nvPr/>
              </p:nvSpPr>
              <p:spPr>
                <a:xfrm>
                  <a:off x="4610101" y="1753585"/>
                  <a:ext cx="952500" cy="276999"/>
                </a:xfrm>
                <a:prstGeom prst="rect">
                  <a:avLst/>
                </a:prstGeom>
                <a:noFill/>
              </p:spPr>
              <p:txBody>
                <a:bodyPr wrap="square" rtlCol="0">
                  <a:spAutoFit/>
                </a:bodyPr>
                <a:lstStyle/>
                <a:p>
                  <a:pPr fontAlgn="auto">
                    <a:spcBef>
                      <a:spcPts val="0"/>
                    </a:spcBef>
                    <a:spcAft>
                      <a:spcPts val="0"/>
                    </a:spcAft>
                  </a:pPr>
                  <a:r>
                    <a:rPr lang="en-US" sz="1200" b="0" dirty="0" smtClean="0">
                      <a:solidFill>
                        <a:srgbClr val="000000"/>
                      </a:solidFill>
                      <a:latin typeface="Arial"/>
                      <a:cs typeface="+mn-cs"/>
                    </a:rPr>
                    <a:t>Litter</a:t>
                  </a:r>
                </a:p>
              </p:txBody>
            </p:sp>
            <p:sp>
              <p:nvSpPr>
                <p:cNvPr id="17" name="TextBox 16"/>
                <p:cNvSpPr txBox="1"/>
                <p:nvPr/>
              </p:nvSpPr>
              <p:spPr>
                <a:xfrm>
                  <a:off x="6085244" y="2518975"/>
                  <a:ext cx="1223961" cy="339279"/>
                </a:xfrm>
                <a:prstGeom prst="rect">
                  <a:avLst/>
                </a:prstGeom>
                <a:noFill/>
              </p:spPr>
              <p:txBody>
                <a:bodyPr wrap="square" rtlCol="0">
                  <a:spAutoFit/>
                </a:bodyPr>
                <a:lstStyle/>
                <a:p>
                  <a:pPr fontAlgn="auto">
                    <a:spcBef>
                      <a:spcPts val="0"/>
                    </a:spcBef>
                    <a:spcAft>
                      <a:spcPts val="0"/>
                    </a:spcAft>
                  </a:pPr>
                  <a:r>
                    <a:rPr lang="en-US" sz="1200" b="0" dirty="0" smtClean="0">
                      <a:solidFill>
                        <a:srgbClr val="000000"/>
                      </a:solidFill>
                      <a:latin typeface="Arial"/>
                      <a:cs typeface="+mn-cs"/>
                    </a:rPr>
                    <a:t>Detritivores</a:t>
                  </a:r>
                </a:p>
              </p:txBody>
            </p:sp>
            <p:sp>
              <p:nvSpPr>
                <p:cNvPr id="18" name="TextBox 17"/>
                <p:cNvSpPr txBox="1"/>
                <p:nvPr/>
              </p:nvSpPr>
              <p:spPr>
                <a:xfrm>
                  <a:off x="7696200" y="1856601"/>
                  <a:ext cx="952500" cy="276999"/>
                </a:xfrm>
                <a:prstGeom prst="rect">
                  <a:avLst/>
                </a:prstGeom>
                <a:noFill/>
              </p:spPr>
              <p:txBody>
                <a:bodyPr wrap="square" rtlCol="0">
                  <a:spAutoFit/>
                </a:bodyPr>
                <a:lstStyle/>
                <a:p>
                  <a:pPr fontAlgn="auto">
                    <a:spcBef>
                      <a:spcPts val="0"/>
                    </a:spcBef>
                    <a:spcAft>
                      <a:spcPts val="0"/>
                    </a:spcAft>
                  </a:pPr>
                  <a:r>
                    <a:rPr lang="en-US" sz="1200" b="0" dirty="0" smtClean="0">
                      <a:solidFill>
                        <a:srgbClr val="000000"/>
                      </a:solidFill>
                      <a:latin typeface="Arial"/>
                      <a:cs typeface="+mn-cs"/>
                    </a:rPr>
                    <a:t>Predators</a:t>
                  </a:r>
                </a:p>
              </p:txBody>
            </p:sp>
            <p:sp>
              <p:nvSpPr>
                <p:cNvPr id="19" name="TextBox 18"/>
                <p:cNvSpPr txBox="1"/>
                <p:nvPr/>
              </p:nvSpPr>
              <p:spPr>
                <a:xfrm>
                  <a:off x="6286500" y="713601"/>
                  <a:ext cx="952500" cy="276999"/>
                </a:xfrm>
                <a:prstGeom prst="rect">
                  <a:avLst/>
                </a:prstGeom>
                <a:noFill/>
              </p:spPr>
              <p:txBody>
                <a:bodyPr wrap="square" rtlCol="0">
                  <a:spAutoFit/>
                </a:bodyPr>
                <a:lstStyle/>
                <a:p>
                  <a:pPr fontAlgn="auto">
                    <a:spcBef>
                      <a:spcPts val="0"/>
                    </a:spcBef>
                    <a:spcAft>
                      <a:spcPts val="0"/>
                    </a:spcAft>
                  </a:pPr>
                  <a:r>
                    <a:rPr lang="en-US" sz="1200" b="0" dirty="0" smtClean="0">
                      <a:solidFill>
                        <a:srgbClr val="000000"/>
                      </a:solidFill>
                      <a:latin typeface="Arial"/>
                      <a:cs typeface="+mn-cs"/>
                    </a:rPr>
                    <a:t>Grazers</a:t>
                  </a:r>
                </a:p>
              </p:txBody>
            </p:sp>
            <p:sp>
              <p:nvSpPr>
                <p:cNvPr id="20" name="TextBox 19"/>
                <p:cNvSpPr txBox="1"/>
                <p:nvPr/>
              </p:nvSpPr>
              <p:spPr>
                <a:xfrm>
                  <a:off x="4194491" y="3652469"/>
                  <a:ext cx="952500" cy="527767"/>
                </a:xfrm>
                <a:prstGeom prst="rect">
                  <a:avLst/>
                </a:prstGeom>
                <a:noFill/>
              </p:spPr>
              <p:txBody>
                <a:bodyPr wrap="square" rtlCol="0">
                  <a:spAutoFit/>
                </a:bodyPr>
                <a:lstStyle/>
                <a:p>
                  <a:pPr fontAlgn="auto">
                    <a:spcBef>
                      <a:spcPts val="0"/>
                    </a:spcBef>
                    <a:spcAft>
                      <a:spcPts val="0"/>
                    </a:spcAft>
                  </a:pPr>
                  <a:r>
                    <a:rPr lang="en-US" sz="1100" b="0" dirty="0" smtClean="0">
                      <a:solidFill>
                        <a:srgbClr val="000000"/>
                      </a:solidFill>
                      <a:latin typeface="Arial"/>
                      <a:cs typeface="+mn-cs"/>
                    </a:rPr>
                    <a:t>Interstitial Fauna</a:t>
                  </a:r>
                </a:p>
              </p:txBody>
            </p:sp>
            <p:sp>
              <p:nvSpPr>
                <p:cNvPr id="27" name="Freeform 26"/>
                <p:cNvSpPr/>
                <p:nvPr/>
              </p:nvSpPr>
              <p:spPr>
                <a:xfrm>
                  <a:off x="5553075" y="5695950"/>
                  <a:ext cx="1152525" cy="504825"/>
                </a:xfrm>
                <a:custGeom>
                  <a:avLst/>
                  <a:gdLst>
                    <a:gd name="connsiteX0" fmla="*/ 0 w 1152525"/>
                    <a:gd name="connsiteY0" fmla="*/ 504825 h 504825"/>
                    <a:gd name="connsiteX1" fmla="*/ 0 w 1152525"/>
                    <a:gd name="connsiteY1" fmla="*/ 504825 h 504825"/>
                    <a:gd name="connsiteX2" fmla="*/ 85725 w 1152525"/>
                    <a:gd name="connsiteY2" fmla="*/ 485775 h 504825"/>
                    <a:gd name="connsiteX3" fmla="*/ 123825 w 1152525"/>
                    <a:gd name="connsiteY3" fmla="*/ 476250 h 504825"/>
                    <a:gd name="connsiteX4" fmla="*/ 190500 w 1152525"/>
                    <a:gd name="connsiteY4" fmla="*/ 466725 h 504825"/>
                    <a:gd name="connsiteX5" fmla="*/ 428625 w 1152525"/>
                    <a:gd name="connsiteY5" fmla="*/ 476250 h 504825"/>
                    <a:gd name="connsiteX6" fmla="*/ 561975 w 1152525"/>
                    <a:gd name="connsiteY6" fmla="*/ 495300 h 504825"/>
                    <a:gd name="connsiteX7" fmla="*/ 904875 w 1152525"/>
                    <a:gd name="connsiteY7" fmla="*/ 485775 h 504825"/>
                    <a:gd name="connsiteX8" fmla="*/ 1152525 w 1152525"/>
                    <a:gd name="connsiteY8" fmla="*/ 476250 h 504825"/>
                    <a:gd name="connsiteX9" fmla="*/ 1152525 w 1152525"/>
                    <a:gd name="connsiteY9" fmla="*/ 476250 h 504825"/>
                    <a:gd name="connsiteX10" fmla="*/ 1085850 w 1152525"/>
                    <a:gd name="connsiteY10" fmla="*/ 352425 h 504825"/>
                    <a:gd name="connsiteX11" fmla="*/ 1076325 w 1152525"/>
                    <a:gd name="connsiteY11" fmla="*/ 304800 h 504825"/>
                    <a:gd name="connsiteX12" fmla="*/ 1066800 w 1152525"/>
                    <a:gd name="connsiteY12" fmla="*/ 276225 h 504825"/>
                    <a:gd name="connsiteX13" fmla="*/ 1009650 w 1152525"/>
                    <a:gd name="connsiteY13" fmla="*/ 238125 h 504825"/>
                    <a:gd name="connsiteX14" fmla="*/ 990600 w 1152525"/>
                    <a:gd name="connsiteY14" fmla="*/ 209550 h 504825"/>
                    <a:gd name="connsiteX15" fmla="*/ 933450 w 1152525"/>
                    <a:gd name="connsiteY15" fmla="*/ 171450 h 504825"/>
                    <a:gd name="connsiteX16" fmla="*/ 904875 w 1152525"/>
                    <a:gd name="connsiteY16" fmla="*/ 114300 h 504825"/>
                    <a:gd name="connsiteX17" fmla="*/ 876300 w 1152525"/>
                    <a:gd name="connsiteY17" fmla="*/ 95250 h 504825"/>
                    <a:gd name="connsiteX18" fmla="*/ 857250 w 1152525"/>
                    <a:gd name="connsiteY18" fmla="*/ 66675 h 504825"/>
                    <a:gd name="connsiteX19" fmla="*/ 771525 w 1152525"/>
                    <a:gd name="connsiteY19" fmla="*/ 19050 h 504825"/>
                    <a:gd name="connsiteX20" fmla="*/ 695325 w 1152525"/>
                    <a:gd name="connsiteY20" fmla="*/ 9525 h 504825"/>
                    <a:gd name="connsiteX21" fmla="*/ 600075 w 1152525"/>
                    <a:gd name="connsiteY21" fmla="*/ 0 h 504825"/>
                    <a:gd name="connsiteX22" fmla="*/ 523875 w 1152525"/>
                    <a:gd name="connsiteY22" fmla="*/ 9525 h 504825"/>
                    <a:gd name="connsiteX23" fmla="*/ 485775 w 1152525"/>
                    <a:gd name="connsiteY23" fmla="*/ 19050 h 504825"/>
                    <a:gd name="connsiteX24" fmla="*/ 323850 w 1152525"/>
                    <a:gd name="connsiteY24" fmla="*/ 28575 h 504825"/>
                    <a:gd name="connsiteX25" fmla="*/ 295275 w 1152525"/>
                    <a:gd name="connsiteY25" fmla="*/ 38100 h 504825"/>
                    <a:gd name="connsiteX26" fmla="*/ 228600 w 1152525"/>
                    <a:gd name="connsiteY26" fmla="*/ 114300 h 504825"/>
                    <a:gd name="connsiteX27" fmla="*/ 190500 w 1152525"/>
                    <a:gd name="connsiteY27" fmla="*/ 171450 h 504825"/>
                    <a:gd name="connsiteX28" fmla="*/ 180975 w 1152525"/>
                    <a:gd name="connsiteY28" fmla="*/ 200025 h 504825"/>
                    <a:gd name="connsiteX29" fmla="*/ 152400 w 1152525"/>
                    <a:gd name="connsiteY29" fmla="*/ 228600 h 504825"/>
                    <a:gd name="connsiteX30" fmla="*/ 123825 w 1152525"/>
                    <a:gd name="connsiteY30" fmla="*/ 285750 h 504825"/>
                    <a:gd name="connsiteX31" fmla="*/ 85725 w 1152525"/>
                    <a:gd name="connsiteY31" fmla="*/ 342900 h 504825"/>
                    <a:gd name="connsiteX32" fmla="*/ 28575 w 1152525"/>
                    <a:gd name="connsiteY32" fmla="*/ 381000 h 504825"/>
                    <a:gd name="connsiteX33" fmla="*/ 19050 w 1152525"/>
                    <a:gd name="connsiteY33" fmla="*/ 409575 h 504825"/>
                    <a:gd name="connsiteX34" fmla="*/ 0 w 1152525"/>
                    <a:gd name="connsiteY34" fmla="*/ 5048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2525" h="504825">
                      <a:moveTo>
                        <a:pt x="0" y="504825"/>
                      </a:moveTo>
                      <a:lnTo>
                        <a:pt x="0" y="504825"/>
                      </a:lnTo>
                      <a:lnTo>
                        <a:pt x="85725" y="485775"/>
                      </a:lnTo>
                      <a:cubicBezTo>
                        <a:pt x="98481" y="482831"/>
                        <a:pt x="110945" y="478592"/>
                        <a:pt x="123825" y="476250"/>
                      </a:cubicBezTo>
                      <a:cubicBezTo>
                        <a:pt x="145914" y="472234"/>
                        <a:pt x="168275" y="469900"/>
                        <a:pt x="190500" y="466725"/>
                      </a:cubicBezTo>
                      <a:cubicBezTo>
                        <a:pt x="269875" y="469900"/>
                        <a:pt x="349332" y="471444"/>
                        <a:pt x="428625" y="476250"/>
                      </a:cubicBezTo>
                      <a:cubicBezTo>
                        <a:pt x="466089" y="478521"/>
                        <a:pt x="523259" y="488847"/>
                        <a:pt x="561975" y="495300"/>
                      </a:cubicBezTo>
                      <a:lnTo>
                        <a:pt x="904875" y="485775"/>
                      </a:lnTo>
                      <a:cubicBezTo>
                        <a:pt x="1204018" y="474269"/>
                        <a:pt x="934606" y="476250"/>
                        <a:pt x="1152525" y="476250"/>
                      </a:cubicBezTo>
                      <a:lnTo>
                        <a:pt x="1152525" y="476250"/>
                      </a:lnTo>
                      <a:cubicBezTo>
                        <a:pt x="1114150" y="422525"/>
                        <a:pt x="1098155" y="413952"/>
                        <a:pt x="1085850" y="352425"/>
                      </a:cubicBezTo>
                      <a:cubicBezTo>
                        <a:pt x="1082675" y="336550"/>
                        <a:pt x="1080252" y="320506"/>
                        <a:pt x="1076325" y="304800"/>
                      </a:cubicBezTo>
                      <a:cubicBezTo>
                        <a:pt x="1073890" y="295060"/>
                        <a:pt x="1073900" y="283325"/>
                        <a:pt x="1066800" y="276225"/>
                      </a:cubicBezTo>
                      <a:cubicBezTo>
                        <a:pt x="1050611" y="260036"/>
                        <a:pt x="1009650" y="238125"/>
                        <a:pt x="1009650" y="238125"/>
                      </a:cubicBezTo>
                      <a:cubicBezTo>
                        <a:pt x="1003300" y="228600"/>
                        <a:pt x="999215" y="217088"/>
                        <a:pt x="990600" y="209550"/>
                      </a:cubicBezTo>
                      <a:cubicBezTo>
                        <a:pt x="973370" y="194473"/>
                        <a:pt x="933450" y="171450"/>
                        <a:pt x="933450" y="171450"/>
                      </a:cubicBezTo>
                      <a:cubicBezTo>
                        <a:pt x="925703" y="148209"/>
                        <a:pt x="923339" y="132764"/>
                        <a:pt x="904875" y="114300"/>
                      </a:cubicBezTo>
                      <a:cubicBezTo>
                        <a:pt x="896780" y="106205"/>
                        <a:pt x="885825" y="101600"/>
                        <a:pt x="876300" y="95250"/>
                      </a:cubicBezTo>
                      <a:cubicBezTo>
                        <a:pt x="869950" y="85725"/>
                        <a:pt x="865865" y="74213"/>
                        <a:pt x="857250" y="66675"/>
                      </a:cubicBezTo>
                      <a:cubicBezTo>
                        <a:pt x="836502" y="48521"/>
                        <a:pt x="802194" y="24626"/>
                        <a:pt x="771525" y="19050"/>
                      </a:cubicBezTo>
                      <a:cubicBezTo>
                        <a:pt x="746340" y="14471"/>
                        <a:pt x="720766" y="12352"/>
                        <a:pt x="695325" y="9525"/>
                      </a:cubicBezTo>
                      <a:cubicBezTo>
                        <a:pt x="663612" y="6001"/>
                        <a:pt x="631825" y="3175"/>
                        <a:pt x="600075" y="0"/>
                      </a:cubicBezTo>
                      <a:cubicBezTo>
                        <a:pt x="574675" y="3175"/>
                        <a:pt x="549124" y="5317"/>
                        <a:pt x="523875" y="9525"/>
                      </a:cubicBezTo>
                      <a:cubicBezTo>
                        <a:pt x="510962" y="11677"/>
                        <a:pt x="498807" y="17809"/>
                        <a:pt x="485775" y="19050"/>
                      </a:cubicBezTo>
                      <a:cubicBezTo>
                        <a:pt x="431950" y="24176"/>
                        <a:pt x="377825" y="25400"/>
                        <a:pt x="323850" y="28575"/>
                      </a:cubicBezTo>
                      <a:cubicBezTo>
                        <a:pt x="314325" y="31750"/>
                        <a:pt x="302375" y="31000"/>
                        <a:pt x="295275" y="38100"/>
                      </a:cubicBezTo>
                      <a:cubicBezTo>
                        <a:pt x="184150" y="149225"/>
                        <a:pt x="309563" y="60325"/>
                        <a:pt x="228600" y="114300"/>
                      </a:cubicBezTo>
                      <a:cubicBezTo>
                        <a:pt x="215900" y="133350"/>
                        <a:pt x="197740" y="149730"/>
                        <a:pt x="190500" y="171450"/>
                      </a:cubicBezTo>
                      <a:cubicBezTo>
                        <a:pt x="187325" y="180975"/>
                        <a:pt x="186544" y="191671"/>
                        <a:pt x="180975" y="200025"/>
                      </a:cubicBezTo>
                      <a:cubicBezTo>
                        <a:pt x="173503" y="211233"/>
                        <a:pt x="161024" y="218252"/>
                        <a:pt x="152400" y="228600"/>
                      </a:cubicBezTo>
                      <a:cubicBezTo>
                        <a:pt x="110115" y="279342"/>
                        <a:pt x="152464" y="234200"/>
                        <a:pt x="123825" y="285750"/>
                      </a:cubicBezTo>
                      <a:cubicBezTo>
                        <a:pt x="112706" y="305764"/>
                        <a:pt x="104775" y="330200"/>
                        <a:pt x="85725" y="342900"/>
                      </a:cubicBezTo>
                      <a:lnTo>
                        <a:pt x="28575" y="381000"/>
                      </a:lnTo>
                      <a:cubicBezTo>
                        <a:pt x="25400" y="390525"/>
                        <a:pt x="20846" y="399697"/>
                        <a:pt x="19050" y="409575"/>
                      </a:cubicBezTo>
                      <a:cubicBezTo>
                        <a:pt x="14471" y="434760"/>
                        <a:pt x="9525" y="485775"/>
                        <a:pt x="0" y="5048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grpSp>
          <p:sp>
            <p:nvSpPr>
              <p:cNvPr id="30" name="Rectangle 29"/>
              <p:cNvSpPr/>
              <p:nvPr/>
            </p:nvSpPr>
            <p:spPr>
              <a:xfrm>
                <a:off x="6457950" y="5334000"/>
                <a:ext cx="542925"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33" name="Rectangle 32"/>
              <p:cNvSpPr/>
              <p:nvPr/>
            </p:nvSpPr>
            <p:spPr>
              <a:xfrm>
                <a:off x="6862762" y="390495"/>
                <a:ext cx="542925" cy="20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34" name="Rectangle 33"/>
              <p:cNvSpPr/>
              <p:nvPr/>
            </p:nvSpPr>
            <p:spPr>
              <a:xfrm>
                <a:off x="7630127" y="314326"/>
                <a:ext cx="619125" cy="276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grpSp>
        <p:sp>
          <p:nvSpPr>
            <p:cNvPr id="15" name="TextBox 14"/>
            <p:cNvSpPr txBox="1"/>
            <p:nvPr/>
          </p:nvSpPr>
          <p:spPr>
            <a:xfrm>
              <a:off x="5753831" y="5387842"/>
              <a:ext cx="1467617" cy="338708"/>
            </a:xfrm>
            <a:prstGeom prst="rect">
              <a:avLst/>
            </a:prstGeom>
            <a:noFill/>
          </p:spPr>
          <p:txBody>
            <a:bodyPr wrap="square" rtlCol="0">
              <a:spAutoFit/>
            </a:bodyPr>
            <a:lstStyle/>
            <a:p>
              <a:pPr fontAlgn="auto">
                <a:spcBef>
                  <a:spcPts val="0"/>
                </a:spcBef>
                <a:spcAft>
                  <a:spcPts val="0"/>
                </a:spcAft>
              </a:pPr>
              <a:r>
                <a:rPr lang="en-US" sz="1100" b="0" dirty="0" smtClean="0">
                  <a:solidFill>
                    <a:srgbClr val="000000"/>
                  </a:solidFill>
                  <a:latin typeface="Arial"/>
                  <a:cs typeface="+mn-cs"/>
                </a:rPr>
                <a:t>Wrack ,Carrion,  Invertebrates</a:t>
              </a:r>
            </a:p>
          </p:txBody>
        </p:sp>
      </p:grpSp>
      <p:sp>
        <p:nvSpPr>
          <p:cNvPr id="2061" name="Rectangle 2060"/>
          <p:cNvSpPr/>
          <p:nvPr/>
        </p:nvSpPr>
        <p:spPr>
          <a:xfrm>
            <a:off x="3505200" y="794008"/>
            <a:ext cx="5630157" cy="19659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grpSp>
        <p:nvGrpSpPr>
          <p:cNvPr id="2071" name="Group 2070"/>
          <p:cNvGrpSpPr/>
          <p:nvPr/>
        </p:nvGrpSpPr>
        <p:grpSpPr>
          <a:xfrm>
            <a:off x="5238906" y="856298"/>
            <a:ext cx="3831215" cy="5810308"/>
            <a:chOff x="5238906" y="856298"/>
            <a:chExt cx="3831215" cy="5810308"/>
          </a:xfrm>
        </p:grpSpPr>
        <p:grpSp>
          <p:nvGrpSpPr>
            <p:cNvPr id="2070" name="Group 2069"/>
            <p:cNvGrpSpPr/>
            <p:nvPr/>
          </p:nvGrpSpPr>
          <p:grpSpPr>
            <a:xfrm>
              <a:off x="6882437" y="856298"/>
              <a:ext cx="2187684" cy="4409001"/>
              <a:chOff x="6882437" y="856298"/>
              <a:chExt cx="2187684" cy="4409001"/>
            </a:xfrm>
          </p:grpSpPr>
          <p:sp>
            <p:nvSpPr>
              <p:cNvPr id="2049" name="TextBox 2048"/>
              <p:cNvSpPr txBox="1"/>
              <p:nvPr/>
            </p:nvSpPr>
            <p:spPr>
              <a:xfrm>
                <a:off x="7487508" y="5047558"/>
                <a:ext cx="1085694" cy="217741"/>
              </a:xfrm>
              <a:prstGeom prst="rect">
                <a:avLst/>
              </a:prstGeom>
              <a:noFill/>
            </p:spPr>
            <p:txBody>
              <a:bodyPr wrap="square" rtlCol="0">
                <a:spAutoFit/>
              </a:bodyPr>
              <a:lstStyle/>
              <a:p>
                <a:pPr algn="l" fontAlgn="auto">
                  <a:spcBef>
                    <a:spcPts val="0"/>
                  </a:spcBef>
                  <a:spcAft>
                    <a:spcPts val="0"/>
                  </a:spcAft>
                </a:pPr>
                <a:r>
                  <a:rPr lang="en-US" sz="1200" b="0" dirty="0">
                    <a:latin typeface="Arial"/>
                    <a:cs typeface="+mn-cs"/>
                  </a:rPr>
                  <a:t>E</a:t>
                </a:r>
                <a:r>
                  <a:rPr lang="en-US" sz="1200" b="0" dirty="0" smtClean="0">
                    <a:latin typeface="Arial"/>
                    <a:cs typeface="+mn-cs"/>
                  </a:rPr>
                  <a:t>xchange</a:t>
                </a:r>
                <a:endParaRPr lang="en-US" sz="1200" b="0" dirty="0">
                  <a:latin typeface="Arial"/>
                  <a:cs typeface="+mn-cs"/>
                </a:endParaRPr>
              </a:p>
            </p:txBody>
          </p:sp>
          <p:sp>
            <p:nvSpPr>
              <p:cNvPr id="39" name="TextBox 38"/>
              <p:cNvSpPr txBox="1"/>
              <p:nvPr/>
            </p:nvSpPr>
            <p:spPr>
              <a:xfrm>
                <a:off x="6882437" y="1094248"/>
                <a:ext cx="1085694" cy="217741"/>
              </a:xfrm>
              <a:prstGeom prst="rect">
                <a:avLst/>
              </a:prstGeom>
              <a:noFill/>
            </p:spPr>
            <p:txBody>
              <a:bodyPr wrap="square" rtlCol="0">
                <a:spAutoFit/>
              </a:bodyPr>
              <a:lstStyle/>
              <a:p>
                <a:pPr algn="l" fontAlgn="auto">
                  <a:spcBef>
                    <a:spcPts val="0"/>
                  </a:spcBef>
                  <a:spcAft>
                    <a:spcPts val="0"/>
                  </a:spcAft>
                </a:pPr>
                <a:r>
                  <a:rPr lang="en-US" sz="1200" b="0" dirty="0">
                    <a:latin typeface="Arial"/>
                    <a:cs typeface="+mn-cs"/>
                  </a:rPr>
                  <a:t>E</a:t>
                </a:r>
                <a:r>
                  <a:rPr lang="en-US" sz="1200" b="0" dirty="0" smtClean="0">
                    <a:latin typeface="Arial"/>
                    <a:cs typeface="+mn-cs"/>
                  </a:rPr>
                  <a:t>xchange</a:t>
                </a:r>
                <a:endParaRPr lang="en-US" sz="1200" b="0" dirty="0">
                  <a:latin typeface="Arial"/>
                  <a:cs typeface="+mn-cs"/>
                </a:endParaRPr>
              </a:p>
            </p:txBody>
          </p:sp>
          <p:sp>
            <p:nvSpPr>
              <p:cNvPr id="40" name="TextBox 39"/>
              <p:cNvSpPr txBox="1"/>
              <p:nvPr/>
            </p:nvSpPr>
            <p:spPr>
              <a:xfrm>
                <a:off x="7984427" y="856298"/>
                <a:ext cx="1085694" cy="362902"/>
              </a:xfrm>
              <a:prstGeom prst="rect">
                <a:avLst/>
              </a:prstGeom>
              <a:noFill/>
            </p:spPr>
            <p:txBody>
              <a:bodyPr wrap="square" rtlCol="0">
                <a:spAutoFit/>
              </a:bodyPr>
              <a:lstStyle/>
              <a:p>
                <a:pPr algn="l" fontAlgn="auto">
                  <a:spcBef>
                    <a:spcPts val="0"/>
                  </a:spcBef>
                  <a:spcAft>
                    <a:spcPts val="0"/>
                  </a:spcAft>
                </a:pPr>
                <a:r>
                  <a:rPr lang="en-US" sz="1200" b="0" dirty="0" smtClean="0">
                    <a:latin typeface="Arial"/>
                    <a:cs typeface="+mn-cs"/>
                  </a:rPr>
                  <a:t>Movements</a:t>
                </a:r>
              </a:p>
              <a:p>
                <a:pPr algn="l" fontAlgn="auto">
                  <a:spcBef>
                    <a:spcPts val="0"/>
                  </a:spcBef>
                  <a:spcAft>
                    <a:spcPts val="0"/>
                  </a:spcAft>
                </a:pPr>
                <a:r>
                  <a:rPr lang="en-US" sz="1200" b="0" dirty="0" smtClean="0">
                    <a:latin typeface="Arial"/>
                    <a:cs typeface="+mn-cs"/>
                  </a:rPr>
                  <a:t>Migrations</a:t>
                </a:r>
                <a:endParaRPr lang="en-US" sz="1200" b="0" dirty="0">
                  <a:latin typeface="Arial"/>
                  <a:cs typeface="+mn-cs"/>
                </a:endParaRPr>
              </a:p>
            </p:txBody>
          </p:sp>
        </p:grpSp>
        <p:sp>
          <p:nvSpPr>
            <p:cNvPr id="42" name="TextBox 41"/>
            <p:cNvSpPr txBox="1"/>
            <p:nvPr/>
          </p:nvSpPr>
          <p:spPr>
            <a:xfrm>
              <a:off x="5238906" y="6248400"/>
              <a:ext cx="1085694" cy="223329"/>
            </a:xfrm>
            <a:prstGeom prst="rect">
              <a:avLst/>
            </a:prstGeom>
            <a:noFill/>
          </p:spPr>
          <p:txBody>
            <a:bodyPr wrap="square" rtlCol="0">
              <a:spAutoFit/>
            </a:bodyPr>
            <a:lstStyle/>
            <a:p>
              <a:pPr algn="l" fontAlgn="auto">
                <a:spcBef>
                  <a:spcPts val="0"/>
                </a:spcBef>
                <a:spcAft>
                  <a:spcPts val="0"/>
                </a:spcAft>
              </a:pPr>
              <a:r>
                <a:rPr lang="en-US" sz="1200" b="0" dirty="0" smtClean="0">
                  <a:latin typeface="Arial"/>
                  <a:cs typeface="+mn-cs"/>
                </a:rPr>
                <a:t>Marine inputs</a:t>
              </a:r>
              <a:endParaRPr lang="en-US" sz="1200" b="0" dirty="0">
                <a:latin typeface="Arial"/>
                <a:cs typeface="+mn-cs"/>
              </a:endParaRPr>
            </a:p>
          </p:txBody>
        </p:sp>
        <p:sp>
          <p:nvSpPr>
            <p:cNvPr id="2053" name="Rectangle 2052"/>
            <p:cNvSpPr/>
            <p:nvPr/>
          </p:nvSpPr>
          <p:spPr>
            <a:xfrm>
              <a:off x="6705600" y="6420863"/>
              <a:ext cx="489206" cy="245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grpSp>
      <p:sp>
        <p:nvSpPr>
          <p:cNvPr id="45" name="Rectangle 44"/>
          <p:cNvSpPr/>
          <p:nvPr/>
        </p:nvSpPr>
        <p:spPr>
          <a:xfrm>
            <a:off x="4195211" y="3161712"/>
            <a:ext cx="489206" cy="245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0">
              <a:solidFill>
                <a:srgbClr val="FFFFFF"/>
              </a:solidFill>
            </a:endParaRPr>
          </a:p>
        </p:txBody>
      </p:sp>
      <p:sp>
        <p:nvSpPr>
          <p:cNvPr id="46" name="TextBox 45"/>
          <p:cNvSpPr txBox="1"/>
          <p:nvPr/>
        </p:nvSpPr>
        <p:spPr>
          <a:xfrm>
            <a:off x="3932005" y="2992214"/>
            <a:ext cx="687874" cy="404761"/>
          </a:xfrm>
          <a:prstGeom prst="rect">
            <a:avLst/>
          </a:prstGeom>
          <a:noFill/>
        </p:spPr>
        <p:txBody>
          <a:bodyPr wrap="square" rtlCol="0">
            <a:spAutoFit/>
          </a:bodyPr>
          <a:lstStyle/>
          <a:p>
            <a:pPr algn="l" fontAlgn="auto">
              <a:spcBef>
                <a:spcPts val="0"/>
              </a:spcBef>
              <a:spcAft>
                <a:spcPts val="0"/>
              </a:spcAft>
            </a:pPr>
            <a:r>
              <a:rPr lang="en-US" sz="1200" b="0" dirty="0" smtClean="0">
                <a:latin typeface="Arial"/>
                <a:cs typeface="+mn-cs"/>
              </a:rPr>
              <a:t>Roots </a:t>
            </a:r>
          </a:p>
          <a:p>
            <a:pPr algn="l" fontAlgn="auto">
              <a:spcBef>
                <a:spcPts val="0"/>
              </a:spcBef>
              <a:spcAft>
                <a:spcPts val="0"/>
              </a:spcAft>
            </a:pPr>
            <a:r>
              <a:rPr lang="en-US" sz="1200" b="0" dirty="0" smtClean="0">
                <a:latin typeface="Arial"/>
                <a:cs typeface="+mn-cs"/>
              </a:rPr>
              <a:t>Burial</a:t>
            </a:r>
            <a:endParaRPr lang="en-US" sz="1200" b="0" dirty="0">
              <a:latin typeface="Arial"/>
              <a:cs typeface="+mn-cs"/>
            </a:endParaRPr>
          </a:p>
        </p:txBody>
      </p:sp>
      <p:sp>
        <p:nvSpPr>
          <p:cNvPr id="2056" name="AutoShape 2" descr="Image result for beach wrack on du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en-US" sz="1800" b="0">
              <a:solidFill>
                <a:srgbClr val="000000"/>
              </a:solidFill>
              <a:latin typeface="Arial"/>
              <a:cs typeface="+mn-cs"/>
            </a:endParaRPr>
          </a:p>
        </p:txBody>
      </p:sp>
      <p:pic>
        <p:nvPicPr>
          <p:cNvPr id="3082" name="Picture 10" descr="https://upload.wikimedia.org/wikipedia/commons/thumb/a/ac/Endangered_Birds_Nesting.JPG/220px-Endangered_Birds_Nes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2828" y="3422878"/>
            <a:ext cx="1148896" cy="15301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059" name="TextBox 2058"/>
          <p:cNvSpPr txBox="1"/>
          <p:nvPr/>
        </p:nvSpPr>
        <p:spPr>
          <a:xfrm>
            <a:off x="76200" y="882392"/>
            <a:ext cx="3494578" cy="4985980"/>
          </a:xfrm>
          <a:prstGeom prst="rect">
            <a:avLst/>
          </a:prstGeom>
          <a:noFill/>
        </p:spPr>
        <p:txBody>
          <a:bodyPr wrap="square" rtlCol="0">
            <a:spAutoFit/>
          </a:bodyPr>
          <a:lstStyle/>
          <a:p>
            <a:pPr marL="285750" indent="-285750" algn="l" fontAlgn="auto">
              <a:spcBef>
                <a:spcPts val="0"/>
              </a:spcBef>
              <a:spcAft>
                <a:spcPts val="0"/>
              </a:spcAft>
              <a:buFont typeface="Arial" panose="020B0604020202020204" pitchFamily="34" charset="0"/>
              <a:buChar char="•"/>
            </a:pPr>
            <a:endParaRPr lang="en-US" sz="1800" b="0" dirty="0">
              <a:solidFill>
                <a:srgbClr val="000000"/>
              </a:solidFill>
              <a:latin typeface="Arial"/>
              <a:cs typeface="+mn-cs"/>
            </a:endParaRPr>
          </a:p>
          <a:p>
            <a:pPr marL="285750" indent="-285750" algn="l" fontAlgn="auto">
              <a:spcBef>
                <a:spcPts val="0"/>
              </a:spcBef>
              <a:spcAft>
                <a:spcPts val="0"/>
              </a:spcAft>
              <a:buFont typeface="Arial" panose="020B0604020202020204" pitchFamily="34" charset="0"/>
              <a:buChar char="•"/>
            </a:pPr>
            <a:r>
              <a:rPr lang="en-US" sz="2000" b="0" dirty="0" smtClean="0">
                <a:solidFill>
                  <a:srgbClr val="000000"/>
                </a:solidFill>
                <a:latin typeface="Arial"/>
                <a:cs typeface="+mn-cs"/>
              </a:rPr>
              <a:t>Vegetation and early succession</a:t>
            </a:r>
          </a:p>
          <a:p>
            <a:pPr marL="285750" indent="-285750" algn="l" fontAlgn="auto">
              <a:spcBef>
                <a:spcPts val="0"/>
              </a:spcBef>
              <a:spcAft>
                <a:spcPts val="0"/>
              </a:spcAft>
              <a:buFont typeface="Arial" panose="020B0604020202020204" pitchFamily="34" charset="0"/>
              <a:buChar char="•"/>
            </a:pPr>
            <a:endParaRPr lang="en-US" sz="1200" b="0" dirty="0">
              <a:solidFill>
                <a:srgbClr val="000000"/>
              </a:solidFill>
              <a:latin typeface="Arial"/>
              <a:cs typeface="+mn-cs"/>
            </a:endParaRPr>
          </a:p>
          <a:p>
            <a:pPr marL="285750" indent="-285750" algn="l" fontAlgn="auto">
              <a:spcBef>
                <a:spcPts val="0"/>
              </a:spcBef>
              <a:spcAft>
                <a:spcPts val="0"/>
              </a:spcAft>
              <a:buFont typeface="Arial" panose="020B0604020202020204" pitchFamily="34" charset="0"/>
              <a:buChar char="•"/>
            </a:pPr>
            <a:r>
              <a:rPr lang="en-US" sz="2000" b="0" dirty="0" smtClean="0">
                <a:solidFill>
                  <a:srgbClr val="000000"/>
                </a:solidFill>
                <a:latin typeface="Arial"/>
                <a:cs typeface="+mn-cs"/>
              </a:rPr>
              <a:t>Importance of belowground biomass </a:t>
            </a:r>
          </a:p>
          <a:p>
            <a:pPr algn="l" fontAlgn="auto">
              <a:spcBef>
                <a:spcPts val="0"/>
              </a:spcBef>
              <a:spcAft>
                <a:spcPts val="0"/>
              </a:spcAft>
            </a:pPr>
            <a:r>
              <a:rPr lang="en-US" sz="2000" b="0" dirty="0">
                <a:solidFill>
                  <a:srgbClr val="000000"/>
                </a:solidFill>
                <a:latin typeface="Arial"/>
                <a:cs typeface="+mn-cs"/>
              </a:rPr>
              <a:t> </a:t>
            </a:r>
            <a:r>
              <a:rPr lang="en-US" sz="2000" b="0" dirty="0" smtClean="0">
                <a:solidFill>
                  <a:srgbClr val="000000"/>
                </a:solidFill>
                <a:latin typeface="Arial"/>
                <a:cs typeface="+mn-cs"/>
              </a:rPr>
              <a:t>   and microbial community</a:t>
            </a:r>
          </a:p>
          <a:p>
            <a:pPr marL="285750" indent="-285750" algn="l" fontAlgn="auto">
              <a:spcBef>
                <a:spcPts val="0"/>
              </a:spcBef>
              <a:spcAft>
                <a:spcPts val="0"/>
              </a:spcAft>
              <a:buFont typeface="Arial" panose="020B0604020202020204" pitchFamily="34" charset="0"/>
              <a:buChar char="•"/>
            </a:pPr>
            <a:endParaRPr lang="en-US" sz="1200" b="0" dirty="0">
              <a:solidFill>
                <a:srgbClr val="000000"/>
              </a:solidFill>
              <a:latin typeface="Arial"/>
              <a:cs typeface="+mn-cs"/>
            </a:endParaRPr>
          </a:p>
          <a:p>
            <a:pPr marL="285750" indent="-285750" algn="l" fontAlgn="auto">
              <a:spcBef>
                <a:spcPts val="0"/>
              </a:spcBef>
              <a:spcAft>
                <a:spcPts val="0"/>
              </a:spcAft>
              <a:buFont typeface="Arial" panose="020B0604020202020204" pitchFamily="34" charset="0"/>
              <a:buChar char="•"/>
            </a:pPr>
            <a:r>
              <a:rPr lang="en-US" sz="2000" b="0" dirty="0" smtClean="0">
                <a:solidFill>
                  <a:srgbClr val="000000"/>
                </a:solidFill>
                <a:latin typeface="Arial"/>
                <a:cs typeface="+mn-cs"/>
              </a:rPr>
              <a:t>High diversity and endemism</a:t>
            </a:r>
          </a:p>
          <a:p>
            <a:pPr marL="285750" indent="-285750" algn="l" fontAlgn="auto">
              <a:spcBef>
                <a:spcPts val="0"/>
              </a:spcBef>
              <a:spcAft>
                <a:spcPts val="0"/>
              </a:spcAft>
              <a:buFont typeface="Arial" panose="020B0604020202020204" pitchFamily="34" charset="0"/>
              <a:buChar char="•"/>
            </a:pPr>
            <a:endParaRPr lang="en-US" sz="1200" b="0" dirty="0">
              <a:solidFill>
                <a:srgbClr val="000000"/>
              </a:solidFill>
              <a:latin typeface="Arial"/>
              <a:cs typeface="+mn-cs"/>
            </a:endParaRPr>
          </a:p>
          <a:p>
            <a:pPr marL="285750" indent="-285750" algn="l" fontAlgn="auto">
              <a:spcBef>
                <a:spcPts val="0"/>
              </a:spcBef>
              <a:spcAft>
                <a:spcPts val="0"/>
              </a:spcAft>
              <a:buFont typeface="Arial" panose="020B0604020202020204" pitchFamily="34" charset="0"/>
              <a:buChar char="•"/>
            </a:pPr>
            <a:r>
              <a:rPr lang="en-US" sz="2000" b="0" dirty="0" smtClean="0">
                <a:solidFill>
                  <a:srgbClr val="000000"/>
                </a:solidFill>
                <a:latin typeface="Arial"/>
                <a:cs typeface="+mn-cs"/>
              </a:rPr>
              <a:t>Connectivity between habitats</a:t>
            </a:r>
          </a:p>
          <a:p>
            <a:pPr marL="285750" indent="-285750" algn="l" fontAlgn="auto">
              <a:spcBef>
                <a:spcPts val="0"/>
              </a:spcBef>
              <a:spcAft>
                <a:spcPts val="0"/>
              </a:spcAft>
              <a:buFont typeface="Arial" panose="020B0604020202020204" pitchFamily="34" charset="0"/>
              <a:buChar char="•"/>
            </a:pPr>
            <a:endParaRPr lang="en-US" sz="1200" b="0" dirty="0">
              <a:solidFill>
                <a:srgbClr val="000000"/>
              </a:solidFill>
              <a:latin typeface="Arial"/>
              <a:cs typeface="+mn-cs"/>
            </a:endParaRPr>
          </a:p>
          <a:p>
            <a:pPr marL="285750" indent="-285750" algn="l" fontAlgn="auto">
              <a:spcBef>
                <a:spcPts val="0"/>
              </a:spcBef>
              <a:spcAft>
                <a:spcPts val="0"/>
              </a:spcAft>
              <a:buFont typeface="Arial" panose="020B0604020202020204" pitchFamily="34" charset="0"/>
              <a:buChar char="•"/>
            </a:pPr>
            <a:r>
              <a:rPr lang="en-US" sz="2000" b="0" dirty="0" smtClean="0">
                <a:solidFill>
                  <a:srgbClr val="000000"/>
                </a:solidFill>
                <a:latin typeface="Arial"/>
                <a:cs typeface="+mn-cs"/>
              </a:rPr>
              <a:t>Significance of marine inputs</a:t>
            </a:r>
          </a:p>
          <a:p>
            <a:pPr marL="285750" indent="-285750" algn="l" fontAlgn="auto">
              <a:spcBef>
                <a:spcPts val="0"/>
              </a:spcBef>
              <a:spcAft>
                <a:spcPts val="0"/>
              </a:spcAft>
              <a:buFont typeface="Arial" panose="020B0604020202020204" pitchFamily="34" charset="0"/>
              <a:buChar char="•"/>
            </a:pPr>
            <a:endParaRPr lang="en-US" sz="1200" b="0" dirty="0">
              <a:solidFill>
                <a:srgbClr val="000000"/>
              </a:solidFill>
              <a:latin typeface="Arial"/>
              <a:cs typeface="+mn-cs"/>
            </a:endParaRPr>
          </a:p>
          <a:p>
            <a:pPr marL="285750" indent="-285750" algn="l" fontAlgn="auto">
              <a:spcBef>
                <a:spcPts val="0"/>
              </a:spcBef>
              <a:spcAft>
                <a:spcPts val="0"/>
              </a:spcAft>
              <a:buFont typeface="Arial" panose="020B0604020202020204" pitchFamily="34" charset="0"/>
              <a:buChar char="•"/>
            </a:pPr>
            <a:r>
              <a:rPr lang="en-US" sz="2000" b="0" dirty="0" smtClean="0">
                <a:solidFill>
                  <a:srgbClr val="000000"/>
                </a:solidFill>
                <a:latin typeface="Arial"/>
                <a:cs typeface="+mn-cs"/>
              </a:rPr>
              <a:t>Nesting grounds</a:t>
            </a:r>
            <a:endParaRPr lang="en-US" sz="2000" b="0" dirty="0">
              <a:solidFill>
                <a:srgbClr val="000000"/>
              </a:solidFill>
              <a:latin typeface="Arial"/>
              <a:cs typeface="+mn-cs"/>
            </a:endParaRPr>
          </a:p>
        </p:txBody>
      </p:sp>
      <p:sp>
        <p:nvSpPr>
          <p:cNvPr id="2060" name="TextBox 2059"/>
          <p:cNvSpPr txBox="1"/>
          <p:nvPr/>
        </p:nvSpPr>
        <p:spPr>
          <a:xfrm>
            <a:off x="307975" y="52626"/>
            <a:ext cx="8539132" cy="861774"/>
          </a:xfrm>
          <a:prstGeom prst="rect">
            <a:avLst/>
          </a:prstGeom>
          <a:noFill/>
        </p:spPr>
        <p:txBody>
          <a:bodyPr wrap="square" rtlCol="0">
            <a:spAutoFit/>
          </a:bodyPr>
          <a:lstStyle/>
          <a:p>
            <a:pPr fontAlgn="auto">
              <a:spcBef>
                <a:spcPts val="0"/>
              </a:spcBef>
              <a:spcAft>
                <a:spcPts val="0"/>
              </a:spcAft>
            </a:pPr>
            <a:r>
              <a:rPr lang="en-US" sz="3200" b="0" dirty="0">
                <a:solidFill>
                  <a:srgbClr val="000000"/>
                </a:solidFill>
                <a:latin typeface="Arial"/>
                <a:cs typeface="+mn-cs"/>
              </a:rPr>
              <a:t>Food </a:t>
            </a:r>
            <a:r>
              <a:rPr lang="en-US" sz="3200" b="0" dirty="0" smtClean="0">
                <a:solidFill>
                  <a:srgbClr val="000000"/>
                </a:solidFill>
                <a:latin typeface="Arial"/>
                <a:cs typeface="+mn-cs"/>
              </a:rPr>
              <a:t>Web </a:t>
            </a:r>
            <a:r>
              <a:rPr lang="en-US" sz="3200" b="0" dirty="0">
                <a:solidFill>
                  <a:srgbClr val="000000"/>
                </a:solidFill>
                <a:latin typeface="Arial"/>
                <a:cs typeface="+mn-cs"/>
              </a:rPr>
              <a:t>Dynamics</a:t>
            </a:r>
          </a:p>
          <a:p>
            <a:pPr fontAlgn="auto">
              <a:spcBef>
                <a:spcPts val="0"/>
              </a:spcBef>
              <a:spcAft>
                <a:spcPts val="0"/>
              </a:spcAft>
            </a:pPr>
            <a:endParaRPr lang="en-US" sz="1800" b="0" dirty="0">
              <a:solidFill>
                <a:srgbClr val="000000"/>
              </a:solidFill>
              <a:latin typeface="Arial"/>
              <a:cs typeface="+mn-cs"/>
            </a:endParaRPr>
          </a:p>
        </p:txBody>
      </p:sp>
      <p:sp>
        <p:nvSpPr>
          <p:cNvPr id="69" name="TextBox 68"/>
          <p:cNvSpPr txBox="1"/>
          <p:nvPr/>
        </p:nvSpPr>
        <p:spPr>
          <a:xfrm>
            <a:off x="6871450" y="6581001"/>
            <a:ext cx="2577350" cy="276999"/>
          </a:xfrm>
          <a:prstGeom prst="rect">
            <a:avLst/>
          </a:prstGeom>
          <a:solidFill>
            <a:schemeClr val="bg1"/>
          </a:solidFill>
        </p:spPr>
        <p:txBody>
          <a:bodyPr wrap="square" rtlCol="0">
            <a:spAutoFit/>
          </a:bodyPr>
          <a:lstStyle/>
          <a:p>
            <a:pPr algn="l" fontAlgn="auto">
              <a:spcBef>
                <a:spcPts val="0"/>
              </a:spcBef>
              <a:spcAft>
                <a:spcPts val="0"/>
              </a:spcAft>
            </a:pPr>
            <a:r>
              <a:rPr lang="en-US" sz="1200" b="0" i="1" dirty="0" smtClean="0">
                <a:solidFill>
                  <a:srgbClr val="000000"/>
                </a:solidFill>
                <a:latin typeface="Arial"/>
                <a:cs typeface="+mn-cs"/>
              </a:rPr>
              <a:t>Modified from </a:t>
            </a:r>
            <a:r>
              <a:rPr lang="en-US" sz="1200" b="0" dirty="0" smtClean="0">
                <a:solidFill>
                  <a:srgbClr val="000000"/>
                </a:solidFill>
                <a:latin typeface="Arial"/>
                <a:cs typeface="+mn-cs"/>
              </a:rPr>
              <a:t>McLachlan, 1991</a:t>
            </a:r>
            <a:endParaRPr lang="en-US" sz="1400" b="0" dirty="0">
              <a:solidFill>
                <a:srgbClr val="000000"/>
              </a:solidFill>
              <a:latin typeface="Arial"/>
              <a:cs typeface="+mn-cs"/>
            </a:endParaRPr>
          </a:p>
        </p:txBody>
      </p:sp>
    </p:spTree>
    <p:extLst>
      <p:ext uri="{BB962C8B-B14F-4D97-AF65-F5344CB8AC3E}">
        <p14:creationId xmlns:p14="http://schemas.microsoft.com/office/powerpoint/2010/main" val="1575719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vegetation in dune storm response and recovery</a:t>
            </a:r>
            <a:endParaRPr lang="en-US" dirty="0"/>
          </a:p>
        </p:txBody>
      </p:sp>
      <p:sp>
        <p:nvSpPr>
          <p:cNvPr id="4" name="Content Placeholder 3"/>
          <p:cNvSpPr>
            <a:spLocks noGrp="1"/>
          </p:cNvSpPr>
          <p:nvPr>
            <p:ph sz="half" idx="1"/>
          </p:nvPr>
        </p:nvSpPr>
        <p:spPr>
          <a:xfrm>
            <a:off x="281940" y="4160520"/>
            <a:ext cx="4091940" cy="2407920"/>
          </a:xfrm>
        </p:spPr>
        <p:txBody>
          <a:bodyPr numCol="1"/>
          <a:lstStyle/>
          <a:p>
            <a:pPr>
              <a:buFont typeface="Wingdings" pitchFamily="2" charset="2"/>
              <a:buChar char="§"/>
            </a:pPr>
            <a:r>
              <a:rPr lang="en-US" sz="2400" dirty="0" smtClean="0"/>
              <a:t>Vegetation &amp; storms</a:t>
            </a:r>
          </a:p>
          <a:p>
            <a:pPr lvl="1">
              <a:buFont typeface="Wingdings" pitchFamily="2" charset="2"/>
              <a:buChar char="§"/>
            </a:pPr>
            <a:r>
              <a:rPr lang="en-US" sz="2000" dirty="0" smtClean="0"/>
              <a:t>Dune </a:t>
            </a:r>
            <a:r>
              <a:rPr lang="en-US" sz="2000" dirty="0" err="1" smtClean="0"/>
              <a:t>erodibility</a:t>
            </a:r>
            <a:endParaRPr lang="en-US" sz="2000" dirty="0" smtClean="0"/>
          </a:p>
          <a:p>
            <a:pPr lvl="2">
              <a:buFont typeface="Wingdings" pitchFamily="2" charset="2"/>
              <a:buChar char="§"/>
            </a:pPr>
            <a:r>
              <a:rPr lang="en-US" sz="1600" dirty="0" smtClean="0"/>
              <a:t>Root reinforcement of dunes</a:t>
            </a:r>
          </a:p>
          <a:p>
            <a:pPr lvl="2">
              <a:buFont typeface="Wingdings" pitchFamily="2" charset="2"/>
              <a:buChar char="§"/>
            </a:pPr>
            <a:r>
              <a:rPr lang="en-US" sz="1600" dirty="0" err="1" smtClean="0"/>
              <a:t>Mycorrizhal</a:t>
            </a:r>
            <a:r>
              <a:rPr lang="en-US" sz="1600" dirty="0" smtClean="0"/>
              <a:t> fungi</a:t>
            </a:r>
          </a:p>
          <a:p>
            <a:pPr lvl="2">
              <a:buFont typeface="Wingdings" pitchFamily="2" charset="2"/>
              <a:buChar char="§"/>
            </a:pPr>
            <a:r>
              <a:rPr lang="en-US" sz="1600" dirty="0" smtClean="0"/>
              <a:t>Organic matter</a:t>
            </a:r>
          </a:p>
          <a:p>
            <a:pPr lvl="2">
              <a:buFont typeface="Wingdings" pitchFamily="2" charset="2"/>
              <a:buChar char="§"/>
            </a:pPr>
            <a:r>
              <a:rPr lang="en-US" sz="1600" dirty="0" smtClean="0"/>
              <a:t>Surface protection</a:t>
            </a:r>
          </a:p>
          <a:p>
            <a:pPr lvl="1">
              <a:buFont typeface="Wingdings" pitchFamily="2" charset="2"/>
              <a:buChar char="§"/>
            </a:pPr>
            <a:r>
              <a:rPr lang="en-US" sz="2000" dirty="0" smtClean="0"/>
              <a:t>Wave attenuation</a:t>
            </a:r>
          </a:p>
        </p:txBody>
      </p:sp>
      <p:pic>
        <p:nvPicPr>
          <p:cNvPr id="4097" name="Picture 1"/>
          <p:cNvPicPr>
            <a:picLocks noGrp="1" noChangeAspect="1" noChangeArrowheads="1"/>
          </p:cNvPicPr>
          <p:nvPr>
            <p:ph sz="half" idx="2"/>
          </p:nvPr>
        </p:nvPicPr>
        <p:blipFill>
          <a:blip r:embed="rId2" cstate="print"/>
          <a:srcRect/>
          <a:stretch>
            <a:fillRect/>
          </a:stretch>
        </p:blipFill>
        <p:spPr bwMode="auto">
          <a:xfrm>
            <a:off x="1211580" y="1536224"/>
            <a:ext cx="4038600" cy="269240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325741" y="1615441"/>
            <a:ext cx="2149479" cy="2598420"/>
          </a:xfrm>
          <a:prstGeom prst="rect">
            <a:avLst/>
          </a:prstGeom>
          <a:noFill/>
          <a:ln w="9525">
            <a:noFill/>
            <a:miter lim="800000"/>
            <a:headEnd/>
            <a:tailEnd/>
          </a:ln>
        </p:spPr>
      </p:pic>
      <p:sp>
        <p:nvSpPr>
          <p:cNvPr id="9" name="TextBox 8"/>
          <p:cNvSpPr txBox="1"/>
          <p:nvPr/>
        </p:nvSpPr>
        <p:spPr>
          <a:xfrm>
            <a:off x="7429500" y="3992880"/>
            <a:ext cx="1531620" cy="215444"/>
          </a:xfrm>
          <a:prstGeom prst="rect">
            <a:avLst/>
          </a:prstGeom>
          <a:noFill/>
        </p:spPr>
        <p:txBody>
          <a:bodyPr wrap="square" rtlCol="0">
            <a:spAutoFit/>
          </a:bodyPr>
          <a:lstStyle/>
          <a:p>
            <a:pPr algn="l"/>
            <a:r>
              <a:rPr lang="en-US" sz="800" b="0" dirty="0" smtClean="0">
                <a:solidFill>
                  <a:schemeClr val="tx1"/>
                </a:solidFill>
              </a:rPr>
              <a:t>from </a:t>
            </a:r>
            <a:r>
              <a:rPr lang="en-US" sz="800" b="0" dirty="0" err="1" smtClean="0">
                <a:solidFill>
                  <a:schemeClr val="tx1"/>
                </a:solidFill>
              </a:rPr>
              <a:t>Wolner</a:t>
            </a:r>
            <a:r>
              <a:rPr lang="en-US" sz="800" b="0" dirty="0" smtClean="0">
                <a:solidFill>
                  <a:schemeClr val="tx1"/>
                </a:solidFill>
              </a:rPr>
              <a:t> et al., 2013</a:t>
            </a:r>
            <a:endParaRPr lang="en-US" sz="800" b="0" dirty="0">
              <a:solidFill>
                <a:schemeClr val="tx1"/>
              </a:solidFill>
            </a:endParaRPr>
          </a:p>
        </p:txBody>
      </p:sp>
      <p:sp>
        <p:nvSpPr>
          <p:cNvPr id="7" name="Content Placeholder 3"/>
          <p:cNvSpPr txBox="1">
            <a:spLocks/>
          </p:cNvSpPr>
          <p:nvPr/>
        </p:nvSpPr>
        <p:spPr bwMode="auto">
          <a:xfrm>
            <a:off x="4594860" y="4267200"/>
            <a:ext cx="4091940" cy="2407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l" eaLnBrk="0" hangingPunct="0">
              <a:spcBef>
                <a:spcPct val="20000"/>
              </a:spcBef>
              <a:buFont typeface="Wingdings" pitchFamily="-106" charset="2"/>
              <a:buChar char="§"/>
            </a:pPr>
            <a:r>
              <a:rPr lang="en-US" sz="2400" b="0" kern="0" dirty="0" smtClean="0">
                <a:solidFill>
                  <a:schemeClr val="tx1"/>
                </a:solidFill>
                <a:latin typeface="+mn-lt"/>
                <a:ea typeface="ＭＳ Ｐゴシック" pitchFamily="-106" charset="-128"/>
                <a:cs typeface="ＭＳ Ｐゴシック" pitchFamily="-106" charset="-128"/>
              </a:rPr>
              <a:t>Vegetation &amp; dune recovery</a:t>
            </a:r>
          </a:p>
          <a:p>
            <a:pPr marL="800100" lvl="1" indent="-342900" algn="l" eaLnBrk="0" hangingPunct="0">
              <a:spcBef>
                <a:spcPct val="20000"/>
              </a:spcBef>
              <a:buFont typeface="Wingdings" pitchFamily="-106" charset="2"/>
              <a:buChar char="§"/>
            </a:pPr>
            <a:r>
              <a:rPr lang="en-US" sz="2000" b="0" kern="0" dirty="0" smtClean="0">
                <a:solidFill>
                  <a:schemeClr val="tx1"/>
                </a:solidFill>
                <a:latin typeface="+mn-lt"/>
                <a:ea typeface="ＭＳ Ｐゴシック" pitchFamily="-106" charset="-128"/>
                <a:cs typeface="ＭＳ Ｐゴシック" pitchFamily="-106" charset="-128"/>
              </a:rPr>
              <a:t>Trapping wind-blown sand particles</a:t>
            </a:r>
          </a:p>
        </p:txBody>
      </p:sp>
    </p:spTree>
    <p:extLst>
      <p:ext uri="{BB962C8B-B14F-4D97-AF65-F5344CB8AC3E}">
        <p14:creationId xmlns:p14="http://schemas.microsoft.com/office/powerpoint/2010/main" val="156363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863840" y="5226062"/>
            <a:ext cx="1085088" cy="1002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62000"/>
          </a:xfrm>
        </p:spPr>
        <p:txBody>
          <a:bodyPr/>
          <a:lstStyle/>
          <a:p>
            <a:pPr algn="ctr"/>
            <a:r>
              <a:rPr lang="en-US" sz="2800" dirty="0" smtClean="0">
                <a:ea typeface="Tahoma" pitchFamily="34" charset="0"/>
                <a:cs typeface="Tahoma" pitchFamily="34" charset="0"/>
              </a:rPr>
              <a:t>Ecological Modeling for Landscape Change Analysis</a:t>
            </a:r>
            <a:endParaRPr lang="en-US" sz="2800" dirty="0"/>
          </a:p>
        </p:txBody>
      </p:sp>
      <p:pic>
        <p:nvPicPr>
          <p:cNvPr id="1032" name="Picture 8" descr="Diagram of Human Systems Model of the Great Basin Ecoreg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82" y="1174116"/>
            <a:ext cx="6483817" cy="4088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73701" y="5402218"/>
            <a:ext cx="1846298" cy="369332"/>
          </a:xfrm>
          <a:prstGeom prst="rect">
            <a:avLst/>
          </a:prstGeom>
          <a:noFill/>
        </p:spPr>
        <p:txBody>
          <a:bodyPr wrap="square" rtlCol="0">
            <a:spAutoFit/>
          </a:bodyPr>
          <a:lstStyle/>
          <a:p>
            <a:r>
              <a:rPr lang="en-US" dirty="0" smtClean="0"/>
              <a:t>Miller et al 2010</a:t>
            </a:r>
            <a:endParaRPr lang="en-US" dirty="0"/>
          </a:p>
        </p:txBody>
      </p:sp>
    </p:spTree>
    <p:extLst>
      <p:ext uri="{BB962C8B-B14F-4D97-AF65-F5344CB8AC3E}">
        <p14:creationId xmlns:p14="http://schemas.microsoft.com/office/powerpoint/2010/main" val="1525882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yeinhand.com/Marginalia/wp-content/uploads/2012/11/Assateague-NewIn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016"/>
            <a:ext cx="10280512" cy="68469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3125" y="744677"/>
            <a:ext cx="9144000" cy="2169825"/>
          </a:xfrm>
          <a:prstGeom prst="rect">
            <a:avLst/>
          </a:prstGeom>
        </p:spPr>
        <p:txBody>
          <a:bodyPr wrap="square">
            <a:spAutoFit/>
          </a:bodyPr>
          <a:lstStyle/>
          <a:p>
            <a:pPr marL="285750" lvl="1">
              <a:spcBef>
                <a:spcPct val="50000"/>
              </a:spcBef>
            </a:pPr>
            <a:r>
              <a:rPr lang="en-US" b="1" dirty="0" err="1" smtClean="0"/>
              <a:t>Tosin</a:t>
            </a:r>
            <a:r>
              <a:rPr lang="en-US" b="1" dirty="0" smtClean="0"/>
              <a:t> </a:t>
            </a:r>
            <a:r>
              <a:rPr lang="en-US" b="1" dirty="0" err="1" smtClean="0"/>
              <a:t>Sekoni</a:t>
            </a:r>
            <a:r>
              <a:rPr lang="en-US" b="1" dirty="0" smtClean="0"/>
              <a:t>,</a:t>
            </a:r>
            <a:r>
              <a:rPr lang="en-US" b="1" dirty="0"/>
              <a:t> </a:t>
            </a:r>
            <a:r>
              <a:rPr lang="en-US" b="1" dirty="0" smtClean="0"/>
              <a:t>US </a:t>
            </a:r>
            <a:r>
              <a:rPr lang="en-US" b="1" dirty="0" smtClean="0"/>
              <a:t>Army </a:t>
            </a:r>
            <a:r>
              <a:rPr lang="en-US" b="1" dirty="0" smtClean="0"/>
              <a:t>Environmental Laboratory</a:t>
            </a:r>
            <a:endParaRPr lang="en-US" b="1" dirty="0" smtClean="0"/>
          </a:p>
          <a:p>
            <a:pPr marL="285750" lvl="1">
              <a:spcBef>
                <a:spcPct val="50000"/>
              </a:spcBef>
            </a:pPr>
            <a:endParaRPr lang="en-US" sz="800" b="1" dirty="0" smtClean="0"/>
          </a:p>
          <a:p>
            <a:pPr marL="285750" lvl="1">
              <a:spcBef>
                <a:spcPct val="50000"/>
              </a:spcBef>
            </a:pPr>
            <a:r>
              <a:rPr lang="en-US" b="1" dirty="0" smtClean="0"/>
              <a:t>Eric Gulledge, Jackson State University</a:t>
            </a:r>
          </a:p>
          <a:p>
            <a:pPr marL="285750" lvl="1">
              <a:spcBef>
                <a:spcPct val="50000"/>
              </a:spcBef>
            </a:pPr>
            <a:endParaRPr lang="en-US" sz="800" b="1" dirty="0" smtClean="0"/>
          </a:p>
          <a:p>
            <a:pPr marL="285750" lvl="1">
              <a:spcBef>
                <a:spcPct val="50000"/>
              </a:spcBef>
            </a:pPr>
            <a:r>
              <a:rPr lang="en-US" b="1" dirty="0" smtClean="0"/>
              <a:t>USACE Baltimore District</a:t>
            </a:r>
          </a:p>
          <a:p>
            <a:pPr marL="285750" lvl="1">
              <a:spcBef>
                <a:spcPct val="50000"/>
              </a:spcBef>
            </a:pPr>
            <a:endParaRPr lang="en-US" sz="800" b="1" dirty="0" smtClean="0"/>
          </a:p>
          <a:p>
            <a:pPr marL="285750" lvl="1">
              <a:spcBef>
                <a:spcPct val="50000"/>
              </a:spcBef>
            </a:pPr>
            <a:r>
              <a:rPr lang="en-US" b="1" dirty="0" smtClean="0"/>
              <a:t>U.S. National Parks Service</a:t>
            </a:r>
            <a:endParaRPr lang="en-US" dirty="0" smtClean="0"/>
          </a:p>
        </p:txBody>
      </p:sp>
      <p:sp>
        <p:nvSpPr>
          <p:cNvPr id="7" name="Rectangle 6"/>
          <p:cNvSpPr/>
          <p:nvPr/>
        </p:nvSpPr>
        <p:spPr>
          <a:xfrm>
            <a:off x="0" y="11017"/>
            <a:ext cx="9144000" cy="584775"/>
          </a:xfrm>
          <a:prstGeom prst="rect">
            <a:avLst/>
          </a:prstGeom>
        </p:spPr>
        <p:txBody>
          <a:bodyPr wrap="square">
            <a:spAutoFit/>
          </a:bodyPr>
          <a:lstStyle/>
          <a:p>
            <a:pPr algn="ctr"/>
            <a:r>
              <a:rPr lang="en-US" sz="3200" b="1" dirty="0" smtClean="0"/>
              <a:t>Acknowledgements</a:t>
            </a:r>
            <a:endParaRPr lang="en-US" sz="3200" b="1" dirty="0"/>
          </a:p>
        </p:txBody>
      </p:sp>
      <p:pic>
        <p:nvPicPr>
          <p:cNvPr id="9" name="Picture 8" descr="C:\Users\rdel1sa9\AppData\Local\Microsoft\Windows\Temporary Internet Files\Content.Outlook\CGCB4H1W\NavSys LOGO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080" y="3492595"/>
            <a:ext cx="2436754" cy="12122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838" y="5870223"/>
            <a:ext cx="9144000" cy="584775"/>
          </a:xfrm>
          <a:prstGeom prst="rect">
            <a:avLst/>
          </a:prstGeom>
        </p:spPr>
        <p:txBody>
          <a:bodyPr wrap="square">
            <a:spAutoFit/>
          </a:bodyPr>
          <a:lstStyle/>
          <a:p>
            <a:pPr algn="ctr"/>
            <a:r>
              <a:rPr lang="en-US" sz="3200" b="1" dirty="0" smtClean="0"/>
              <a:t>Questions??</a:t>
            </a:r>
            <a:endParaRPr lang="en-US" sz="3200" b="1" dirty="0"/>
          </a:p>
        </p:txBody>
      </p:sp>
      <p:sp>
        <p:nvSpPr>
          <p:cNvPr id="2" name="TextBox 1"/>
          <p:cNvSpPr txBox="1"/>
          <p:nvPr/>
        </p:nvSpPr>
        <p:spPr>
          <a:xfrm>
            <a:off x="7612657" y="6552378"/>
            <a:ext cx="1696598" cy="307777"/>
          </a:xfrm>
          <a:prstGeom prst="rect">
            <a:avLst/>
          </a:prstGeom>
          <a:noFill/>
        </p:spPr>
        <p:txBody>
          <a:bodyPr wrap="square" rtlCol="0">
            <a:spAutoFit/>
          </a:bodyPr>
          <a:lstStyle/>
          <a:p>
            <a:r>
              <a:rPr lang="en-US" sz="1400" dirty="0" smtClean="0">
                <a:solidFill>
                  <a:schemeClr val="bg1"/>
                </a:solidFill>
              </a:rPr>
              <a:t>Barry Long, 2012</a:t>
            </a:r>
            <a:endParaRPr lang="en-US" sz="1400" dirty="0">
              <a:solidFill>
                <a:schemeClr val="bg1"/>
              </a:solidFill>
            </a:endParaRPr>
          </a:p>
        </p:txBody>
      </p:sp>
    </p:spTree>
    <p:extLst>
      <p:ext uri="{BB962C8B-B14F-4D97-AF65-F5344CB8AC3E}">
        <p14:creationId xmlns:p14="http://schemas.microsoft.com/office/powerpoint/2010/main" val="1035958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Coastal defense: USACE perspective</a:t>
            </a:r>
            <a:endParaRPr lang="en-US" dirty="0"/>
          </a:p>
        </p:txBody>
      </p:sp>
      <p:sp>
        <p:nvSpPr>
          <p:cNvPr id="3" name="Content Placeholder 2"/>
          <p:cNvSpPr>
            <a:spLocks noGrp="1"/>
          </p:cNvSpPr>
          <p:nvPr>
            <p:ph idx="4294967295"/>
          </p:nvPr>
        </p:nvSpPr>
        <p:spPr>
          <a:xfrm>
            <a:off x="0" y="1600200"/>
            <a:ext cx="5397500" cy="3886200"/>
          </a:xfrm>
          <a:prstGeom prst="rect">
            <a:avLst/>
          </a:prstGeom>
        </p:spPr>
        <p:txBody>
          <a:bodyPr/>
          <a:lstStyle/>
          <a:p>
            <a:pPr>
              <a:spcAft>
                <a:spcPts val="600"/>
              </a:spcAft>
            </a:pPr>
            <a:r>
              <a:rPr lang="en-US" sz="2000" dirty="0" smtClean="0"/>
              <a:t>1824 – First Corps of Engineers coastal project: Long Beach in Plymouth, MA</a:t>
            </a:r>
          </a:p>
          <a:p>
            <a:pPr>
              <a:spcAft>
                <a:spcPts val="600"/>
              </a:spcAft>
            </a:pPr>
            <a:r>
              <a:rPr lang="en-US" sz="2000" dirty="0" smtClean="0"/>
              <a:t>1878 – Captain James B. Eads developed converging jetty design for St. Johns River, Jacksonville, FL</a:t>
            </a:r>
          </a:p>
          <a:p>
            <a:pPr>
              <a:spcAft>
                <a:spcPts val="600"/>
              </a:spcAft>
            </a:pPr>
            <a:r>
              <a:rPr lang="en-US" sz="2000" dirty="0" smtClean="0"/>
              <a:t>early to mid-20</a:t>
            </a:r>
            <a:r>
              <a:rPr lang="en-US" sz="2000" baseline="30000" dirty="0" smtClean="0"/>
              <a:t>th</a:t>
            </a:r>
            <a:r>
              <a:rPr lang="en-US" sz="2000" dirty="0" smtClean="0"/>
              <a:t> century – Coastal development and structures proliferate (breakwaters, </a:t>
            </a:r>
            <a:r>
              <a:rPr lang="en-US" sz="2000" dirty="0" err="1" smtClean="0"/>
              <a:t>groynes</a:t>
            </a:r>
            <a:r>
              <a:rPr lang="en-US" sz="2000" dirty="0" smtClean="0"/>
              <a:t>, jetties, seawalls, dikes</a:t>
            </a:r>
            <a:r>
              <a:rPr lang="en-US" sz="2400" dirty="0" smtClean="0"/>
              <a:t>)</a:t>
            </a:r>
          </a:p>
          <a:p>
            <a:pPr>
              <a:spcAft>
                <a:spcPts val="600"/>
              </a:spcAft>
            </a:pPr>
            <a:r>
              <a:rPr lang="en-US" sz="2000" dirty="0" smtClean="0"/>
              <a:t>mid to late 20th century – shift to beach nourishment and artificial dunes</a:t>
            </a:r>
          </a:p>
          <a:p>
            <a:pPr>
              <a:spcAft>
                <a:spcPts val="600"/>
              </a:spcAft>
            </a:pPr>
            <a:r>
              <a:rPr lang="en-US" sz="2000" dirty="0" smtClean="0"/>
              <a:t>Early 21</a:t>
            </a:r>
            <a:r>
              <a:rPr lang="en-US" sz="2000" baseline="30000" dirty="0" smtClean="0"/>
              <a:t>st</a:t>
            </a:r>
            <a:r>
              <a:rPr lang="en-US" sz="2000" dirty="0" smtClean="0"/>
              <a:t> century – shifting away from traditional engineering approach towards a systems approach</a:t>
            </a:r>
          </a:p>
          <a:p>
            <a:endParaRPr lang="en-US" sz="2400" dirty="0" smtClean="0"/>
          </a:p>
          <a:p>
            <a:endParaRPr lang="en-US" sz="2400" dirty="0" smtClean="0"/>
          </a:p>
          <a:p>
            <a:endParaRPr lang="en-US" sz="2400" dirty="0" smtClean="0"/>
          </a:p>
          <a:p>
            <a:endParaRPr lang="en-US" sz="2400" dirty="0"/>
          </a:p>
        </p:txBody>
      </p:sp>
      <p:sp>
        <p:nvSpPr>
          <p:cNvPr id="4" name="TextBox 3"/>
          <p:cNvSpPr txBox="1"/>
          <p:nvPr/>
        </p:nvSpPr>
        <p:spPr>
          <a:xfrm>
            <a:off x="5615940" y="1584960"/>
            <a:ext cx="3322320" cy="1015663"/>
          </a:xfrm>
          <a:prstGeom prst="rect">
            <a:avLst/>
          </a:prstGeom>
          <a:noFill/>
        </p:spPr>
        <p:txBody>
          <a:bodyPr wrap="square" rtlCol="0">
            <a:spAutoFit/>
          </a:bodyPr>
          <a:lstStyle/>
          <a:p>
            <a:pPr algn="l"/>
            <a:r>
              <a:rPr lang="en-US" sz="1000" b="0" i="1" dirty="0" smtClean="0">
                <a:solidFill>
                  <a:schemeClr val="tx1"/>
                </a:solidFill>
              </a:rPr>
              <a:t>“…triangular frames of timber filled in with stones, around and over which the sand gathers and forms a new </a:t>
            </a:r>
            <a:r>
              <a:rPr lang="en-US" sz="1000" b="0" i="1" dirty="0" err="1" smtClean="0">
                <a:solidFill>
                  <a:schemeClr val="tx1"/>
                </a:solidFill>
              </a:rPr>
              <a:t>brest</a:t>
            </a:r>
            <a:r>
              <a:rPr lang="en-US" sz="1000" b="0" i="1" dirty="0" smtClean="0">
                <a:solidFill>
                  <a:schemeClr val="tx1"/>
                </a:solidFill>
              </a:rPr>
              <a:t>. In other places large bodies of brush are laid, which have produced the desired effect, accumulating sand into cliffs and helping the growth of beach grass.” </a:t>
            </a:r>
            <a:r>
              <a:rPr lang="en-US" sz="1000" b="0" dirty="0" smtClean="0">
                <a:solidFill>
                  <a:schemeClr val="tx1"/>
                </a:solidFill>
              </a:rPr>
              <a:t>–Howard P. Barnes 1958</a:t>
            </a:r>
            <a:endParaRPr lang="en-US" sz="1000" b="0" i="1" dirty="0">
              <a:solidFill>
                <a:schemeClr val="tx1"/>
              </a:solidFill>
            </a:endParaRPr>
          </a:p>
        </p:txBody>
      </p:sp>
      <p:pic>
        <p:nvPicPr>
          <p:cNvPr id="2050" name="Picture 2"/>
          <p:cNvPicPr>
            <a:picLocks noChangeAspect="1" noChangeArrowheads="1"/>
          </p:cNvPicPr>
          <p:nvPr/>
        </p:nvPicPr>
        <p:blipFill>
          <a:blip r:embed="rId2"/>
          <a:srcRect/>
          <a:stretch>
            <a:fillRect/>
          </a:stretch>
        </p:blipFill>
        <p:spPr bwMode="auto">
          <a:xfrm>
            <a:off x="5733170" y="2746187"/>
            <a:ext cx="2220074" cy="1453992"/>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6984174" y="3473183"/>
            <a:ext cx="2159825" cy="1159192"/>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5733170" y="4871008"/>
            <a:ext cx="3283694" cy="1529792"/>
          </a:xfrm>
          <a:prstGeom prst="rect">
            <a:avLst/>
          </a:prstGeom>
          <a:noFill/>
          <a:ln w="9525">
            <a:noFill/>
            <a:miter lim="800000"/>
            <a:headEnd/>
            <a:tailEnd/>
          </a:ln>
        </p:spPr>
      </p:pic>
    </p:spTree>
    <p:extLst>
      <p:ext uri="{BB962C8B-B14F-4D97-AF65-F5344CB8AC3E}">
        <p14:creationId xmlns:p14="http://schemas.microsoft.com/office/powerpoint/2010/main" val="212027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31837"/>
            <a:ext cx="9067800" cy="4906963"/>
          </a:xfrm>
        </p:spPr>
        <p:txBody>
          <a:bodyPr>
            <a:noAutofit/>
          </a:bodyPr>
          <a:lstStyle/>
          <a:p>
            <a:r>
              <a:rPr lang="en-US" sz="2200" b="1" dirty="0" smtClean="0"/>
              <a:t>Sediment</a:t>
            </a:r>
            <a:r>
              <a:rPr lang="en-US" sz="2200" dirty="0" smtClean="0"/>
              <a:t> - type and supply</a:t>
            </a:r>
          </a:p>
          <a:p>
            <a:pPr marL="0" indent="0">
              <a:buNone/>
            </a:pPr>
            <a:r>
              <a:rPr lang="en-US" sz="2200" b="1" dirty="0" smtClean="0"/>
              <a:t>    Wind field </a:t>
            </a:r>
            <a:r>
              <a:rPr lang="en-US" sz="2200" dirty="0" smtClean="0"/>
              <a:t>– wind presence above sediment entrainment threshold</a:t>
            </a:r>
          </a:p>
          <a:p>
            <a:pPr marL="0" indent="0">
              <a:buNone/>
            </a:pPr>
            <a:r>
              <a:rPr lang="en-US" sz="2200" b="1" dirty="0" smtClean="0"/>
              <a:t>    Vegetation</a:t>
            </a:r>
            <a:r>
              <a:rPr lang="en-US" sz="2200" dirty="0" smtClean="0"/>
              <a:t> - provide initial stabilization, growth</a:t>
            </a:r>
          </a:p>
          <a:p>
            <a:pPr marL="0" indent="0">
              <a:buNone/>
            </a:pPr>
            <a:endParaRPr lang="en-US" sz="1000" dirty="0" smtClean="0"/>
          </a:p>
          <a:p>
            <a:r>
              <a:rPr lang="en-US" sz="2200" dirty="0" smtClean="0"/>
              <a:t>Vertical and horizontal dune growth relies on interaction of these </a:t>
            </a:r>
          </a:p>
          <a:p>
            <a:pPr marL="0" indent="0">
              <a:buNone/>
            </a:pPr>
            <a:r>
              <a:rPr lang="en-US" sz="2200" dirty="0"/>
              <a:t> </a:t>
            </a:r>
            <a:r>
              <a:rPr lang="en-US" sz="2200" dirty="0" smtClean="0"/>
              <a:t>   3 factors</a:t>
            </a:r>
          </a:p>
          <a:p>
            <a:endParaRPr lang="en-US" sz="1000" dirty="0" smtClean="0"/>
          </a:p>
          <a:p>
            <a:r>
              <a:rPr lang="en-US" sz="2200" dirty="0" smtClean="0"/>
              <a:t>Local controls</a:t>
            </a:r>
          </a:p>
          <a:p>
            <a:pPr lvl="1"/>
            <a:r>
              <a:rPr lang="en-US" sz="2000" dirty="0" smtClean="0"/>
              <a:t>Topography</a:t>
            </a:r>
          </a:p>
          <a:p>
            <a:pPr lvl="1"/>
            <a:r>
              <a:rPr lang="en-US" sz="2000" dirty="0" smtClean="0"/>
              <a:t>Wave climate</a:t>
            </a:r>
          </a:p>
          <a:p>
            <a:pPr lvl="1"/>
            <a:r>
              <a:rPr lang="en-US" sz="2000" dirty="0" smtClean="0"/>
              <a:t>Tidal  range, tidal litter</a:t>
            </a:r>
          </a:p>
          <a:p>
            <a:pPr lvl="1"/>
            <a:r>
              <a:rPr lang="en-US" sz="2000" dirty="0" smtClean="0"/>
              <a:t>Sea level</a:t>
            </a:r>
          </a:p>
          <a:p>
            <a:pPr marL="457200" lvl="1" indent="0">
              <a:buNone/>
            </a:pPr>
            <a:endParaRPr lang="en-US" sz="1000" dirty="0" smtClean="0"/>
          </a:p>
          <a:p>
            <a:r>
              <a:rPr lang="en-US" sz="2200" dirty="0" smtClean="0"/>
              <a:t>Limiting factor</a:t>
            </a:r>
          </a:p>
          <a:p>
            <a:pPr lvl="1"/>
            <a:r>
              <a:rPr lang="en-US" sz="2000" dirty="0" smtClean="0"/>
              <a:t>Nitrogen</a:t>
            </a:r>
          </a:p>
          <a:p>
            <a:pPr lvl="1"/>
            <a:endParaRPr lang="en-US" dirty="0"/>
          </a:p>
        </p:txBody>
      </p:sp>
      <p:grpSp>
        <p:nvGrpSpPr>
          <p:cNvPr id="2" name="Group 1"/>
          <p:cNvGrpSpPr/>
          <p:nvPr/>
        </p:nvGrpSpPr>
        <p:grpSpPr>
          <a:xfrm>
            <a:off x="3671050" y="2654440"/>
            <a:ext cx="5472950" cy="3898760"/>
            <a:chOff x="3581400" y="2883040"/>
            <a:chExt cx="5472950" cy="3898760"/>
          </a:xfrm>
        </p:grpSpPr>
        <p:pic>
          <p:nvPicPr>
            <p:cNvPr id="307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94850" y="2883040"/>
              <a:ext cx="5299088" cy="389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81400" y="6258580"/>
              <a:ext cx="5472950" cy="523220"/>
            </a:xfrm>
            <a:prstGeom prst="rect">
              <a:avLst/>
            </a:prstGeom>
            <a:solidFill>
              <a:schemeClr val="bg1">
                <a:lumMod val="95000"/>
              </a:schemeClr>
            </a:solidFill>
          </p:spPr>
          <p:txBody>
            <a:bodyPr wrap="square" rtlCol="0">
              <a:spAutoFit/>
            </a:bodyPr>
            <a:lstStyle/>
            <a:p>
              <a:pPr algn="l" fontAlgn="auto">
                <a:spcBef>
                  <a:spcPts val="0"/>
                </a:spcBef>
                <a:spcAft>
                  <a:spcPts val="0"/>
                </a:spcAft>
              </a:pPr>
              <a:r>
                <a:rPr lang="en-US" sz="1400" b="0" i="1" dirty="0" smtClean="0">
                  <a:solidFill>
                    <a:srgbClr val="000000"/>
                  </a:solidFill>
                  <a:latin typeface="Arial"/>
                  <a:cs typeface="+mn-cs"/>
                </a:rPr>
                <a:t>Vertical surface accumulation patterns in ephemeral and embryonic </a:t>
              </a:r>
              <a:r>
                <a:rPr lang="en-US" sz="1400" b="0" i="1" dirty="0" err="1" smtClean="0">
                  <a:solidFill>
                    <a:srgbClr val="000000"/>
                  </a:solidFill>
                  <a:latin typeface="Arial"/>
                  <a:cs typeface="+mn-cs"/>
                </a:rPr>
                <a:t>foredunes</a:t>
              </a:r>
              <a:r>
                <a:rPr lang="en-US" sz="1400" b="0" dirty="0" smtClean="0">
                  <a:solidFill>
                    <a:srgbClr val="000000"/>
                  </a:solidFill>
                  <a:latin typeface="Arial"/>
                  <a:cs typeface="+mn-cs"/>
                </a:rPr>
                <a:t>.  Carter, 2013.</a:t>
              </a:r>
              <a:endParaRPr lang="en-US" sz="1400" b="0" dirty="0">
                <a:solidFill>
                  <a:srgbClr val="000000"/>
                </a:solidFill>
                <a:latin typeface="Arial"/>
                <a:cs typeface="+mn-cs"/>
              </a:endParaRPr>
            </a:p>
          </p:txBody>
        </p:sp>
      </p:grpSp>
      <p:sp>
        <p:nvSpPr>
          <p:cNvPr id="5" name="TextBox 4"/>
          <p:cNvSpPr txBox="1"/>
          <p:nvPr/>
        </p:nvSpPr>
        <p:spPr>
          <a:xfrm>
            <a:off x="152400" y="52626"/>
            <a:ext cx="8831188" cy="861774"/>
          </a:xfrm>
          <a:prstGeom prst="rect">
            <a:avLst/>
          </a:prstGeom>
          <a:noFill/>
        </p:spPr>
        <p:txBody>
          <a:bodyPr wrap="square" rtlCol="0">
            <a:spAutoFit/>
          </a:bodyPr>
          <a:lstStyle/>
          <a:p>
            <a:pPr fontAlgn="auto">
              <a:spcBef>
                <a:spcPts val="0"/>
              </a:spcBef>
              <a:spcAft>
                <a:spcPts val="0"/>
              </a:spcAft>
            </a:pPr>
            <a:r>
              <a:rPr lang="en-US" sz="3200" b="0" dirty="0">
                <a:solidFill>
                  <a:srgbClr val="000000"/>
                </a:solidFill>
                <a:latin typeface="Arial"/>
                <a:cs typeface="+mn-cs"/>
              </a:rPr>
              <a:t>Dune Development </a:t>
            </a:r>
          </a:p>
          <a:p>
            <a:pPr fontAlgn="auto">
              <a:spcBef>
                <a:spcPts val="0"/>
              </a:spcBef>
              <a:spcAft>
                <a:spcPts val="0"/>
              </a:spcAft>
            </a:pPr>
            <a:endParaRPr lang="en-US" sz="1800" b="0" dirty="0">
              <a:solidFill>
                <a:srgbClr val="000000"/>
              </a:solidFill>
              <a:latin typeface="Arial"/>
              <a:cs typeface="+mn-cs"/>
            </a:endParaRPr>
          </a:p>
        </p:txBody>
      </p:sp>
    </p:spTree>
    <p:extLst>
      <p:ext uri="{BB962C8B-B14F-4D97-AF65-F5344CB8AC3E}">
        <p14:creationId xmlns:p14="http://schemas.microsoft.com/office/powerpoint/2010/main" val="139077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18325"/>
            <a:ext cx="8229600" cy="4525963"/>
          </a:xfrm>
        </p:spPr>
        <p:txBody>
          <a:bodyPr/>
          <a:lstStyle/>
          <a:p>
            <a:pPr marL="0" lvl="1" indent="0">
              <a:spcAft>
                <a:spcPts val="600"/>
              </a:spcAft>
              <a:buNone/>
            </a:pPr>
            <a:r>
              <a:rPr lang="en-US" sz="2400" dirty="0">
                <a:ea typeface="Tahoma" pitchFamily="34" charset="0"/>
                <a:cs typeface="Tahoma" pitchFamily="34" charset="0"/>
              </a:rPr>
              <a:t>How do we </a:t>
            </a:r>
            <a:r>
              <a:rPr lang="en-US" sz="2400" dirty="0" smtClean="0">
                <a:ea typeface="Tahoma" pitchFamily="34" charset="0"/>
                <a:cs typeface="Tahoma" pitchFamily="34" charset="0"/>
              </a:rPr>
              <a:t>link landscape pattern to process?</a:t>
            </a:r>
          </a:p>
          <a:p>
            <a:pPr marL="0" lvl="1" indent="0">
              <a:spcAft>
                <a:spcPts val="600"/>
              </a:spcAft>
              <a:buNone/>
            </a:pPr>
            <a:endParaRPr lang="en-US" sz="1000" dirty="0" smtClean="0">
              <a:ea typeface="Tahoma" pitchFamily="34" charset="0"/>
              <a:cs typeface="Tahoma" pitchFamily="34" charset="0"/>
            </a:endParaRPr>
          </a:p>
          <a:p>
            <a:pPr marL="0" lvl="1" indent="0">
              <a:spcAft>
                <a:spcPts val="600"/>
              </a:spcAft>
              <a:buNone/>
            </a:pPr>
            <a:r>
              <a:rPr lang="en-US" sz="2400" dirty="0" smtClean="0">
                <a:ea typeface="Tahoma" pitchFamily="34" charset="0"/>
                <a:cs typeface="Tahoma" pitchFamily="34" charset="0"/>
              </a:rPr>
              <a:t>How </a:t>
            </a:r>
            <a:r>
              <a:rPr lang="en-US" sz="2400" dirty="0">
                <a:ea typeface="Tahoma" pitchFamily="34" charset="0"/>
                <a:cs typeface="Tahoma" pitchFamily="34" charset="0"/>
              </a:rPr>
              <a:t>do we optimize planning and operations activities with respect to ecological processes</a:t>
            </a:r>
            <a:r>
              <a:rPr lang="en-US" sz="2400" dirty="0" smtClean="0">
                <a:ea typeface="Tahoma" pitchFamily="34" charset="0"/>
                <a:cs typeface="Tahoma" pitchFamily="34" charset="0"/>
              </a:rPr>
              <a:t>?</a:t>
            </a:r>
          </a:p>
          <a:p>
            <a:pPr marL="0" lvl="1" indent="0">
              <a:spcAft>
                <a:spcPts val="600"/>
              </a:spcAft>
              <a:buNone/>
            </a:pPr>
            <a:endParaRPr lang="en-US" sz="1000" dirty="0" smtClean="0">
              <a:ea typeface="Tahoma" pitchFamily="34" charset="0"/>
              <a:cs typeface="Tahoma" pitchFamily="34" charset="0"/>
            </a:endParaRPr>
          </a:p>
          <a:p>
            <a:pPr marL="0" indent="0">
              <a:spcAft>
                <a:spcPts val="600"/>
              </a:spcAft>
              <a:buFontTx/>
              <a:buNone/>
            </a:pPr>
            <a:r>
              <a:rPr lang="en-US" sz="2400" dirty="0" smtClean="0">
                <a:ea typeface="Tahoma" pitchFamily="34" charset="0"/>
                <a:cs typeface="Tahoma" pitchFamily="34" charset="0"/>
              </a:rPr>
              <a:t>Goals: </a:t>
            </a:r>
          </a:p>
          <a:p>
            <a:pPr marL="0" indent="0">
              <a:spcAft>
                <a:spcPts val="600"/>
              </a:spcAft>
              <a:buFontTx/>
              <a:buNone/>
            </a:pPr>
            <a:r>
              <a:rPr lang="en-US" sz="2400" dirty="0" smtClean="0">
                <a:ea typeface="Tahoma" pitchFamily="34" charset="0"/>
                <a:cs typeface="Tahoma" pitchFamily="34" charset="0"/>
              </a:rPr>
              <a:t>Synthesize </a:t>
            </a:r>
            <a:r>
              <a:rPr lang="en-US" sz="2400" dirty="0">
                <a:ea typeface="Tahoma" pitchFamily="34" charset="0"/>
                <a:cs typeface="Tahoma" pitchFamily="34" charset="0"/>
              </a:rPr>
              <a:t>remote sensing imagery, landscape analyses, and ecological simulation </a:t>
            </a:r>
          </a:p>
          <a:p>
            <a:pPr lvl="1">
              <a:spcAft>
                <a:spcPts val="600"/>
              </a:spcAft>
            </a:pPr>
            <a:r>
              <a:rPr lang="en-US" sz="2000" dirty="0">
                <a:ea typeface="Tahoma" pitchFamily="34" charset="0"/>
                <a:cs typeface="Tahoma" pitchFamily="34" charset="0"/>
              </a:rPr>
              <a:t>factors that influence landscape change</a:t>
            </a:r>
          </a:p>
          <a:p>
            <a:pPr lvl="1">
              <a:spcAft>
                <a:spcPts val="600"/>
              </a:spcAft>
            </a:pPr>
            <a:r>
              <a:rPr lang="en-US" sz="2000" dirty="0">
                <a:ea typeface="Tahoma" pitchFamily="34" charset="0"/>
                <a:cs typeface="Tahoma" pitchFamily="34" charset="0"/>
              </a:rPr>
              <a:t>model how landscape structure will change as a result of project activity</a:t>
            </a:r>
          </a:p>
          <a:p>
            <a:pPr lvl="1">
              <a:spcAft>
                <a:spcPts val="600"/>
              </a:spcAft>
            </a:pPr>
            <a:r>
              <a:rPr lang="en-US" sz="2000" dirty="0">
                <a:ea typeface="Tahoma" pitchFamily="34" charset="0"/>
                <a:cs typeface="Tahoma" pitchFamily="34" charset="0"/>
              </a:rPr>
              <a:t>model how ecological processes will </a:t>
            </a:r>
            <a:r>
              <a:rPr lang="en-US" sz="2000" dirty="0" smtClean="0">
                <a:ea typeface="Tahoma" pitchFamily="34" charset="0"/>
                <a:cs typeface="Tahoma" pitchFamily="34" charset="0"/>
              </a:rPr>
              <a:t>change</a:t>
            </a:r>
          </a:p>
          <a:p>
            <a:pPr lvl="1">
              <a:spcAft>
                <a:spcPts val="600"/>
              </a:spcAft>
            </a:pPr>
            <a:endParaRPr lang="en-US" sz="2000" dirty="0">
              <a:ea typeface="Tahoma" pitchFamily="34" charset="0"/>
              <a:cs typeface="Tahoma" pitchFamily="34" charset="0"/>
            </a:endParaRPr>
          </a:p>
          <a:p>
            <a:endParaRPr lang="en-US" dirty="0"/>
          </a:p>
        </p:txBody>
      </p:sp>
      <p:sp>
        <p:nvSpPr>
          <p:cNvPr id="4" name="Content Placeholder 4"/>
          <p:cNvSpPr txBox="1">
            <a:spLocks/>
          </p:cNvSpPr>
          <p:nvPr/>
        </p:nvSpPr>
        <p:spPr>
          <a:xfrm>
            <a:off x="0" y="4626007"/>
            <a:ext cx="9144000" cy="3886200"/>
          </a:xfrm>
          <a:prstGeom prst="rect">
            <a:avLst/>
          </a:prstGeom>
        </p:spPr>
        <p:txBody>
          <a:bodyPr numCol="1" spcCol="9144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600"/>
              </a:spcAft>
              <a:buFontTx/>
              <a:buNone/>
            </a:pPr>
            <a:endParaRPr lang="en-US" sz="2000" kern="0" dirty="0" smtClean="0">
              <a:ea typeface="Tahoma" pitchFamily="34" charset="0"/>
              <a:cs typeface="Tahoma" pitchFamily="34" charset="0"/>
            </a:endParaRPr>
          </a:p>
        </p:txBody>
      </p:sp>
      <p:sp>
        <p:nvSpPr>
          <p:cNvPr id="5" name="Title 1"/>
          <p:cNvSpPr txBox="1">
            <a:spLocks/>
          </p:cNvSpPr>
          <p:nvPr/>
        </p:nvSpPr>
        <p:spPr bwMode="auto">
          <a:xfrm>
            <a:off x="0" y="0"/>
            <a:ext cx="9144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a:lstStyle>
          <a:p>
            <a:pPr algn="ctr"/>
            <a:r>
              <a:rPr lang="en-US" sz="2800" kern="0" smtClean="0">
                <a:ea typeface="Tahoma" pitchFamily="34" charset="0"/>
                <a:cs typeface="Tahoma" pitchFamily="34" charset="0"/>
              </a:rPr>
              <a:t>Ecological Modeling for Landscape Change Analysis</a:t>
            </a:r>
            <a:endParaRPr lang="en-US" sz="2800" kern="0" dirty="0"/>
          </a:p>
        </p:txBody>
      </p:sp>
    </p:spTree>
    <p:extLst>
      <p:ext uri="{BB962C8B-B14F-4D97-AF65-F5344CB8AC3E}">
        <p14:creationId xmlns:p14="http://schemas.microsoft.com/office/powerpoint/2010/main" val="2313902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1456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0" y="0"/>
            <a:ext cx="9144000" cy="1295400"/>
          </a:xfrm>
        </p:spPr>
        <p:txBody>
          <a:bodyPr/>
          <a:lstStyle/>
          <a:p>
            <a:r>
              <a:rPr lang="en-US" sz="2800" dirty="0" smtClean="0"/>
              <a:t>Ecological Modeling for Landscape Change Analysis </a:t>
            </a:r>
            <a:endParaRPr lang="en-US" sz="2800" dirty="0"/>
          </a:p>
        </p:txBody>
      </p:sp>
      <p:sp>
        <p:nvSpPr>
          <p:cNvPr id="7" name="TextBox 6"/>
          <p:cNvSpPr txBox="1"/>
          <p:nvPr/>
        </p:nvSpPr>
        <p:spPr>
          <a:xfrm>
            <a:off x="214560" y="802843"/>
            <a:ext cx="9103006" cy="1446550"/>
          </a:xfrm>
          <a:prstGeom prst="rect">
            <a:avLst/>
          </a:prstGeom>
          <a:noFill/>
        </p:spPr>
        <p:txBody>
          <a:bodyPr wrap="square" rtlCol="0">
            <a:spAutoFit/>
          </a:bodyPr>
          <a:lstStyle/>
          <a:p>
            <a:pPr marL="457200" indent="-457200">
              <a:buAutoNum type="arabicParenR"/>
            </a:pPr>
            <a:r>
              <a:rPr lang="en-US" sz="2400" dirty="0" smtClean="0"/>
              <a:t>Identify changes to habitat </a:t>
            </a:r>
          </a:p>
          <a:p>
            <a:pPr marL="914400" lvl="1" indent="-457200">
              <a:buFont typeface="Arial" panose="020B0604020202020204" pitchFamily="34" charset="0"/>
              <a:buChar char="•"/>
            </a:pPr>
            <a:r>
              <a:rPr lang="en-US" sz="2400" dirty="0" smtClean="0"/>
              <a:t>multi-temporal imagery</a:t>
            </a:r>
          </a:p>
          <a:p>
            <a:pPr marL="914400" lvl="1" indent="-457200">
              <a:buFont typeface="Arial" panose="020B0604020202020204" pitchFamily="34" charset="0"/>
              <a:buChar char="•"/>
            </a:pPr>
            <a:r>
              <a:rPr lang="en-US" sz="2400" dirty="0" smtClean="0"/>
              <a:t>Light Detection and Ranging (Lidar) data</a:t>
            </a:r>
            <a:endParaRPr lang="en-US" sz="2400" dirty="0"/>
          </a:p>
          <a:p>
            <a:pPr algn="ctr"/>
            <a:endParaRPr lang="en-US" sz="1600" dirty="0"/>
          </a:p>
        </p:txBody>
      </p:sp>
      <p:grpSp>
        <p:nvGrpSpPr>
          <p:cNvPr id="13" name="Group 12"/>
          <p:cNvGrpSpPr/>
          <p:nvPr/>
        </p:nvGrpSpPr>
        <p:grpSpPr>
          <a:xfrm>
            <a:off x="801748" y="2349210"/>
            <a:ext cx="7479863" cy="3898431"/>
            <a:chOff x="801748" y="2741085"/>
            <a:chExt cx="7479863" cy="3898431"/>
          </a:xfrm>
        </p:grpSpPr>
        <p:pic>
          <p:nvPicPr>
            <p:cNvPr id="6" name="Picture 3"/>
            <p:cNvPicPr>
              <a:picLocks noChangeAspect="1" noChangeArrowheads="1"/>
            </p:cNvPicPr>
            <p:nvPr/>
          </p:nvPicPr>
          <p:blipFill>
            <a:blip r:embed="rId2" cstate="print"/>
            <a:srcRect l="33532" t="36669" r="35419" b="28133"/>
            <a:stretch>
              <a:fillRect/>
            </a:stretch>
          </p:blipFill>
          <p:spPr bwMode="auto">
            <a:xfrm>
              <a:off x="3016322" y="2741085"/>
              <a:ext cx="5265289" cy="3898431"/>
            </a:xfrm>
            <a:prstGeom prst="rect">
              <a:avLst/>
            </a:prstGeom>
            <a:noFill/>
            <a:ln w="9525">
              <a:noFill/>
              <a:miter lim="800000"/>
              <a:headEnd/>
              <a:tailEnd/>
            </a:ln>
          </p:spPr>
        </p:pic>
        <p:cxnSp>
          <p:nvCxnSpPr>
            <p:cNvPr id="8" name="Straight Arrow Connector 7"/>
            <p:cNvCxnSpPr/>
            <p:nvPr/>
          </p:nvCxnSpPr>
          <p:spPr>
            <a:xfrm>
              <a:off x="801748" y="4688391"/>
              <a:ext cx="1252681" cy="0"/>
            </a:xfrm>
            <a:prstGeom prst="straightConnector1">
              <a:avLst/>
            </a:prstGeom>
            <a:ln w="50800">
              <a:solidFill>
                <a:srgbClr val="8E2F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214736" y="2364632"/>
            <a:ext cx="6364962" cy="2922850"/>
            <a:chOff x="1214736" y="2234007"/>
            <a:chExt cx="6364962" cy="2922850"/>
          </a:xfrm>
        </p:grpSpPr>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l="18108" t="61730" r="51935" b="17207"/>
            <a:stretch>
              <a:fillRect/>
            </a:stretch>
          </p:blipFill>
          <p:spPr bwMode="auto">
            <a:xfrm>
              <a:off x="1214736" y="2234007"/>
              <a:ext cx="6364962" cy="2922850"/>
            </a:xfrm>
            <a:prstGeom prst="rect">
              <a:avLst/>
            </a:prstGeom>
            <a:noFill/>
            <a:ln w="9525">
              <a:noFill/>
              <a:miter lim="800000"/>
              <a:headEnd/>
              <a:tailEnd/>
            </a:ln>
          </p:spPr>
        </p:pic>
        <p:sp>
          <p:nvSpPr>
            <p:cNvPr id="3" name="TextBox 2"/>
            <p:cNvSpPr txBox="1"/>
            <p:nvPr/>
          </p:nvSpPr>
          <p:spPr>
            <a:xfrm>
              <a:off x="2054429" y="4405750"/>
              <a:ext cx="938152" cy="307777"/>
            </a:xfrm>
            <a:prstGeom prst="rect">
              <a:avLst/>
            </a:prstGeom>
            <a:solidFill>
              <a:srgbClr val="006600">
                <a:alpha val="12941"/>
              </a:srgbClr>
            </a:solidFill>
          </p:spPr>
          <p:txBody>
            <a:bodyPr wrap="square" rtlCol="0">
              <a:spAutoFit/>
            </a:bodyPr>
            <a:lstStyle/>
            <a:p>
              <a:r>
                <a:rPr lang="en-US" sz="1400" dirty="0" smtClean="0">
                  <a:solidFill>
                    <a:schemeClr val="bg1"/>
                  </a:solidFill>
                </a:rPr>
                <a:t>Breach</a:t>
              </a:r>
              <a:endParaRPr lang="en-US" sz="1400" dirty="0">
                <a:solidFill>
                  <a:schemeClr val="bg1"/>
                </a:solidFill>
              </a:endParaRPr>
            </a:p>
          </p:txBody>
        </p:sp>
        <p:sp>
          <p:nvSpPr>
            <p:cNvPr id="10" name="TextBox 9"/>
            <p:cNvSpPr txBox="1"/>
            <p:nvPr/>
          </p:nvSpPr>
          <p:spPr>
            <a:xfrm>
              <a:off x="4201880" y="4393875"/>
              <a:ext cx="938152" cy="307777"/>
            </a:xfrm>
            <a:prstGeom prst="rect">
              <a:avLst/>
            </a:prstGeom>
            <a:solidFill>
              <a:srgbClr val="006600">
                <a:alpha val="12941"/>
              </a:srgbClr>
            </a:solidFill>
          </p:spPr>
          <p:txBody>
            <a:bodyPr wrap="square" rtlCol="0">
              <a:spAutoFit/>
            </a:bodyPr>
            <a:lstStyle/>
            <a:p>
              <a:r>
                <a:rPr lang="en-US" sz="1400" dirty="0" smtClean="0">
                  <a:solidFill>
                    <a:schemeClr val="bg1"/>
                  </a:solidFill>
                </a:rPr>
                <a:t>Channel</a:t>
              </a:r>
              <a:endParaRPr lang="en-US" sz="1400" dirty="0">
                <a:solidFill>
                  <a:schemeClr val="bg1"/>
                </a:solidFill>
              </a:endParaRPr>
            </a:p>
          </p:txBody>
        </p:sp>
        <p:sp>
          <p:nvSpPr>
            <p:cNvPr id="11" name="TextBox 10"/>
            <p:cNvSpPr txBox="1"/>
            <p:nvPr/>
          </p:nvSpPr>
          <p:spPr>
            <a:xfrm>
              <a:off x="6278073" y="4438890"/>
              <a:ext cx="1108369" cy="523220"/>
            </a:xfrm>
            <a:prstGeom prst="rect">
              <a:avLst/>
            </a:prstGeom>
            <a:solidFill>
              <a:srgbClr val="006600">
                <a:alpha val="12941"/>
              </a:srgbClr>
            </a:solidFill>
          </p:spPr>
          <p:txBody>
            <a:bodyPr wrap="square" rtlCol="0">
              <a:spAutoFit/>
            </a:bodyPr>
            <a:lstStyle/>
            <a:p>
              <a:r>
                <a:rPr lang="en-US" sz="1400" dirty="0" smtClean="0">
                  <a:solidFill>
                    <a:schemeClr val="bg1"/>
                  </a:solidFill>
                </a:rPr>
                <a:t>Recovered Breach</a:t>
              </a:r>
              <a:endParaRPr lang="en-US" sz="1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0" y="0"/>
            <a:ext cx="9144000" cy="1295400"/>
          </a:xfrm>
        </p:spPr>
        <p:txBody>
          <a:bodyPr/>
          <a:lstStyle/>
          <a:p>
            <a:r>
              <a:rPr lang="en-US" sz="2800" dirty="0" smtClean="0"/>
              <a:t>Ecological Modeling for Landscape Change Analysis </a:t>
            </a:r>
            <a:endParaRPr lang="en-US" sz="2800" dirty="0"/>
          </a:p>
        </p:txBody>
      </p:sp>
      <p:sp>
        <p:nvSpPr>
          <p:cNvPr id="18" name="TextBox 17"/>
          <p:cNvSpPr txBox="1"/>
          <p:nvPr/>
        </p:nvSpPr>
        <p:spPr>
          <a:xfrm>
            <a:off x="250560" y="841448"/>
            <a:ext cx="8715310" cy="830997"/>
          </a:xfrm>
          <a:prstGeom prst="rect">
            <a:avLst/>
          </a:prstGeom>
          <a:noFill/>
        </p:spPr>
        <p:txBody>
          <a:bodyPr wrap="square" rtlCol="0">
            <a:spAutoFit/>
          </a:bodyPr>
          <a:lstStyle/>
          <a:p>
            <a:pPr marL="344488" indent="-344488"/>
            <a:r>
              <a:rPr lang="en-US" sz="2400" dirty="0" smtClean="0"/>
              <a:t>2) Derive </a:t>
            </a:r>
            <a:r>
              <a:rPr lang="en-US" sz="2400" dirty="0"/>
              <a:t>l</a:t>
            </a:r>
            <a:r>
              <a:rPr lang="en-US" sz="2400" dirty="0" smtClean="0"/>
              <a:t>andscape </a:t>
            </a:r>
            <a:r>
              <a:rPr lang="en-US" sz="2400" dirty="0"/>
              <a:t>m</a:t>
            </a:r>
            <a:r>
              <a:rPr lang="en-US" sz="2400" dirty="0" smtClean="0"/>
              <a:t>etrics associated with landscape       patterns</a:t>
            </a:r>
            <a:endParaRPr lang="en-US" sz="2400" dirty="0"/>
          </a:p>
        </p:txBody>
      </p:sp>
      <p:pic>
        <p:nvPicPr>
          <p:cNvPr id="17" name="Picture 4"/>
          <p:cNvPicPr>
            <a:picLocks noChangeAspect="1" noChangeArrowheads="1"/>
          </p:cNvPicPr>
          <p:nvPr/>
        </p:nvPicPr>
        <p:blipFill>
          <a:blip r:embed="rId2" cstate="print">
            <a:clrChange>
              <a:clrFrom>
                <a:srgbClr val="FFFFFF"/>
              </a:clrFrom>
              <a:clrTo>
                <a:srgbClr val="FFFFFF">
                  <a:alpha val="0"/>
                </a:srgbClr>
              </a:clrTo>
            </a:clrChange>
          </a:blip>
          <a:srcRect l="23121" t="34661" r="21946" b="26678"/>
          <a:stretch>
            <a:fillRect/>
          </a:stretch>
        </p:blipFill>
        <p:spPr bwMode="auto">
          <a:xfrm>
            <a:off x="530756" y="2020279"/>
            <a:ext cx="8135013" cy="3739253"/>
          </a:xfrm>
          <a:prstGeom prst="rect">
            <a:avLst/>
          </a:prstGeom>
          <a:noFill/>
          <a:ln w="9525">
            <a:noFill/>
            <a:miter lim="800000"/>
            <a:headEnd/>
            <a:tailEnd/>
          </a:ln>
        </p:spPr>
      </p:pic>
    </p:spTree>
    <p:extLst>
      <p:ext uri="{BB962C8B-B14F-4D97-AF65-F5344CB8AC3E}">
        <p14:creationId xmlns:p14="http://schemas.microsoft.com/office/powerpoint/2010/main" val="1696473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447695"/>
            <a:ext cx="9144000" cy="1314893"/>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0" y="0"/>
            <a:ext cx="9144000" cy="1295400"/>
          </a:xfrm>
        </p:spPr>
        <p:txBody>
          <a:bodyPr/>
          <a:lstStyle/>
          <a:p>
            <a:r>
              <a:rPr lang="en-US" sz="2800" dirty="0" smtClean="0"/>
              <a:t>Ecological Modeling for Landscape Change Analysis </a:t>
            </a:r>
            <a:endParaRPr lang="en-US" sz="2800" dirty="0"/>
          </a:p>
        </p:txBody>
      </p:sp>
      <p:sp>
        <p:nvSpPr>
          <p:cNvPr id="19" name="TextBox 18"/>
          <p:cNvSpPr txBox="1"/>
          <p:nvPr/>
        </p:nvSpPr>
        <p:spPr>
          <a:xfrm>
            <a:off x="312108" y="887993"/>
            <a:ext cx="7957338" cy="1200329"/>
          </a:xfrm>
          <a:prstGeom prst="rect">
            <a:avLst/>
          </a:prstGeom>
          <a:noFill/>
        </p:spPr>
        <p:txBody>
          <a:bodyPr wrap="square" rtlCol="0">
            <a:spAutoFit/>
          </a:bodyPr>
          <a:lstStyle/>
          <a:p>
            <a:r>
              <a:rPr lang="en-US" sz="2400" dirty="0" smtClean="0"/>
              <a:t>3) Integrate with ecological </a:t>
            </a:r>
            <a:r>
              <a:rPr lang="en-US" sz="2400" dirty="0"/>
              <a:t>s</a:t>
            </a:r>
            <a:r>
              <a:rPr lang="en-US" sz="2400" dirty="0" smtClean="0"/>
              <a:t>imulation </a:t>
            </a:r>
          </a:p>
          <a:p>
            <a:pPr marL="342900" indent="60325">
              <a:buFont typeface="Arial" panose="020B0604020202020204" pitchFamily="34" charset="0"/>
              <a:buChar char="•"/>
            </a:pPr>
            <a:r>
              <a:rPr lang="en-US" sz="2400" dirty="0"/>
              <a:t> </a:t>
            </a:r>
            <a:r>
              <a:rPr lang="en-US" sz="2400" dirty="0" smtClean="0"/>
              <a:t>   </a:t>
            </a:r>
            <a:r>
              <a:rPr lang="en-US" sz="2400" dirty="0">
                <a:ea typeface="Tahoma" pitchFamily="34" charset="0"/>
                <a:cs typeface="Tahoma" pitchFamily="34" charset="0"/>
              </a:rPr>
              <a:t>B</a:t>
            </a:r>
            <a:r>
              <a:rPr lang="en-US" sz="2400" dirty="0" smtClean="0">
                <a:ea typeface="Tahoma" pitchFamily="34" charset="0"/>
                <a:cs typeface="Tahoma" pitchFamily="34" charset="0"/>
              </a:rPr>
              <a:t>etter understand factors </a:t>
            </a:r>
            <a:r>
              <a:rPr lang="en-US" sz="2400" dirty="0">
                <a:ea typeface="Tahoma" pitchFamily="34" charset="0"/>
                <a:cs typeface="Tahoma" pitchFamily="34" charset="0"/>
              </a:rPr>
              <a:t>influencing change </a:t>
            </a:r>
          </a:p>
          <a:p>
            <a:pPr marL="342900" indent="1588">
              <a:buFont typeface="Arial" panose="020B0604020202020204" pitchFamily="34" charset="0"/>
              <a:buChar char="•"/>
            </a:pPr>
            <a:r>
              <a:rPr lang="en-US" sz="2400" dirty="0" smtClean="0">
                <a:ea typeface="Tahoma" pitchFamily="34" charset="0"/>
                <a:cs typeface="Tahoma" pitchFamily="34" charset="0"/>
              </a:rPr>
              <a:t>    Assess </a:t>
            </a:r>
            <a:r>
              <a:rPr lang="en-US" sz="2400" dirty="0">
                <a:ea typeface="Tahoma" pitchFamily="34" charset="0"/>
                <a:cs typeface="Tahoma" pitchFamily="34" charset="0"/>
              </a:rPr>
              <a:t>project level </a:t>
            </a:r>
            <a:r>
              <a:rPr lang="en-US" sz="2400" dirty="0" smtClean="0">
                <a:ea typeface="Tahoma" pitchFamily="34" charset="0"/>
                <a:cs typeface="Tahoma" pitchFamily="34" charset="0"/>
              </a:rPr>
              <a:t>impacts &amp; benefits</a:t>
            </a:r>
            <a:endParaRPr lang="en-US" sz="2400" dirty="0"/>
          </a:p>
        </p:txBody>
      </p:sp>
      <p:grpSp>
        <p:nvGrpSpPr>
          <p:cNvPr id="2" name="Group 8"/>
          <p:cNvGrpSpPr/>
          <p:nvPr/>
        </p:nvGrpSpPr>
        <p:grpSpPr>
          <a:xfrm>
            <a:off x="2280063" y="2721314"/>
            <a:ext cx="5078038" cy="2978885"/>
            <a:chOff x="5195542" y="4627801"/>
            <a:chExt cx="3431894" cy="2054393"/>
          </a:xfrm>
        </p:grpSpPr>
        <p:grpSp>
          <p:nvGrpSpPr>
            <p:cNvPr id="3" name="Group 29"/>
            <p:cNvGrpSpPr/>
            <p:nvPr/>
          </p:nvGrpSpPr>
          <p:grpSpPr>
            <a:xfrm>
              <a:off x="5195542" y="4627801"/>
              <a:ext cx="3003630" cy="681704"/>
              <a:chOff x="1718990" y="4319287"/>
              <a:chExt cx="3805510" cy="681704"/>
            </a:xfrm>
          </p:grpSpPr>
          <p:cxnSp>
            <p:nvCxnSpPr>
              <p:cNvPr id="14" name="Straight Arrow Connector 13"/>
              <p:cNvCxnSpPr/>
              <p:nvPr/>
            </p:nvCxnSpPr>
            <p:spPr>
              <a:xfrm>
                <a:off x="1718990" y="4660900"/>
                <a:ext cx="3805510" cy="12700"/>
              </a:xfrm>
              <a:prstGeom prst="straightConnector1">
                <a:avLst/>
              </a:prstGeom>
              <a:noFill/>
              <a:ln w="50800" cap="flat" cmpd="sng" algn="ctr">
                <a:solidFill>
                  <a:srgbClr val="C0504D">
                    <a:lumMod val="75000"/>
                  </a:srgbClr>
                </a:solidFill>
                <a:prstDash val="solid"/>
                <a:tailEnd type="arrow"/>
              </a:ln>
              <a:effectLst/>
            </p:spPr>
          </p:cxnSp>
          <p:sp>
            <p:nvSpPr>
              <p:cNvPr id="15" name="TextBox 14"/>
              <p:cNvSpPr txBox="1"/>
              <p:nvPr/>
            </p:nvSpPr>
            <p:spPr>
              <a:xfrm>
                <a:off x="1962114" y="4693214"/>
                <a:ext cx="290490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ysClr val="windowText" lastClr="000000"/>
                    </a:solidFill>
                    <a:effectLst/>
                    <a:uLnTx/>
                    <a:uFillTx/>
                  </a:rPr>
                  <a:t>Change in Ecosystem Function</a:t>
                </a:r>
                <a:endParaRPr kumimoji="0" lang="en-US" sz="1400" b="0" i="1" u="none" strike="noStrike" kern="0" cap="none" spc="0" normalizeH="0" baseline="0" noProof="0" dirty="0">
                  <a:ln>
                    <a:noFill/>
                  </a:ln>
                  <a:solidFill>
                    <a:sysClr val="windowText" lastClr="000000"/>
                  </a:solidFill>
                  <a:effectLst/>
                  <a:uLnTx/>
                  <a:uFillTx/>
                </a:endParaRPr>
              </a:p>
            </p:txBody>
          </p:sp>
          <p:sp>
            <p:nvSpPr>
              <p:cNvPr id="16" name="TextBox 15"/>
              <p:cNvSpPr txBox="1"/>
              <p:nvPr/>
            </p:nvSpPr>
            <p:spPr>
              <a:xfrm>
                <a:off x="2019300" y="4319287"/>
                <a:ext cx="278424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ysClr val="windowText" lastClr="000000"/>
                    </a:solidFill>
                    <a:effectLst/>
                    <a:uLnTx/>
                    <a:uFillTx/>
                  </a:rPr>
                  <a:t>Change in Landscape Pattern</a:t>
                </a:r>
                <a:endParaRPr kumimoji="0" lang="en-US" sz="1400" b="0" i="1" u="none" strike="noStrike" kern="0" cap="none" spc="0" normalizeH="0" baseline="0" noProof="0" dirty="0">
                  <a:ln>
                    <a:noFill/>
                  </a:ln>
                  <a:solidFill>
                    <a:sysClr val="windowText" lastClr="000000"/>
                  </a:solidFill>
                  <a:effectLst/>
                  <a:uLnTx/>
                  <a:uFillTx/>
                </a:endParaRPr>
              </a:p>
            </p:txBody>
          </p:sp>
        </p:grpSp>
        <p:pic>
          <p:nvPicPr>
            <p:cNvPr id="11" name="Picture 5"/>
            <p:cNvPicPr>
              <a:picLocks noChangeAspect="1" noChangeArrowheads="1"/>
            </p:cNvPicPr>
            <p:nvPr/>
          </p:nvPicPr>
          <p:blipFill>
            <a:blip r:embed="rId2" cstate="print"/>
            <a:srcRect l="65248" t="73889" r="6563" b="6567"/>
            <a:stretch>
              <a:fillRect/>
            </a:stretch>
          </p:blipFill>
          <p:spPr bwMode="auto">
            <a:xfrm>
              <a:off x="5348426" y="5422739"/>
              <a:ext cx="2781297" cy="1259455"/>
            </a:xfrm>
            <a:prstGeom prst="rect">
              <a:avLst/>
            </a:prstGeom>
            <a:noFill/>
            <a:ln w="9525">
              <a:solidFill>
                <a:schemeClr val="bg1"/>
              </a:solidFill>
              <a:miter lim="800000"/>
              <a:headEnd/>
              <a:tailEnd/>
            </a:ln>
          </p:spPr>
        </p:pic>
        <p:cxnSp>
          <p:nvCxnSpPr>
            <p:cNvPr id="12" name="Straight Connector 11"/>
            <p:cNvCxnSpPr/>
            <p:nvPr/>
          </p:nvCxnSpPr>
          <p:spPr>
            <a:xfrm>
              <a:off x="8621649" y="5428527"/>
              <a:ext cx="5787" cy="590308"/>
            </a:xfrm>
            <a:prstGeom prst="line">
              <a:avLst/>
            </a:prstGeom>
            <a:ln w="50800">
              <a:solidFill>
                <a:srgbClr val="8E2F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216534" y="5995684"/>
              <a:ext cx="410901" cy="0"/>
            </a:xfrm>
            <a:prstGeom prst="straightConnector1">
              <a:avLst/>
            </a:prstGeom>
            <a:ln w="50800">
              <a:solidFill>
                <a:srgbClr val="8E2F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6780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26760</TotalTime>
  <Words>2100</Words>
  <Application>Microsoft Office PowerPoint</Application>
  <PresentationFormat>On-screen Show (4:3)</PresentationFormat>
  <Paragraphs>321</Paragraphs>
  <Slides>30</Slides>
  <Notes>19</Notes>
  <HiddenSlides>5</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ＭＳ Ｐゴシック</vt:lpstr>
      <vt:lpstr>Arial</vt:lpstr>
      <vt:lpstr>Calibri</vt:lpstr>
      <vt:lpstr>Calibri Light</vt:lpstr>
      <vt:lpstr>Cambria Math</vt:lpstr>
      <vt:lpstr>Helvetica</vt:lpstr>
      <vt:lpstr>Helvetica Narrow</vt:lpstr>
      <vt:lpstr>Tahoma</vt:lpstr>
      <vt:lpstr>Wingdings</vt:lpstr>
      <vt:lpstr>Default Design</vt:lpstr>
      <vt:lpstr>1_Default Design</vt:lpstr>
      <vt:lpstr>5_Default Design</vt:lpstr>
      <vt:lpstr>8_Default Design</vt:lpstr>
      <vt:lpstr>Dune Vegetation and Evolution Modeling:  Linking Remote Sensing to Habitat Change  and Ecological Process  </vt:lpstr>
      <vt:lpstr>Ecological Modeling for Landscape Change Analysis</vt:lpstr>
      <vt:lpstr>Ecological Modeling for Landscape Change Analysis</vt:lpstr>
      <vt:lpstr>Coastal defense: USACE perspective</vt:lpstr>
      <vt:lpstr>PowerPoint Presentation</vt:lpstr>
      <vt:lpstr>PowerPoint Presentation</vt:lpstr>
      <vt:lpstr>Ecological Modeling for Landscape Change Analysis </vt:lpstr>
      <vt:lpstr>Ecological Modeling for Landscape Change Analysis </vt:lpstr>
      <vt:lpstr>Ecological Modeling for Landscape Change Analysis </vt:lpstr>
      <vt:lpstr>Ecological Modeling for Landscape Change Analysis </vt:lpstr>
      <vt:lpstr>Vegetation shapes landscapes in dynamic environments</vt:lpstr>
      <vt:lpstr>PowerPoint Presentation</vt:lpstr>
      <vt:lpstr>Site History Assateague Island</vt:lpstr>
      <vt:lpstr>PowerPoint Presentation</vt:lpstr>
      <vt:lpstr>PowerPoint Presentation</vt:lpstr>
      <vt:lpstr>PowerPoint Presentation</vt:lpstr>
      <vt:lpstr>PowerPoint Presentation</vt:lpstr>
      <vt:lpstr>PowerPoint Presentation</vt:lpstr>
      <vt:lpstr>PowerPoint Presentation</vt:lpstr>
      <vt:lpstr>Operations tool</vt:lpstr>
      <vt:lpstr>PowerPoint Presentation</vt:lpstr>
      <vt:lpstr>PowerPoint Presentation</vt:lpstr>
      <vt:lpstr>PowerPoint Presentation</vt:lpstr>
      <vt:lpstr>PowerPoint Presentation</vt:lpstr>
      <vt:lpstr>PowerPoint Presentation</vt:lpstr>
      <vt:lpstr>PowerPoint Presentation</vt:lpstr>
      <vt:lpstr>Foredune Vegetation Succession</vt:lpstr>
      <vt:lpstr>PowerPoint Presentation</vt:lpstr>
      <vt:lpstr>Role of vegetation in dune storm response and recovery</vt:lpstr>
      <vt:lpstr>PowerPoint Presentation</vt:lpstr>
    </vt:vector>
  </TitlesOfParts>
  <Company>usace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k5opjjmw</dc:creator>
  <cp:lastModifiedBy>Altman, Safra ERDC-RDE-EL-MS CIV</cp:lastModifiedBy>
  <cp:revision>955</cp:revision>
  <dcterms:created xsi:type="dcterms:W3CDTF">2009-06-16T00:03:42Z</dcterms:created>
  <dcterms:modified xsi:type="dcterms:W3CDTF">2017-04-19T12:25:33Z</dcterms:modified>
</cp:coreProperties>
</file>