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gif"/><Relationship Id="rId7" Type="http://schemas.openxmlformats.org/officeDocument/2006/relationships/image" Target="../media/image13.tif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tiff"/><Relationship Id="rId5" Type="http://schemas.openxmlformats.org/officeDocument/2006/relationships/image" Target="../media/image11.jpeg"/><Relationship Id="rId4" Type="http://schemas.openxmlformats.org/officeDocument/2006/relationships/image" Target="../media/image10.gif"/><Relationship Id="rId9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tif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Sediment Retention Characteristics of Tidal Marshes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Brandon Boyd </a:t>
            </a:r>
          </a:p>
          <a:p>
            <a:r>
              <a:rPr lang="en-US" dirty="0" smtClean="0"/>
              <a:t>Coastal and Hydraulics Laboratory, USACE-ERDC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5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4419600" cy="136787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Effect of </a:t>
            </a:r>
            <a:r>
              <a:rPr lang="en-US" sz="2000" dirty="0"/>
              <a:t>h</a:t>
            </a:r>
            <a:r>
              <a:rPr lang="en-US" sz="2000" dirty="0" smtClean="0"/>
              <a:t>ydroperiod and SSC on vertical accretion (10s to 100s years)</a:t>
            </a:r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38713" y="4398614"/>
            <a:ext cx="3390123" cy="4306935"/>
            <a:chOff x="544181" y="1382349"/>
            <a:chExt cx="4070138" cy="5170851"/>
          </a:xfrm>
        </p:grpSpPr>
        <p:pic>
          <p:nvPicPr>
            <p:cNvPr id="5" name="Picture Placeholder 4" descr="Unit I-II Boundary - Fowler Beach Rd &amp; Breach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44181" y="1382349"/>
              <a:ext cx="3657600" cy="27432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4181" y="3810000"/>
              <a:ext cx="3295787" cy="2743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Credit: US FWS/ Prime Hook NWR</a:t>
              </a:r>
              <a:endParaRPr lang="en-US" sz="105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9278" y="1676400"/>
              <a:ext cx="1602921" cy="2743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Impounded Unit II</a:t>
              </a:r>
              <a:endParaRPr lang="en-US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9400" y="1930851"/>
              <a:ext cx="1794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Tidal</a:t>
              </a:r>
            </a:p>
            <a:p>
              <a:r>
                <a:rPr lang="en-US" b="1" dirty="0" smtClean="0"/>
                <a:t>Unit I</a:t>
              </a:r>
              <a:endParaRPr lang="en-US" b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00763" y="51816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Accretion dynamics of hydraulically manipulated marshes (10s to 100s years)</a:t>
            </a:r>
          </a:p>
          <a:p>
            <a:endParaRPr lang="en-US" dirty="0"/>
          </a:p>
        </p:txBody>
      </p:sp>
      <p:pic>
        <p:nvPicPr>
          <p:cNvPr id="1028" name="Picture 4" descr="C:\Users\RDCHLBMB\Dropbox\Data\2016 ANSP-NJSG accretion\Figures\Fig 9_accum and elev and tide dist_grayscale.tif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348170"/>
            <a:ext cx="3507304" cy="350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68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Sediment capture and retention ability of restored marshes </a:t>
            </a: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886200" y="4127489"/>
            <a:ext cx="4902194" cy="2451903"/>
            <a:chOff x="838200" y="2861423"/>
            <a:chExt cx="7497391" cy="3749928"/>
          </a:xfrm>
        </p:grpSpPr>
        <p:grpSp>
          <p:nvGrpSpPr>
            <p:cNvPr id="10" name="Group 9"/>
            <p:cNvGrpSpPr/>
            <p:nvPr/>
          </p:nvGrpSpPr>
          <p:grpSpPr>
            <a:xfrm>
              <a:off x="838200" y="2861423"/>
              <a:ext cx="7497391" cy="3749928"/>
              <a:chOff x="838200" y="2861423"/>
              <a:chExt cx="7497391" cy="3749928"/>
            </a:xfrm>
          </p:grpSpPr>
          <p:grpSp>
            <p:nvGrpSpPr>
              <p:cNvPr id="8" name="Group 7"/>
              <p:cNvGrpSpPr>
                <a:grpSpLocks noChangeAspect="1"/>
              </p:cNvGrpSpPr>
              <p:nvPr/>
            </p:nvGrpSpPr>
            <p:grpSpPr>
              <a:xfrm>
                <a:off x="838200" y="2861423"/>
                <a:ext cx="7497391" cy="3657600"/>
                <a:chOff x="168564" y="2653434"/>
                <a:chExt cx="8623300" cy="4206875"/>
              </a:xfrm>
            </p:grpSpPr>
            <p:pic>
              <p:nvPicPr>
                <p:cNvPr id="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564" y="2653434"/>
                  <a:ext cx="8623300" cy="4206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7115464" y="3720234"/>
                  <a:ext cx="1403350" cy="4331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1000" dirty="0" smtClean="0"/>
                    <a:t>Tidal </a:t>
                  </a:r>
                  <a:r>
                    <a:rPr lang="en-US" altLang="en-US" sz="1000" dirty="0"/>
                    <a:t>Range</a:t>
                  </a:r>
                </a:p>
              </p:txBody>
            </p:sp>
          </p:grpSp>
          <p:sp>
            <p:nvSpPr>
              <p:cNvPr id="9" name="TextBox 5"/>
              <p:cNvSpPr txBox="1">
                <a:spLocks noChangeArrowheads="1"/>
              </p:cNvSpPr>
              <p:nvPr/>
            </p:nvSpPr>
            <p:spPr bwMode="auto">
              <a:xfrm>
                <a:off x="4038600" y="6211246"/>
                <a:ext cx="4124841" cy="400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050" dirty="0"/>
                  <a:t>French (2006) Modified from USGS (1997)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964045" y="6061155"/>
              <a:ext cx="1752600" cy="345334"/>
            </a:xfrm>
            <a:prstGeom prst="rect">
              <a:avLst/>
            </a:prstGeom>
            <a:solidFill>
              <a:srgbClr val="777777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121085" y="2960154"/>
            <a:ext cx="4561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does the accretionary process change over time?</a:t>
            </a:r>
          </a:p>
          <a:p>
            <a:endParaRPr lang="en-US" dirty="0" smtClean="0"/>
          </a:p>
          <a:p>
            <a:r>
              <a:rPr lang="en-US" dirty="0" smtClean="0"/>
              <a:t>Does it differ based on level of manipulation?</a:t>
            </a:r>
            <a:endParaRPr lang="en-US" dirty="0"/>
          </a:p>
        </p:txBody>
      </p:sp>
      <p:pic>
        <p:nvPicPr>
          <p:cNvPr id="6146" name="Picture 2" descr="Image result for sears point mars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2667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thin layer prime hoo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767793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97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Short time- and small spatial scale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1258056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Time: Tidal cycles and storms to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Distance: near and sub surface</a:t>
            </a:r>
            <a:endParaRPr lang="en-US" dirty="0"/>
          </a:p>
        </p:txBody>
      </p:sp>
      <p:pic>
        <p:nvPicPr>
          <p:cNvPr id="21" name="Picture 1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784" y="2217854"/>
            <a:ext cx="1949854" cy="173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 Box 102"/>
          <p:cNvSpPr txBox="1">
            <a:spLocks noChangeArrowheads="1"/>
          </p:cNvSpPr>
          <p:nvPr/>
        </p:nvSpPr>
        <p:spPr bwMode="auto">
          <a:xfrm>
            <a:off x="387084" y="1905000"/>
            <a:ext cx="3733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i="1" dirty="0" smtClean="0"/>
              <a:t>Spartina alterniflora</a:t>
            </a:r>
            <a:r>
              <a:rPr lang="en-US" sz="1600" dirty="0" smtClean="0"/>
              <a:t> core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143000" y="3869191"/>
            <a:ext cx="388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Washed     Unwashed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659874" y="4112043"/>
            <a:ext cx="18397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(Nyman et al. 2006)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156838" y="2777885"/>
            <a:ext cx="0" cy="1127296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128628" y="4406097"/>
            <a:ext cx="4902194" cy="2451903"/>
            <a:chOff x="838200" y="2861423"/>
            <a:chExt cx="7497391" cy="3749928"/>
          </a:xfrm>
        </p:grpSpPr>
        <p:grpSp>
          <p:nvGrpSpPr>
            <p:cNvPr id="28" name="Group 27"/>
            <p:cNvGrpSpPr/>
            <p:nvPr/>
          </p:nvGrpSpPr>
          <p:grpSpPr>
            <a:xfrm>
              <a:off x="838200" y="2861423"/>
              <a:ext cx="7497391" cy="3749928"/>
              <a:chOff x="838200" y="2861423"/>
              <a:chExt cx="7497391" cy="3749928"/>
            </a:xfrm>
          </p:grpSpPr>
          <p:grpSp>
            <p:nvGrpSpPr>
              <p:cNvPr id="30" name="Group 29"/>
              <p:cNvGrpSpPr>
                <a:grpSpLocks noChangeAspect="1"/>
              </p:cNvGrpSpPr>
              <p:nvPr/>
            </p:nvGrpSpPr>
            <p:grpSpPr>
              <a:xfrm>
                <a:off x="838200" y="2861423"/>
                <a:ext cx="7497391" cy="3657600"/>
                <a:chOff x="168564" y="2653434"/>
                <a:chExt cx="8623300" cy="4206875"/>
              </a:xfrm>
            </p:grpSpPr>
            <p:pic>
              <p:nvPicPr>
                <p:cNvPr id="32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564" y="2653434"/>
                  <a:ext cx="8623300" cy="4206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3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7115464" y="3720234"/>
                  <a:ext cx="1403350" cy="4331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1000" dirty="0" smtClean="0"/>
                    <a:t>Tidal </a:t>
                  </a:r>
                  <a:r>
                    <a:rPr lang="en-US" altLang="en-US" sz="1000" dirty="0"/>
                    <a:t>Range</a:t>
                  </a:r>
                </a:p>
              </p:txBody>
            </p:sp>
          </p:grpSp>
          <p:sp>
            <p:nvSpPr>
              <p:cNvPr id="31" name="TextBox 5"/>
              <p:cNvSpPr txBox="1">
                <a:spLocks noChangeArrowheads="1"/>
              </p:cNvSpPr>
              <p:nvPr/>
            </p:nvSpPr>
            <p:spPr bwMode="auto">
              <a:xfrm>
                <a:off x="4038600" y="6211246"/>
                <a:ext cx="4124841" cy="400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050" dirty="0"/>
                  <a:t>French (2006) Modified from USGS (1997)</a:t>
                </a: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964045" y="6061155"/>
              <a:ext cx="1752600" cy="345334"/>
            </a:xfrm>
            <a:prstGeom prst="rect">
              <a:avLst/>
            </a:prstGeom>
            <a:solidFill>
              <a:srgbClr val="777777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2797" y="1407474"/>
            <a:ext cx="3208803" cy="507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400800" y="6480305"/>
            <a:ext cx="1618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Bouma</a:t>
            </a:r>
            <a:r>
              <a:rPr lang="en-US" sz="1400" dirty="0"/>
              <a:t> </a:t>
            </a:r>
            <a:r>
              <a:rPr lang="en-US" sz="1400" dirty="0" smtClean="0"/>
              <a:t>et al. 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79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6A77B72-B94E-7A4B-853E-7EA23FC69CDD}" type="slidenum">
              <a:rPr lang="en-US" altLang="en-US" sz="1100">
                <a:latin typeface="Tw Cen MT" charset="0"/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5</a:t>
            </a:fld>
            <a:endParaRPr lang="en-US" altLang="en-US" sz="1100" dirty="0">
              <a:latin typeface="Tw Cen M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1863690"/>
            <a:ext cx="8229600" cy="1143000"/>
          </a:xfrm>
        </p:spPr>
        <p:txBody>
          <a:bodyPr>
            <a:noAutofit/>
          </a:bodyPr>
          <a:lstStyle/>
          <a:p>
            <a:r>
              <a:rPr lang="en-US" sz="1600" dirty="0" smtClean="0"/>
              <a:t>How does variation in topography/hydrology affect soil development?</a:t>
            </a:r>
            <a:endParaRPr lang="en-US" sz="16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867400" y="2857982"/>
            <a:ext cx="4415020" cy="290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Site elevation</a:t>
            </a:r>
            <a:endParaRPr lang="en-US" dirty="0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0648" y="5206777"/>
            <a:ext cx="1494853" cy="112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431" y="3955332"/>
            <a:ext cx="1494854" cy="112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0648" y="2735246"/>
            <a:ext cx="1494854" cy="112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652" y="3148523"/>
            <a:ext cx="2325587" cy="23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triped Right Arrow 26"/>
          <p:cNvSpPr/>
          <p:nvPr/>
        </p:nvSpPr>
        <p:spPr>
          <a:xfrm rot="12379710">
            <a:off x="6844153" y="3307401"/>
            <a:ext cx="1789930" cy="22482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triped Right Arrow 27"/>
          <p:cNvSpPr/>
          <p:nvPr/>
        </p:nvSpPr>
        <p:spPr>
          <a:xfrm rot="10800000">
            <a:off x="6555502" y="4174128"/>
            <a:ext cx="891173" cy="19600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triped Right Arrow 28"/>
          <p:cNvSpPr/>
          <p:nvPr/>
        </p:nvSpPr>
        <p:spPr>
          <a:xfrm rot="8055166">
            <a:off x="6271256" y="4944740"/>
            <a:ext cx="748576" cy="263467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C:\Users\RDCHLBMB\Dropbox\Data\2016 ANSP-NJSG accretion\Soil profiles\DN-3_soil profile.tif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5017" y="4365458"/>
            <a:ext cx="1676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DCHLBMB\Dropbox\Data\2016 ANSP-NJSG accretion\Figures\Hypsometry_DN_ms.tif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494" y="2195830"/>
            <a:ext cx="2115488" cy="21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DCHLBMB\Dropbox\Data\2016 ANSP-NJSG accretion\Soil profiles\DN-2_soil profile.tif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365458"/>
            <a:ext cx="1676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DCHLBMB\Dropbox\Data\2016 ANSP-NJSG accretion\Soil profiles\DN-1_soil profile.tif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" y="4365458"/>
            <a:ext cx="1676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Decadal time- and 1m-1km spatial scale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00245" y="1415213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Time: years to decades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Distance: Tidal creek to high marsh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Centurial time- and 10-100km spatial scale</a:t>
            </a:r>
            <a:endParaRPr lang="en-US" dirty="0"/>
          </a:p>
        </p:txBody>
      </p:sp>
      <p:pic>
        <p:nvPicPr>
          <p:cNvPr id="4098" name="Picture 2" descr="C:\Users\RDCHLBMB\FileCloud\My Files\proposals\sc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540165"/>
            <a:ext cx="380313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opentextbc.ca/geology/wp-content/uploads/sites/110/2015/08/Relationship-between-Atlantic-tropical-storm-cumulative-annual-intensity-and-Atlantic-sea-surface-temperature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40165"/>
            <a:ext cx="3935193" cy="25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RDCHLBMB\FileCloud\My Files\proposals\saltmarshp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629832"/>
            <a:ext cx="3699626" cy="180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4571107"/>
            <a:ext cx="2049059" cy="1923368"/>
          </a:xfrm>
          <a:prstGeom prst="rect">
            <a:avLst/>
          </a:prstGeom>
        </p:spPr>
      </p:pic>
      <p:sp>
        <p:nvSpPr>
          <p:cNvPr id="3" name="Left-Right Arrow 2"/>
          <p:cNvSpPr/>
          <p:nvPr/>
        </p:nvSpPr>
        <p:spPr>
          <a:xfrm>
            <a:off x="4419600" y="2801843"/>
            <a:ext cx="381000" cy="2461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-Right Arrow 7"/>
          <p:cNvSpPr/>
          <p:nvPr/>
        </p:nvSpPr>
        <p:spPr>
          <a:xfrm>
            <a:off x="4462318" y="5409712"/>
            <a:ext cx="381000" cy="2461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-Right Arrow 8"/>
          <p:cNvSpPr/>
          <p:nvPr/>
        </p:nvSpPr>
        <p:spPr>
          <a:xfrm rot="16200000">
            <a:off x="6320429" y="4191000"/>
            <a:ext cx="381000" cy="2461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eft-Right Arrow 9"/>
          <p:cNvSpPr/>
          <p:nvPr/>
        </p:nvSpPr>
        <p:spPr>
          <a:xfrm rot="16200000">
            <a:off x="2035017" y="4254762"/>
            <a:ext cx="381000" cy="2461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03789" y="6094335"/>
            <a:ext cx="1814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Freshet and storm SSC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911" y="4659728"/>
            <a:ext cx="354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Wind, storm, and ship wave erosion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67513" y="1170833"/>
            <a:ext cx="276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Storm intensity and landfall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27366" y="1170833"/>
            <a:ext cx="139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Edge erosion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113" y="2667000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Acadians </a:t>
            </a:r>
            <a:r>
              <a:rPr lang="en-US" sz="1200" dirty="0"/>
              <a:t>building dykes and aboiteaux at Grand Pré, shows the collaborative building of dykes at Grand </a:t>
            </a:r>
            <a:r>
              <a:rPr lang="en-US" sz="1200" dirty="0" smtClean="0"/>
              <a:t>Pré c. 1750 (</a:t>
            </a:r>
            <a:r>
              <a:rPr lang="en-US" sz="1200" dirty="0"/>
              <a:t>Lewis </a:t>
            </a:r>
            <a:r>
              <a:rPr lang="en-US" sz="1200" dirty="0" smtClean="0"/>
              <a:t>Parker) </a:t>
            </a:r>
            <a:endParaRPr lang="en-US" sz="1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3039226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Post 45 Final FR/EIS Reference A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199" y="1866899"/>
            <a:ext cx="23336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1382" y="1050815"/>
            <a:ext cx="2676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Post 45 Deepening </a:t>
            </a:r>
          </a:p>
          <a:p>
            <a:pPr algn="ctr"/>
            <a:r>
              <a:rPr lang="en-US" dirty="0" smtClean="0"/>
              <a:t>Charleston, South Carolina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4808" y="3516868"/>
            <a:ext cx="57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9600" y="5105400"/>
            <a:ext cx="89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223" y="4098575"/>
            <a:ext cx="2762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Image result for coast 205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294" y="2279156"/>
            <a:ext cx="18233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9000" y="6324600"/>
            <a:ext cx="96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?</a:t>
            </a:r>
            <a:endParaRPr lang="en-US" dirty="0"/>
          </a:p>
        </p:txBody>
      </p:sp>
      <p:pic>
        <p:nvPicPr>
          <p:cNvPr id="5131" name="Picture 11" descr="Image result for ship draf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9359" y="630573"/>
            <a:ext cx="2743200" cy="148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80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</Words>
  <Application>Microsoft Office PowerPoint</Application>
  <PresentationFormat>On-screen Show (4:3)</PresentationFormat>
  <Paragraphs>43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Sediment Retention Characteristics of Tidal Marshes</vt:lpstr>
      <vt:lpstr>Past Research</vt:lpstr>
      <vt:lpstr>Current Research</vt:lpstr>
      <vt:lpstr>Short time- and small spatial scale</vt:lpstr>
      <vt:lpstr>How does variation in topography/hydrology affect soil development?</vt:lpstr>
      <vt:lpstr>Centurial time- and 10-100km spatial scale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2017-04-18T15:48:50Z</dcterms:created>
  <dcterms:modified xsi:type="dcterms:W3CDTF">2017-04-18T15:51:33Z</dcterms:modified>
</cp:coreProperties>
</file>