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 id="2147483715" r:id="rId5"/>
  </p:sldMasterIdLst>
  <p:notesMasterIdLst>
    <p:notesMasterId r:id="rId11"/>
  </p:notesMasterIdLst>
  <p:handoutMasterIdLst>
    <p:handoutMasterId r:id="rId12"/>
  </p:handoutMasterIdLst>
  <p:sldIdLst>
    <p:sldId id="452" r:id="rId6"/>
    <p:sldId id="454" r:id="rId7"/>
    <p:sldId id="455" r:id="rId8"/>
    <p:sldId id="456" r:id="rId9"/>
    <p:sldId id="451" r:id="rId10"/>
  </p:sldIdLst>
  <p:sldSz cx="9144000" cy="6858000" type="screen4x3"/>
  <p:notesSz cx="7315200" cy="9601200"/>
  <p:custDataLst>
    <p:tags r:id="rId1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144">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ill" initials="JC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33C61"/>
    <a:srgbClr val="276E44"/>
    <a:srgbClr val="4E6157"/>
    <a:srgbClr val="6E87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7893" autoAdjust="0"/>
    <p:restoredTop sz="93107" autoAdjust="0"/>
  </p:normalViewPr>
  <p:slideViewPr>
    <p:cSldViewPr>
      <p:cViewPr varScale="1">
        <p:scale>
          <a:sx n="105" d="100"/>
          <a:sy n="105" d="100"/>
        </p:scale>
        <p:origin x="2160" y="78"/>
      </p:cViewPr>
      <p:guideLst>
        <p:guide orient="horz" pos="2160"/>
        <p:guide pos="14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052"/>
    </p:cViewPr>
  </p:sorterViewPr>
  <p:notesViewPr>
    <p:cSldViewPr>
      <p:cViewPr varScale="1">
        <p:scale>
          <a:sx n="82" d="100"/>
          <a:sy n="82" d="100"/>
        </p:scale>
        <p:origin x="3756"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gs" Target="tags/tag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handoutMaster" Target="handoutMasters/handout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98DC83CF-CBA1-4CA4-A218-013F84D5C1E0}" type="datetimeFigureOut">
              <a:rPr lang="en-US" smtClean="0"/>
              <a:pPr/>
              <a:t>4/19/2017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58EBED83-63AD-4D7D-B366-219B3108BBCE}" type="slidenum">
              <a:rPr lang="en-US" smtClean="0"/>
              <a:pPr/>
              <a:t>‹#›</a:t>
            </a:fld>
            <a:endParaRPr lang="en-US"/>
          </a:p>
        </p:txBody>
      </p:sp>
    </p:spTree>
    <p:extLst>
      <p:ext uri="{BB962C8B-B14F-4D97-AF65-F5344CB8AC3E}">
        <p14:creationId xmlns:p14="http://schemas.microsoft.com/office/powerpoint/2010/main" val="926509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C1111D1A-C17B-A144-8974-EA88F120DEB3}" type="datetimeFigureOut">
              <a:rPr lang="en-US" smtClean="0"/>
              <a:pPr/>
              <a:t>4/19/2017</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771BC38B-5AAB-D046-BC31-F3FB4CAC1044}" type="slidenum">
              <a:rPr lang="en-US" smtClean="0"/>
              <a:pPr/>
              <a:t>‹#›</a:t>
            </a:fld>
            <a:endParaRPr lang="en-US"/>
          </a:p>
        </p:txBody>
      </p:sp>
    </p:spTree>
    <p:extLst>
      <p:ext uri="{BB962C8B-B14F-4D97-AF65-F5344CB8AC3E}">
        <p14:creationId xmlns:p14="http://schemas.microsoft.com/office/powerpoint/2010/main" val="8060464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1BC38B-5AAB-D046-BC31-F3FB4CAC1044}" type="slidenum">
              <a:rPr lang="en-US" smtClean="0"/>
              <a:pPr/>
              <a:t>1</a:t>
            </a:fld>
            <a:endParaRPr lang="en-US"/>
          </a:p>
        </p:txBody>
      </p:sp>
    </p:spTree>
    <p:extLst>
      <p:ext uri="{BB962C8B-B14F-4D97-AF65-F5344CB8AC3E}">
        <p14:creationId xmlns:p14="http://schemas.microsoft.com/office/powerpoint/2010/main" val="190457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1BC38B-5AAB-D046-BC31-F3FB4CAC1044}" type="slidenum">
              <a:rPr lang="en-US" smtClean="0"/>
              <a:pPr/>
              <a:t>2</a:t>
            </a:fld>
            <a:endParaRPr lang="en-US"/>
          </a:p>
        </p:txBody>
      </p:sp>
    </p:spTree>
    <p:extLst>
      <p:ext uri="{BB962C8B-B14F-4D97-AF65-F5344CB8AC3E}">
        <p14:creationId xmlns:p14="http://schemas.microsoft.com/office/powerpoint/2010/main" val="917231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171450" indent="-171450">
              <a:buFont typeface="Arial" panose="020B0604020202020204" pitchFamily="34" charset="0"/>
              <a:buChar char="•"/>
            </a:pPr>
            <a:r>
              <a:rPr lang="en-US" dirty="0" smtClean="0"/>
              <a:t>Third </a:t>
            </a:r>
            <a:r>
              <a:rPr lang="en-US" dirty="0"/>
              <a:t>USACE/NOAA Collaboration Workshop on Natural and Nature-Based Features (NNBF) over the last 12 months. </a:t>
            </a:r>
            <a:endParaRPr lang="en-US" dirty="0" smtClean="0"/>
          </a:p>
          <a:p>
            <a:endParaRPr lang="en-US" dirty="0" smtClean="0"/>
          </a:p>
          <a:p>
            <a:pPr marL="171450" indent="-171450">
              <a:buFont typeface="Arial" panose="020B0604020202020204" pitchFamily="34" charset="0"/>
              <a:buChar char="•"/>
            </a:pPr>
            <a:r>
              <a:rPr lang="en-US" dirty="0" smtClean="0"/>
              <a:t> Attended </a:t>
            </a:r>
            <a:r>
              <a:rPr lang="en-US" dirty="0"/>
              <a:t>by 24 participants representing USACE (Galveston District and US Army’s Engineer Research and Development Center) and NOAA’s National Ocean Service (Office for Coastal Management and National Centers for Coastal Ocean Science), and National Marine Fisheries Service (Restoration Center).  </a:t>
            </a:r>
            <a:endParaRPr lang="en-US" dirty="0" smtClean="0"/>
          </a:p>
          <a:p>
            <a:endParaRPr lang="en-US" dirty="0" smtClean="0"/>
          </a:p>
          <a:p>
            <a:pPr marL="171450" indent="-171450">
              <a:buFont typeface="Arial" panose="020B0604020202020204" pitchFamily="34" charset="0"/>
              <a:buChar char="•"/>
            </a:pPr>
            <a:r>
              <a:rPr lang="en-US" dirty="0" smtClean="0"/>
              <a:t>Participants </a:t>
            </a:r>
            <a:r>
              <a:rPr lang="en-US" dirty="0"/>
              <a:t>included leadership at numerous levels, a variety of roles in USACE and NOAA, and diverse disciplines and programmatic backgrounds.  </a:t>
            </a:r>
            <a:endParaRPr lang="en-US" dirty="0" smtClean="0"/>
          </a:p>
          <a:p>
            <a:endParaRPr lang="en-US" dirty="0" smtClean="0"/>
          </a:p>
          <a:p>
            <a:pPr marL="171450" indent="-171450">
              <a:buFont typeface="Arial" panose="020B0604020202020204" pitchFamily="34" charset="0"/>
              <a:buChar char="•"/>
            </a:pPr>
            <a:r>
              <a:rPr lang="en-US" dirty="0" smtClean="0"/>
              <a:t>During </a:t>
            </a:r>
            <a:r>
              <a:rPr lang="en-US" dirty="0"/>
              <a:t>the 1-day workshop, the participants gained a greater understanding for how missions are executed and for ongoing/future-anticipated, NNBF-related work within the respective agencies. </a:t>
            </a:r>
            <a:endParaRPr lang="en-US" dirty="0" smtClean="0"/>
          </a:p>
          <a:p>
            <a:endParaRPr lang="en-US" dirty="0" smtClean="0"/>
          </a:p>
          <a:p>
            <a:pPr marL="171450" indent="-171450">
              <a:buFont typeface="Arial" panose="020B0604020202020204" pitchFamily="34" charset="0"/>
              <a:buChar char="•"/>
            </a:pPr>
            <a:r>
              <a:rPr lang="en-US" dirty="0" smtClean="0"/>
              <a:t>The </a:t>
            </a:r>
            <a:r>
              <a:rPr lang="en-US" dirty="0"/>
              <a:t>workshop included plenary and breakout group (comprised of a mixture of USACE and NOAA participants) discussions. These discussions resulted in the identification of areas where the two organizations could collaborate along the Texas Coast to address information gaps and advance practice on NNBF.</a:t>
            </a:r>
          </a:p>
          <a:p>
            <a:endParaRPr lang="en-US" dirty="0"/>
          </a:p>
          <a:p>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fld id="{771BC38B-5AAB-D046-BC31-F3FB4CAC1044}" type="slidenum">
              <a:rPr lang="en-US" smtClean="0"/>
              <a:pPr/>
              <a:t>3</a:t>
            </a:fld>
            <a:endParaRPr lang="en-US"/>
          </a:p>
        </p:txBody>
      </p:sp>
    </p:spTree>
    <p:extLst>
      <p:ext uri="{BB962C8B-B14F-4D97-AF65-F5344CB8AC3E}">
        <p14:creationId xmlns:p14="http://schemas.microsoft.com/office/powerpoint/2010/main" val="1787032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NNBF-related projects and activities within USACE’s Galveston District were identified as potential opportunities for coordinated action to address the gaps. Workshop participants developed for consideration an initial list of specific, collaborative opportunities within a portfolio that included a mix of more than 25 near to long-term efforts.  Specific examples of NNBF project collaboration opportunities in Galveston District included, but were not limited to:</a:t>
            </a:r>
          </a:p>
          <a:p>
            <a:r>
              <a:rPr lang="en-US" dirty="0"/>
              <a:t> </a:t>
            </a:r>
          </a:p>
          <a:p>
            <a:r>
              <a:rPr lang="en-US" dirty="0"/>
              <a:t>1. Matagorda Bay West Foreshore Island and Wetland Creation</a:t>
            </a:r>
          </a:p>
          <a:p>
            <a:r>
              <a:rPr lang="en-US" dirty="0"/>
              <a:t>2. Galveston Bay Subaquatic Ecosystem Restoration</a:t>
            </a:r>
          </a:p>
          <a:p>
            <a:r>
              <a:rPr lang="en-US" dirty="0"/>
              <a:t>3. South Padre Island Sand Engine and Placement</a:t>
            </a:r>
          </a:p>
          <a:p>
            <a:r>
              <a:rPr lang="en-US" dirty="0"/>
              <a:t>4. Jefferson County Large Scale Shoreline and Marsh Restoration</a:t>
            </a:r>
          </a:p>
          <a:p>
            <a:r>
              <a:rPr lang="en-US" dirty="0"/>
              <a:t>5. Creation of Breakwaters along the Galveston Intracoastal Waterway</a:t>
            </a:r>
          </a:p>
          <a:p>
            <a:r>
              <a:rPr lang="en-US" dirty="0"/>
              <a:t>6. Studies of Mission Aransas NERR Beneficial Use Site(s) and Associated NNBF</a:t>
            </a:r>
          </a:p>
          <a:p>
            <a:r>
              <a:rPr lang="en-US" dirty="0"/>
              <a:t>7. Identification of Data Gaps Across Agencies with Implementation of Methods to Improve </a:t>
            </a:r>
            <a:r>
              <a:rPr lang="en-US" dirty="0" smtClean="0"/>
              <a:t>Data </a:t>
            </a:r>
            <a:r>
              <a:rPr lang="en-US" dirty="0"/>
              <a:t>Sharing </a:t>
            </a:r>
          </a:p>
          <a:p>
            <a:endParaRPr lang="en-US" dirty="0" smtClean="0"/>
          </a:p>
          <a:p>
            <a:endParaRPr lang="en-US" dirty="0"/>
          </a:p>
          <a:p>
            <a:r>
              <a:rPr lang="en-US" b="1" dirty="0" smtClean="0"/>
              <a:t>*  Mission Aransas NERR / Aransas NWR area holds great potential for leveraging NOAA resources through NERR (Research Reserve) and implementing EWN </a:t>
            </a:r>
            <a:r>
              <a:rPr lang="en-US" b="1" dirty="0" smtClean="0"/>
              <a:t>resilience measure to reduce </a:t>
            </a:r>
            <a:r>
              <a:rPr lang="en-US" b="1" dirty="0" smtClean="0"/>
              <a:t>existing threats and protect coastal marsh, mangroves, and T&amp;E Species.   Island Creation is a “Go Big”  EWN Opportunity that would generate engineering and ecosystem services benefits. </a:t>
            </a:r>
            <a:r>
              <a:rPr lang="en-US" dirty="0" smtClean="0"/>
              <a:t> </a:t>
            </a:r>
            <a:endParaRPr lang="en-US" dirty="0"/>
          </a:p>
        </p:txBody>
      </p:sp>
      <p:sp>
        <p:nvSpPr>
          <p:cNvPr id="4" name="Slide Number Placeholder 3"/>
          <p:cNvSpPr>
            <a:spLocks noGrp="1"/>
          </p:cNvSpPr>
          <p:nvPr>
            <p:ph type="sldNum" sz="quarter" idx="10"/>
          </p:nvPr>
        </p:nvSpPr>
        <p:spPr/>
        <p:txBody>
          <a:bodyPr/>
          <a:lstStyle/>
          <a:p>
            <a:fld id="{771BC38B-5AAB-D046-BC31-F3FB4CAC1044}" type="slidenum">
              <a:rPr lang="en-US" smtClean="0"/>
              <a:pPr/>
              <a:t>4</a:t>
            </a:fld>
            <a:endParaRPr lang="en-US"/>
          </a:p>
        </p:txBody>
      </p:sp>
    </p:spTree>
    <p:extLst>
      <p:ext uri="{BB962C8B-B14F-4D97-AF65-F5344CB8AC3E}">
        <p14:creationId xmlns:p14="http://schemas.microsoft.com/office/powerpoint/2010/main" val="3586805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of Existing Partnership with NOAA and how a similar project can develop “Win/Win” Outcomes for Both Agencies.   </a:t>
            </a:r>
            <a:r>
              <a:rPr lang="en-US" dirty="0" smtClean="0"/>
              <a:t>Develop something similar in SWG.</a:t>
            </a:r>
            <a:endParaRPr lang="en-US" dirty="0" smtClean="0"/>
          </a:p>
          <a:p>
            <a:endParaRPr lang="en-US" dirty="0"/>
          </a:p>
          <a:p>
            <a:r>
              <a:rPr lang="en-US" dirty="0" smtClean="0"/>
              <a:t>NOAA-NCCOS is prioritizing the program office research portfolio by approving $320K to monitoring of Mordecai to better understand ecosystem service benefits derived from restoration effort.  Also, provides much needed monitoring and adaptive management to Corps District while providing data that will inform future island creation/restoration projects.</a:t>
            </a:r>
          </a:p>
          <a:p>
            <a:endParaRPr lang="en-US" dirty="0"/>
          </a:p>
          <a:p>
            <a:r>
              <a:rPr lang="en-US" dirty="0" smtClean="0"/>
              <a:t>NAP constructed project and provides engineering, logistics and PAO support.</a:t>
            </a:r>
          </a:p>
          <a:p>
            <a:endParaRPr lang="en-US" dirty="0"/>
          </a:p>
          <a:p>
            <a:r>
              <a:rPr lang="en-US" dirty="0" smtClean="0"/>
              <a:t>ERDC-EL provides EWN science/engineering support as well as project oversight/connectivity for partnership; also providing taxonomic identification of benthic invertebrates.     </a:t>
            </a:r>
            <a:endParaRPr lang="en-US" dirty="0"/>
          </a:p>
        </p:txBody>
      </p:sp>
      <p:sp>
        <p:nvSpPr>
          <p:cNvPr id="4" name="Slide Number Placeholder 3"/>
          <p:cNvSpPr>
            <a:spLocks noGrp="1"/>
          </p:cNvSpPr>
          <p:nvPr>
            <p:ph type="sldNum" sz="quarter" idx="10"/>
          </p:nvPr>
        </p:nvSpPr>
        <p:spPr/>
        <p:txBody>
          <a:bodyPr/>
          <a:lstStyle/>
          <a:p>
            <a:fld id="{3636E043-FCD7-4481-8F99-5E6D6D06B9B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981948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88888D-993F-44D1-BA43-C8D308276CE3}" type="datetimeFigureOut">
              <a:rPr lang="en-US" smtClean="0"/>
              <a:pPr/>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AFAA-A90C-4D31-9752-2ED09D97C63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88888D-993F-44D1-BA43-C8D308276CE3}" type="datetimeFigureOut">
              <a:rPr lang="en-US" smtClean="0"/>
              <a:pPr/>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AFAA-A90C-4D31-9752-2ED09D97C63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88888D-993F-44D1-BA43-C8D308276CE3}" type="datetimeFigureOut">
              <a:rPr lang="en-US" smtClean="0"/>
              <a:pPr/>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AFAA-A90C-4D31-9752-2ED09D97C63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3" name="Picture 22" descr="thin layer NAP.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013200" y="3429000"/>
            <a:ext cx="2895600" cy="1767416"/>
          </a:xfrm>
          <a:prstGeom prst="rect">
            <a:avLst/>
          </a:prstGeom>
        </p:spPr>
      </p:pic>
      <p:pic>
        <p:nvPicPr>
          <p:cNvPr id="24" name="Picture 23"/>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3657600" y="5181350"/>
            <a:ext cx="3683546" cy="1685117"/>
          </a:xfrm>
          <a:prstGeom prst="rect">
            <a:avLst/>
          </a:prstGeom>
          <a:noFill/>
          <a:ln w="9525">
            <a:noFill/>
            <a:miter lim="800000"/>
            <a:headEnd/>
            <a:tailEnd/>
          </a:ln>
        </p:spPr>
      </p:pic>
      <p:pic>
        <p:nvPicPr>
          <p:cNvPr id="26" name="Picture 4"/>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858000" y="5165251"/>
            <a:ext cx="2294467" cy="1692749"/>
          </a:xfrm>
          <a:prstGeom prst="rect">
            <a:avLst/>
          </a:prstGeom>
          <a:noFill/>
          <a:ln w="9525">
            <a:noFill/>
            <a:miter lim="800000"/>
            <a:headEnd/>
            <a:tailEnd/>
          </a:ln>
        </p:spPr>
      </p:pic>
      <p:pic>
        <p:nvPicPr>
          <p:cNvPr id="30" name="Picture 29" descr="Girl2.jpg"/>
          <p:cNvPicPr>
            <a:picLocks noChangeAspect="1"/>
          </p:cNvPicPr>
          <p:nvPr userDrawn="1"/>
        </p:nvPicPr>
        <p:blipFill>
          <a:blip r:embed="rId5" cstate="print">
            <a:extLst>
              <a:ext uri="{28A0092B-C50C-407E-A947-70E740481C1C}">
                <a14:useLocalDpi xmlns:a14="http://schemas.microsoft.com/office/drawing/2010/main"/>
              </a:ext>
            </a:extLst>
          </a:blip>
          <a:srcRect/>
          <a:stretch>
            <a:fillRect/>
          </a:stretch>
        </p:blipFill>
        <p:spPr>
          <a:xfrm>
            <a:off x="5257800" y="1066800"/>
            <a:ext cx="3886200" cy="2521557"/>
          </a:xfrm>
          <a:prstGeom prst="rect">
            <a:avLst/>
          </a:prstGeom>
        </p:spPr>
      </p:pic>
      <p:pic>
        <p:nvPicPr>
          <p:cNvPr id="25" name="Picture 10" descr="2071-36"/>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a:stretch/>
        </p:blipFill>
        <p:spPr bwMode="auto">
          <a:xfrm>
            <a:off x="6858000" y="3581400"/>
            <a:ext cx="2286000" cy="1777998"/>
          </a:xfrm>
          <a:prstGeom prst="rect">
            <a:avLst/>
          </a:prstGeom>
          <a:noFill/>
          <a:ln w="12700">
            <a:noFill/>
            <a:miter lim="800000"/>
            <a:headEnd/>
            <a:tailEnd/>
          </a:ln>
        </p:spPr>
      </p:pic>
      <p:sp>
        <p:nvSpPr>
          <p:cNvPr id="12" name="Line 19"/>
          <p:cNvSpPr>
            <a:spLocks noChangeShapeType="1"/>
          </p:cNvSpPr>
          <p:nvPr userDrawn="1"/>
        </p:nvSpPr>
        <p:spPr bwMode="auto">
          <a:xfrm rot="16200000" flipV="1">
            <a:off x="5236634" y="5202765"/>
            <a:ext cx="3268133" cy="25402"/>
          </a:xfrm>
          <a:prstGeom prst="line">
            <a:avLst/>
          </a:prstGeom>
          <a:noFill/>
          <a:ln w="63500">
            <a:solidFill>
              <a:srgbClr val="4E6157"/>
            </a:solidFill>
            <a:round/>
            <a:headEnd/>
            <a:tailEnd/>
          </a:ln>
          <a:effectLst/>
        </p:spPr>
        <p:txBody>
          <a:bodyPr/>
          <a:lstStyle/>
          <a:p>
            <a:endParaRPr lang="en-US">
              <a:solidFill>
                <a:srgbClr val="000000"/>
              </a:solidFill>
            </a:endParaRPr>
          </a:p>
        </p:txBody>
      </p:sp>
      <p:sp>
        <p:nvSpPr>
          <p:cNvPr id="5" name="Title 1"/>
          <p:cNvSpPr>
            <a:spLocks noGrp="1"/>
          </p:cNvSpPr>
          <p:nvPr>
            <p:ph type="ctrTitle" hasCustomPrompt="1"/>
          </p:nvPr>
        </p:nvSpPr>
        <p:spPr>
          <a:xfrm>
            <a:off x="152400" y="1219200"/>
            <a:ext cx="6324600" cy="762000"/>
          </a:xfrm>
          <a:prstGeom prst="rect">
            <a:avLst/>
          </a:prstGeom>
        </p:spPr>
        <p:txBody>
          <a:bodyPr/>
          <a:lstStyle>
            <a:lvl1pPr algn="l">
              <a:defRPr kumimoji="0" lang="en-US" sz="3200" b="1" i="0" u="none" strike="noStrike" kern="0" cap="none" spc="0" normalizeH="0" baseline="0" noProof="0" dirty="0">
                <a:ln>
                  <a:noFill/>
                </a:ln>
                <a:solidFill>
                  <a:srgbClr val="033C61"/>
                </a:solidFill>
                <a:effectLst/>
                <a:uLnTx/>
                <a:uFillTx/>
                <a:latin typeface="+mj-lt"/>
                <a:ea typeface="+mj-ea"/>
                <a:cs typeface="+mj-cs"/>
              </a:defRPr>
            </a:lvl1pPr>
          </a:lstStyle>
          <a:p>
            <a:r>
              <a:rPr lang="en-US" dirty="0" smtClean="0"/>
              <a:t>Presentation title</a:t>
            </a:r>
            <a:endParaRPr lang="en-US" dirty="0"/>
          </a:p>
        </p:txBody>
      </p:sp>
      <p:sp>
        <p:nvSpPr>
          <p:cNvPr id="6" name="Text Placeholder 9"/>
          <p:cNvSpPr>
            <a:spLocks noGrp="1"/>
          </p:cNvSpPr>
          <p:nvPr>
            <p:ph type="body" sz="quarter" idx="11" hasCustomPrompt="1"/>
          </p:nvPr>
        </p:nvSpPr>
        <p:spPr>
          <a:xfrm>
            <a:off x="152400" y="2667000"/>
            <a:ext cx="3352800" cy="381000"/>
          </a:xfrm>
          <a:prstGeom prst="rect">
            <a:avLst/>
          </a:prstGeom>
        </p:spPr>
        <p:txBody>
          <a:bodyPr/>
          <a:lstStyle>
            <a:lvl1pPr marL="0" indent="0" algn="l" rtl="0" fontAlgn="base">
              <a:lnSpc>
                <a:spcPct val="100000"/>
              </a:lnSpc>
              <a:spcBef>
                <a:spcPts val="0"/>
              </a:spcBef>
              <a:spcAft>
                <a:spcPts val="0"/>
              </a:spcAft>
              <a:buNone/>
              <a:defRPr lang="en-US" sz="1600" b="1" kern="1200" baseline="0" dirty="0" smtClean="0">
                <a:solidFill>
                  <a:srgbClr val="033C61"/>
                </a:solidFill>
                <a:latin typeface="Arial" charset="0"/>
                <a:ea typeface="+mn-ea"/>
                <a:cs typeface="+mn-cs"/>
              </a:defRPr>
            </a:lvl1pPr>
            <a:lvl2pPr marL="0" indent="0" algn="l" rtl="0" fontAlgn="base">
              <a:spcBef>
                <a:spcPct val="50000"/>
              </a:spcBef>
              <a:spcAft>
                <a:spcPct val="0"/>
              </a:spcAft>
              <a:buNone/>
              <a:defRPr lang="en-US" sz="1400" b="0" kern="1200" dirty="0" smtClean="0">
                <a:solidFill>
                  <a:srgbClr val="033C61"/>
                </a:solidFill>
                <a:latin typeface="Arial" charset="0"/>
                <a:ea typeface="+mn-ea"/>
                <a:cs typeface="+mn-cs"/>
              </a:defRPr>
            </a:lvl2pPr>
            <a:lvl3pPr marL="0" indent="0" algn="l" rtl="0" fontAlgn="base">
              <a:spcBef>
                <a:spcPct val="50000"/>
              </a:spcBef>
              <a:spcAft>
                <a:spcPct val="0"/>
              </a:spcAft>
              <a:buNone/>
              <a:defRPr lang="en-US" sz="1400" b="0" kern="1200" baseline="0" dirty="0" smtClean="0">
                <a:solidFill>
                  <a:srgbClr val="033C61"/>
                </a:solidFill>
                <a:latin typeface="Arial" charset="0"/>
                <a:ea typeface="+mn-ea"/>
                <a:cs typeface="+mn-cs"/>
              </a:defRPr>
            </a:lvl3pPr>
            <a:lvl4pPr marL="0" indent="0" algn="l" rtl="0" fontAlgn="base">
              <a:spcBef>
                <a:spcPct val="50000"/>
              </a:spcBef>
              <a:spcAft>
                <a:spcPct val="0"/>
              </a:spcAft>
              <a:buNone/>
              <a:defRPr lang="en-US" sz="1400" b="0" kern="1200" dirty="0" smtClean="0">
                <a:solidFill>
                  <a:srgbClr val="033C61"/>
                </a:solidFill>
                <a:latin typeface="Arial" charset="0"/>
                <a:ea typeface="+mn-ea"/>
                <a:cs typeface="+mn-cs"/>
              </a:defRPr>
            </a:lvl4pPr>
            <a:lvl5pPr marL="0" indent="0" algn="l" rtl="0" fontAlgn="base">
              <a:spcBef>
                <a:spcPct val="50000"/>
              </a:spcBef>
              <a:spcAft>
                <a:spcPct val="0"/>
              </a:spcAft>
              <a:buNone/>
              <a:defRPr lang="en-US" sz="1400" b="0" kern="1200" dirty="0" smtClean="0">
                <a:solidFill>
                  <a:srgbClr val="033C61"/>
                </a:solidFill>
                <a:latin typeface="Arial" charset="0"/>
                <a:ea typeface="+mn-ea"/>
                <a:cs typeface="+mn-cs"/>
              </a:defRPr>
            </a:lvl5pPr>
          </a:lstStyle>
          <a:p>
            <a:pPr lvl="0"/>
            <a:r>
              <a:rPr lang="en-US" dirty="0" smtClean="0"/>
              <a:t>Presenter Name</a:t>
            </a:r>
          </a:p>
        </p:txBody>
      </p:sp>
      <p:sp>
        <p:nvSpPr>
          <p:cNvPr id="7" name="Text Placeholder 12"/>
          <p:cNvSpPr>
            <a:spLocks noGrp="1"/>
          </p:cNvSpPr>
          <p:nvPr>
            <p:ph type="body" sz="quarter" idx="12" hasCustomPrompt="1"/>
          </p:nvPr>
        </p:nvSpPr>
        <p:spPr>
          <a:xfrm>
            <a:off x="152400" y="3048000"/>
            <a:ext cx="3352800" cy="1295400"/>
          </a:xfrm>
          <a:prstGeom prst="rect">
            <a:avLst/>
          </a:prstGeom>
        </p:spPr>
        <p:txBody>
          <a:bodyPr/>
          <a:lstStyle>
            <a:lvl1pPr marL="0" indent="0">
              <a:lnSpc>
                <a:spcPct val="150000"/>
              </a:lnSpc>
              <a:buNone/>
              <a:tabLst/>
              <a:defRPr lang="en-US" sz="1400" b="0" kern="1200" baseline="0" dirty="0" smtClean="0">
                <a:solidFill>
                  <a:srgbClr val="033C61"/>
                </a:solidFill>
                <a:latin typeface="Arial" charset="0"/>
                <a:ea typeface="+mn-ea"/>
                <a:cs typeface="+mn-cs"/>
              </a:defRPr>
            </a:lvl1pPr>
          </a:lstStyle>
          <a:p>
            <a:pPr lvl="0"/>
            <a:r>
              <a:rPr lang="en-US" dirty="0" smtClean="0"/>
              <a:t>Presenter Title</a:t>
            </a:r>
            <a:br>
              <a:rPr lang="en-US" dirty="0" smtClean="0"/>
            </a:br>
            <a:r>
              <a:rPr lang="en-US" dirty="0" smtClean="0"/>
              <a:t>ERDC Lab or Office</a:t>
            </a:r>
            <a:br>
              <a:rPr lang="en-US" dirty="0" smtClean="0"/>
            </a:br>
            <a:r>
              <a:rPr lang="en-US" dirty="0" smtClean="0"/>
              <a:t>Date of Presentation</a:t>
            </a:r>
          </a:p>
        </p:txBody>
      </p:sp>
      <p:sp>
        <p:nvSpPr>
          <p:cNvPr id="29" name="Line 19"/>
          <p:cNvSpPr>
            <a:spLocks noChangeShapeType="1"/>
          </p:cNvSpPr>
          <p:nvPr userDrawn="1"/>
        </p:nvSpPr>
        <p:spPr bwMode="auto">
          <a:xfrm rot="16200000" flipH="1" flipV="1">
            <a:off x="7048499" y="1485902"/>
            <a:ext cx="1" cy="4191000"/>
          </a:xfrm>
          <a:prstGeom prst="line">
            <a:avLst/>
          </a:prstGeom>
          <a:noFill/>
          <a:ln w="63500">
            <a:solidFill>
              <a:srgbClr val="4E6157"/>
            </a:solidFill>
            <a:round/>
            <a:headEnd/>
            <a:tailEnd/>
          </a:ln>
          <a:effectLst/>
        </p:spPr>
        <p:txBody>
          <a:bodyPr/>
          <a:lstStyle/>
          <a:p>
            <a:endParaRPr lang="en-US">
              <a:solidFill>
                <a:srgbClr val="000000"/>
              </a:solidFill>
            </a:endParaRPr>
          </a:p>
        </p:txBody>
      </p:sp>
      <p:pic>
        <p:nvPicPr>
          <p:cNvPr id="13" name="Picture 12"/>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1" name="Line 19"/>
          <p:cNvSpPr>
            <a:spLocks noChangeShapeType="1"/>
          </p:cNvSpPr>
          <p:nvPr userDrawn="1"/>
        </p:nvSpPr>
        <p:spPr bwMode="auto">
          <a:xfrm rot="16200000" flipV="1">
            <a:off x="6718299" y="2806703"/>
            <a:ext cx="21170" cy="4796364"/>
          </a:xfrm>
          <a:prstGeom prst="line">
            <a:avLst/>
          </a:prstGeom>
          <a:noFill/>
          <a:ln w="63500">
            <a:solidFill>
              <a:srgbClr val="4E6157"/>
            </a:solidFill>
            <a:round/>
            <a:headEnd/>
            <a:tailEnd/>
          </a:ln>
          <a:effectLst/>
        </p:spPr>
        <p:txBody>
          <a:bodyPr/>
          <a:lstStyle/>
          <a:p>
            <a:endParaRPr lang="en-US">
              <a:solidFill>
                <a:srgbClr val="000000"/>
              </a:solidFill>
            </a:endParaRPr>
          </a:p>
        </p:txBody>
      </p:sp>
      <p:pic>
        <p:nvPicPr>
          <p:cNvPr id="14" name="Picture 13" descr="USACE_logo-w-name.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143000" y="5943600"/>
            <a:ext cx="897570" cy="717595"/>
          </a:xfrm>
          <a:prstGeom prst="rect">
            <a:avLst/>
          </a:prstGeom>
        </p:spPr>
      </p:pic>
      <p:pic>
        <p:nvPicPr>
          <p:cNvPr id="15" name="Picture 14" descr="logo-2-line-name-and.pn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286000" y="5943600"/>
            <a:ext cx="1459976" cy="685800"/>
          </a:xfrm>
          <a:prstGeom prst="rect">
            <a:avLst/>
          </a:prstGeom>
        </p:spPr>
      </p:pic>
      <p:pic>
        <p:nvPicPr>
          <p:cNvPr id="16" name="Picture 15" descr="ARMY logo.pn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52400" y="5943600"/>
            <a:ext cx="762000" cy="762000"/>
          </a:xfrm>
          <a:prstGeom prst="rect">
            <a:avLst/>
          </a:prstGeom>
        </p:spPr>
      </p:pic>
    </p:spTree>
    <p:extLst>
      <p:ext uri="{BB962C8B-B14F-4D97-AF65-F5344CB8AC3E}">
        <p14:creationId xmlns:p14="http://schemas.microsoft.com/office/powerpoint/2010/main" val="230041572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6125" indent="-293688">
              <a:defRPr/>
            </a:lvl2pPr>
          </a:lstStyle>
          <a:p>
            <a:pPr lvl="0"/>
            <a:r>
              <a:rPr lang="en-US" dirty="0" smtClean="0"/>
              <a:t>Click to edit Master text styles</a:t>
            </a:r>
          </a:p>
          <a:p>
            <a:pPr lvl="1"/>
            <a:r>
              <a:rPr lang="en-US" dirty="0" smtClean="0"/>
              <a:t> 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3B8259A0-B2B6-4A51-8281-FB7C939077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055387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34FE8071-4869-4383-AF9F-74A0EEE90E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82281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9BF9707-126B-4905-B024-C55801C84A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274719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825120D9-61F1-42F2-8D8E-4F655175A6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289676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C445313-CC83-4504-93DA-BBEC7E835D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712471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B8FEEE0-7A08-4071-B5B8-350C978D59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540014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5FC1934-DC50-417B-8BF8-32BF59F432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42133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88888D-993F-44D1-BA43-C8D308276CE3}" type="datetimeFigureOut">
              <a:rPr lang="en-US" smtClean="0"/>
              <a:pPr/>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AFAA-A90C-4D31-9752-2ED09D97C63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88888D-993F-44D1-BA43-C8D308276CE3}" type="datetimeFigureOut">
              <a:rPr lang="en-US" smtClean="0"/>
              <a:pPr/>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AFAA-A90C-4D31-9752-2ED09D97C63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88888D-993F-44D1-BA43-C8D308276CE3}" type="datetimeFigureOut">
              <a:rPr lang="en-US" smtClean="0"/>
              <a:pPr/>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AFAA-A90C-4D31-9752-2ED09D97C63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88888D-993F-44D1-BA43-C8D308276CE3}" type="datetimeFigureOut">
              <a:rPr lang="en-US" smtClean="0"/>
              <a:pPr/>
              <a:t>4/19/2017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DEAFAA-A90C-4D31-9752-2ED09D97C63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88888D-993F-44D1-BA43-C8D308276CE3}" type="datetimeFigureOut">
              <a:rPr lang="en-US" smtClean="0"/>
              <a:pPr/>
              <a:t>4/19/2017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DEAFAA-A90C-4D31-9752-2ED09D97C63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88888D-993F-44D1-BA43-C8D308276CE3}" type="datetimeFigureOut">
              <a:rPr lang="en-US" smtClean="0"/>
              <a:pPr/>
              <a:t>4/19/2017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DEAFAA-A90C-4D31-9752-2ED09D97C63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88888D-993F-44D1-BA43-C8D308276CE3}" type="datetimeFigureOut">
              <a:rPr lang="en-US" smtClean="0"/>
              <a:pPr/>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AFAA-A90C-4D31-9752-2ED09D97C63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88888D-993F-44D1-BA43-C8D308276CE3}" type="datetimeFigureOut">
              <a:rPr lang="en-US" smtClean="0"/>
              <a:pPr/>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AFAA-A90C-4D31-9752-2ED09D97C63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88888D-993F-44D1-BA43-C8D308276CE3}" type="datetimeFigureOut">
              <a:rPr lang="en-US" smtClean="0"/>
              <a:pPr/>
              <a:t>4/19/2017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EAFAA-A90C-4D31-9752-2ED09D97C63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print"/>
          <a:srcRect/>
          <a:tile tx="0" ty="0" sx="100000" sy="100000" flip="none" algn="tl"/>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 Second level</a:t>
            </a:r>
          </a:p>
          <a:p>
            <a:pPr lvl="2"/>
            <a:r>
              <a:rPr lang="en-US" dirty="0" smtClean="0"/>
              <a:t>Third level</a:t>
            </a:r>
          </a:p>
          <a:p>
            <a:pPr lvl="3"/>
            <a:r>
              <a:rPr lang="en-US" dirty="0" smtClean="0"/>
              <a:t>Fourth level</a:t>
            </a:r>
          </a:p>
          <a:p>
            <a:pPr lvl="4"/>
            <a:r>
              <a:rPr lang="en-US" dirty="0" smtClean="0"/>
              <a:t>Fifth level</a:t>
            </a:r>
          </a:p>
        </p:txBody>
      </p:sp>
      <p:sp>
        <p:nvSpPr>
          <p:cNvPr id="3078" name="Rectangle 6"/>
          <p:cNvSpPr>
            <a:spLocks noGrp="1" noChangeArrowheads="1"/>
          </p:cNvSpPr>
          <p:nvPr>
            <p:ph type="sldNum" sz="quarter" idx="4"/>
          </p:nvPr>
        </p:nvSpPr>
        <p:spPr bwMode="auto">
          <a:xfrm>
            <a:off x="0" y="6553200"/>
            <a:ext cx="914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F8988399-E04C-4A3C-828A-9E368179D8A2}" type="slidenum">
              <a:rPr lang="en-US" smtClean="0">
                <a:solidFill>
                  <a:srgbClr val="000000"/>
                </a:solidFill>
              </a:rPr>
              <a:pPr/>
              <a:t>‹#›</a:t>
            </a:fld>
            <a:endParaRPr lang="en-US" dirty="0">
              <a:solidFill>
                <a:srgbClr val="000000"/>
              </a:solidFill>
            </a:endParaRPr>
          </a:p>
        </p:txBody>
      </p:sp>
      <p:sp>
        <p:nvSpPr>
          <p:cNvPr id="5" name="Line 10"/>
          <p:cNvSpPr>
            <a:spLocks noChangeShapeType="1"/>
          </p:cNvSpPr>
          <p:nvPr userDrawn="1"/>
        </p:nvSpPr>
        <p:spPr bwMode="auto">
          <a:xfrm flipH="1">
            <a:off x="427383" y="6324600"/>
            <a:ext cx="8321040" cy="0"/>
          </a:xfrm>
          <a:prstGeom prst="line">
            <a:avLst/>
          </a:prstGeom>
          <a:noFill/>
          <a:ln w="9525">
            <a:solidFill>
              <a:schemeClr val="tx1"/>
            </a:solidFill>
            <a:round/>
            <a:headEnd/>
            <a:tailEnd/>
          </a:ln>
          <a:effectLst/>
        </p:spPr>
        <p:txBody>
          <a:bodyPr/>
          <a:lstStyle/>
          <a:p>
            <a:endParaRPr lang="en-US">
              <a:solidFill>
                <a:srgbClr val="000000"/>
              </a:solidFill>
            </a:endParaRPr>
          </a:p>
        </p:txBody>
      </p:sp>
      <p:sp>
        <p:nvSpPr>
          <p:cNvPr id="7" name="TextBox 6"/>
          <p:cNvSpPr txBox="1"/>
          <p:nvPr userDrawn="1"/>
        </p:nvSpPr>
        <p:spPr>
          <a:xfrm>
            <a:off x="5308344" y="6324600"/>
            <a:ext cx="3505200" cy="276999"/>
          </a:xfrm>
          <a:prstGeom prst="rect">
            <a:avLst/>
          </a:prstGeom>
          <a:noFill/>
        </p:spPr>
        <p:txBody>
          <a:bodyPr wrap="square" rtlCol="0">
            <a:spAutoFit/>
          </a:bodyPr>
          <a:lstStyle/>
          <a:p>
            <a:pPr algn="r"/>
            <a:r>
              <a:rPr lang="en-US" sz="1200" b="1" i="1" dirty="0" smtClean="0">
                <a:solidFill>
                  <a:srgbClr val="000000"/>
                </a:solidFill>
              </a:rPr>
              <a:t>Innovative solutions for a safer, better world</a:t>
            </a:r>
          </a:p>
        </p:txBody>
      </p:sp>
      <p:sp>
        <p:nvSpPr>
          <p:cNvPr id="9" name="Text Box 9"/>
          <p:cNvSpPr txBox="1">
            <a:spLocks noChangeArrowheads="1"/>
          </p:cNvSpPr>
          <p:nvPr userDrawn="1"/>
        </p:nvSpPr>
        <p:spPr bwMode="auto">
          <a:xfrm>
            <a:off x="381000" y="6356499"/>
            <a:ext cx="1905000" cy="253916"/>
          </a:xfrm>
          <a:prstGeom prst="rect">
            <a:avLst/>
          </a:prstGeom>
          <a:noFill/>
          <a:ln w="9525">
            <a:noFill/>
            <a:miter lim="800000"/>
            <a:headEnd/>
            <a:tailEnd/>
          </a:ln>
          <a:effectLst/>
        </p:spPr>
        <p:txBody>
          <a:bodyPr wrap="square">
            <a:spAutoFit/>
          </a:bodyPr>
          <a:lstStyle/>
          <a:p>
            <a:r>
              <a:rPr lang="en-US" sz="1050" b="1" dirty="0" smtClean="0">
                <a:solidFill>
                  <a:srgbClr val="000000">
                    <a:lumMod val="50000"/>
                    <a:lumOff val="50000"/>
                  </a:srgbClr>
                </a:solidFill>
              </a:rPr>
              <a:t>BUILDING </a:t>
            </a:r>
            <a:r>
              <a:rPr lang="en-US" sz="1050" b="1" dirty="0">
                <a:solidFill>
                  <a:srgbClr val="000000">
                    <a:lumMod val="50000"/>
                    <a:lumOff val="50000"/>
                  </a:srgbClr>
                </a:solidFill>
              </a:rPr>
              <a:t>STRONG</a:t>
            </a:r>
            <a:r>
              <a:rPr lang="en-US" sz="1050" b="1" baseline="-25000" dirty="0">
                <a:solidFill>
                  <a:srgbClr val="000000">
                    <a:lumMod val="50000"/>
                    <a:lumOff val="50000"/>
                  </a:srgbClr>
                </a:solidFill>
              </a:rPr>
              <a:t>®</a:t>
            </a:r>
          </a:p>
        </p:txBody>
      </p:sp>
      <p:pic>
        <p:nvPicPr>
          <p:cNvPr id="2" name="Picture 1" descr="usace-castle-for-PPT.pn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990600" y="5791200"/>
            <a:ext cx="533400" cy="396744"/>
          </a:xfrm>
          <a:prstGeom prst="rect">
            <a:avLst/>
          </a:prstGeom>
        </p:spPr>
      </p:pic>
      <p:pic>
        <p:nvPicPr>
          <p:cNvPr id="3" name="Picture 2" descr="logo-color-nothing.png"/>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7315200" y="5867400"/>
            <a:ext cx="1434844" cy="344613"/>
          </a:xfrm>
          <a:prstGeom prst="rect">
            <a:avLst/>
          </a:prstGeom>
        </p:spPr>
      </p:pic>
      <p:pic>
        <p:nvPicPr>
          <p:cNvPr id="10" name="Picture 9" descr="ARMY logo.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381000" y="5715000"/>
            <a:ext cx="533400" cy="533400"/>
          </a:xfrm>
          <a:prstGeom prst="rect">
            <a:avLst/>
          </a:prstGeom>
        </p:spPr>
      </p:pic>
    </p:spTree>
    <p:extLst>
      <p:ext uri="{BB962C8B-B14F-4D97-AF65-F5344CB8AC3E}">
        <p14:creationId xmlns:p14="http://schemas.microsoft.com/office/powerpoint/2010/main" val="370725625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Lst>
  <p:timing>
    <p:tnLst>
      <p:par>
        <p:cTn id="1" dur="indefinite" restart="never" nodeType="tmRoot"/>
      </p:par>
    </p:tnLst>
  </p:timing>
  <p:hf hdr="0" ftr="0" dt="0"/>
  <p:txStyles>
    <p:titleStyle>
      <a:lvl1pPr algn="ctr" rtl="0" fontAlgn="base">
        <a:spcBef>
          <a:spcPct val="0"/>
        </a:spcBef>
        <a:spcAft>
          <a:spcPct val="0"/>
        </a:spcAft>
        <a:defRPr sz="3600" b="1">
          <a:solidFill>
            <a:srgbClr val="033C6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18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notesSlide" Target="../notesSlides/notesSlide1.xml"/><Relationship Id="rId7" Type="http://schemas.openxmlformats.org/officeDocument/2006/relationships/hyperlink" Target="http://www.engineeringwithnature.org/" TargetMode="External"/><Relationship Id="rId2" Type="http://schemas.openxmlformats.org/officeDocument/2006/relationships/slideLayout" Target="../slideLayouts/slideLayout16.xml"/><Relationship Id="rId1" Type="http://schemas.openxmlformats.org/officeDocument/2006/relationships/themeOverride" Target="../theme/themeOverride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hyperlink" Target="http://www.engineeringwithnature.org/" TargetMode="External"/><Relationship Id="rId7" Type="http://schemas.openxmlformats.org/officeDocument/2006/relationships/image" Target="../media/image20.em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3.jp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8224"/>
          </a:xfrm>
        </p:spPr>
        <p:txBody>
          <a:bodyPr/>
          <a:lstStyle/>
          <a:p>
            <a:r>
              <a:rPr lang="en-US" sz="2800" dirty="0" smtClean="0"/>
              <a:t>USACE – NOAA Collaboration Workshop on Natural and Nature-Based Features</a:t>
            </a:r>
            <a:br>
              <a:rPr lang="en-US" sz="2800" dirty="0" smtClean="0"/>
            </a:br>
            <a:r>
              <a:rPr lang="en-US" sz="2800" dirty="0" smtClean="0"/>
              <a:t>Charleston, SC; 1-3 March 2016</a:t>
            </a:r>
            <a:endParaRPr lang="en-US" sz="28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676399"/>
            <a:ext cx="3799388" cy="284954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031" y="3200400"/>
            <a:ext cx="3352800" cy="25146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281954" y="5865275"/>
            <a:ext cx="4249946" cy="369332"/>
          </a:xfrm>
          <a:prstGeom prst="rect">
            <a:avLst/>
          </a:prstGeom>
          <a:noFill/>
        </p:spPr>
        <p:txBody>
          <a:bodyPr wrap="none" rtlCol="0">
            <a:spAutoFit/>
          </a:bodyPr>
          <a:lstStyle/>
          <a:p>
            <a:r>
              <a:rPr lang="en-US" dirty="0" smtClean="0">
                <a:hlinkClick r:id="rId7"/>
              </a:rPr>
              <a:t>www.engineeringwithnature.org</a:t>
            </a:r>
            <a:r>
              <a:rPr lang="en-US" dirty="0" smtClean="0"/>
              <a:t> (NNBF)</a:t>
            </a:r>
            <a:endParaRPr lang="en-US" dirty="0"/>
          </a:p>
        </p:txBody>
      </p:sp>
      <p:pic>
        <p:nvPicPr>
          <p:cNvPr id="4" name="Picture 3"/>
          <p:cNvPicPr>
            <a:picLocks noChangeAspect="1"/>
          </p:cNvPicPr>
          <p:nvPr/>
        </p:nvPicPr>
        <p:blipFill>
          <a:blip r:embed="rId8"/>
          <a:stretch>
            <a:fillRect/>
          </a:stretch>
        </p:blipFill>
        <p:spPr>
          <a:xfrm>
            <a:off x="6629400" y="1828800"/>
            <a:ext cx="2381449" cy="31285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32097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80719" y="5865275"/>
            <a:ext cx="3467681" cy="369332"/>
          </a:xfrm>
          <a:prstGeom prst="rect">
            <a:avLst/>
          </a:prstGeom>
          <a:noFill/>
        </p:spPr>
        <p:txBody>
          <a:bodyPr wrap="none" rtlCol="0">
            <a:spAutoFit/>
          </a:bodyPr>
          <a:lstStyle/>
          <a:p>
            <a:r>
              <a:rPr lang="en-US" dirty="0" smtClean="0">
                <a:hlinkClick r:id="rId3"/>
              </a:rPr>
              <a:t>www.engineeringwithnature.org</a:t>
            </a:r>
            <a:r>
              <a:rPr lang="en-US" dirty="0" smtClean="0"/>
              <a:t> </a:t>
            </a:r>
            <a:endParaRPr lang="en-US" dirty="0"/>
          </a:p>
        </p:txBody>
      </p:sp>
      <p:sp>
        <p:nvSpPr>
          <p:cNvPr id="7" name="Title 6"/>
          <p:cNvSpPr>
            <a:spLocks noGrp="1"/>
          </p:cNvSpPr>
          <p:nvPr>
            <p:ph type="title"/>
          </p:nvPr>
        </p:nvSpPr>
        <p:spPr>
          <a:xfrm>
            <a:off x="457199" y="274638"/>
            <a:ext cx="8553649" cy="1143000"/>
          </a:xfrm>
        </p:spPr>
        <p:txBody>
          <a:bodyPr/>
          <a:lstStyle/>
          <a:p>
            <a:r>
              <a:rPr lang="en-US" sz="2800" dirty="0"/>
              <a:t>USACE/NOAA-NMFS Collaboration </a:t>
            </a:r>
            <a:r>
              <a:rPr lang="en-US" sz="2800" dirty="0" smtClean="0"/>
              <a:t>Workshop on </a:t>
            </a:r>
            <a:r>
              <a:rPr lang="en-US" sz="2800" dirty="0"/>
              <a:t/>
            </a:r>
            <a:br>
              <a:rPr lang="en-US" sz="2800" dirty="0"/>
            </a:br>
            <a:r>
              <a:rPr lang="en-US" sz="2800" dirty="0"/>
              <a:t>Engineering with </a:t>
            </a:r>
            <a:r>
              <a:rPr lang="en-US" sz="2800" dirty="0" smtClean="0"/>
              <a:t>Nature</a:t>
            </a:r>
            <a:r>
              <a:rPr lang="en-US" sz="2800" dirty="0"/>
              <a:t/>
            </a:r>
            <a:br>
              <a:rPr lang="en-US" sz="2800" dirty="0"/>
            </a:br>
            <a:r>
              <a:rPr lang="en-US" sz="2800" dirty="0"/>
              <a:t>Gloucester, MA; October 5-6, 2016</a:t>
            </a:r>
          </a:p>
        </p:txBody>
      </p:sp>
      <p:pic>
        <p:nvPicPr>
          <p:cNvPr id="1027" name="Picture 3" descr="20161005_0931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393" y="3136175"/>
            <a:ext cx="4476652" cy="2528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20161005_1540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02" y="1533524"/>
            <a:ext cx="3398730" cy="2462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GARFO_Bld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525314"/>
            <a:ext cx="3281681" cy="24704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6199725" y="2971800"/>
            <a:ext cx="2182275" cy="2815879"/>
          </a:xfrm>
          <a:prstGeom prst="rect">
            <a:avLst/>
          </a:prstGeom>
          <a:solidFill>
            <a:srgbClr val="033C61"/>
          </a:solidFill>
          <a:ln w="38100">
            <a:solidFill>
              <a:schemeClr val="tx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3662660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3B8259A0-B2B6-4A51-8281-FB7C9390777E}" type="slidenum">
              <a:rPr lang="en-US" smtClean="0">
                <a:solidFill>
                  <a:srgbClr val="000000"/>
                </a:solidFill>
              </a:rPr>
              <a:pPr/>
              <a:t>3</a:t>
            </a:fld>
            <a:endParaRPr lang="en-US">
              <a:solidFill>
                <a:srgbClr val="000000"/>
              </a:solidFill>
            </a:endParaRPr>
          </a:p>
        </p:txBody>
      </p:sp>
      <p:sp>
        <p:nvSpPr>
          <p:cNvPr id="5" name="Rectangle 4"/>
          <p:cNvSpPr/>
          <p:nvPr/>
        </p:nvSpPr>
        <p:spPr>
          <a:xfrm>
            <a:off x="457200" y="228600"/>
            <a:ext cx="8382000" cy="1815882"/>
          </a:xfrm>
          <a:prstGeom prst="rect">
            <a:avLst/>
          </a:prstGeom>
        </p:spPr>
        <p:txBody>
          <a:bodyPr wrap="square">
            <a:spAutoFit/>
          </a:bodyPr>
          <a:lstStyle/>
          <a:p>
            <a:pPr algn="ctr"/>
            <a:r>
              <a:rPr lang="en-US" sz="2800" b="1" dirty="0" smtClean="0"/>
              <a:t>USACE (SWG and ERDC) and NOAA</a:t>
            </a:r>
          </a:p>
          <a:p>
            <a:pPr algn="ctr"/>
            <a:r>
              <a:rPr lang="en-US" sz="2800" b="1" dirty="0" smtClean="0"/>
              <a:t> </a:t>
            </a:r>
            <a:r>
              <a:rPr lang="en-US" sz="2800" b="1" dirty="0"/>
              <a:t>Collaboration Workshop on </a:t>
            </a:r>
            <a:br>
              <a:rPr lang="en-US" sz="2800" b="1" dirty="0"/>
            </a:br>
            <a:r>
              <a:rPr lang="en-US" sz="2800" b="1" dirty="0" smtClean="0"/>
              <a:t>Nature and Nature-Based Features (NNBF)</a:t>
            </a:r>
            <a:r>
              <a:rPr lang="en-US" sz="2800" b="1" dirty="0"/>
              <a:t/>
            </a:r>
            <a:br>
              <a:rPr lang="en-US" sz="2800" b="1" dirty="0"/>
            </a:br>
            <a:r>
              <a:rPr lang="en-US" sz="2800" b="1" dirty="0" smtClean="0"/>
              <a:t>Galveston, TX; February 23, 2017</a:t>
            </a:r>
            <a:endParaRPr lang="en-US" sz="28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698641"/>
            <a:ext cx="3200400" cy="3200400"/>
          </a:xfrm>
          <a:prstGeom prst="rect">
            <a:avLst/>
          </a:prstGeom>
          <a:ln w="28575">
            <a:solidFill>
              <a:schemeClr val="tx1"/>
            </a:solidFill>
          </a:ln>
          <a:effectLst>
            <a:outerShdw blurRad="50800" dist="38100" sx="101000" sy="101000" algn="l" rotWithShape="0">
              <a:prstClr val="black">
                <a:alpha val="40000"/>
              </a:prstClr>
            </a:outerShdw>
          </a:effectLst>
        </p:spPr>
      </p:pic>
      <p:pic>
        <p:nvPicPr>
          <p:cNvPr id="8" name="Picture 7"/>
          <p:cNvPicPr>
            <a:picLocks noChangeAspect="1"/>
          </p:cNvPicPr>
          <p:nvPr/>
        </p:nvPicPr>
        <p:blipFill>
          <a:blip r:embed="rId4"/>
          <a:stretch>
            <a:fillRect/>
          </a:stretch>
        </p:blipFill>
        <p:spPr>
          <a:xfrm>
            <a:off x="152400" y="2133600"/>
            <a:ext cx="3171825" cy="2019300"/>
          </a:xfrm>
          <a:prstGeom prst="rect">
            <a:avLst/>
          </a:prstGeom>
          <a:ln w="19050">
            <a:solidFill>
              <a:schemeClr val="tx1"/>
            </a:solidFill>
          </a:ln>
          <a:effectLst>
            <a:outerShdw blurRad="50800" dist="38100" dir="2700000" sx="101000" sy="101000" algn="tl" rotWithShape="0">
              <a:prstClr val="black">
                <a:alpha val="40000"/>
              </a:prst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2177034"/>
            <a:ext cx="3048000" cy="3048000"/>
          </a:xfrm>
          <a:prstGeom prst="rect">
            <a:avLst/>
          </a:prstGeom>
          <a:solidFill>
            <a:srgbClr val="033C61"/>
          </a:solidFill>
          <a:ln w="38100">
            <a:solidFill>
              <a:schemeClr val="tx1"/>
            </a:solidFill>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741403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Collaborative Ideas </a:t>
            </a:r>
            <a:br>
              <a:rPr lang="en-US" dirty="0" smtClean="0"/>
            </a:br>
            <a:r>
              <a:rPr lang="en-US" dirty="0" smtClean="0"/>
              <a:t>Identified During SWG Workshop</a:t>
            </a:r>
            <a:endParaRPr lang="en-US" dirty="0"/>
          </a:p>
        </p:txBody>
      </p:sp>
      <p:sp>
        <p:nvSpPr>
          <p:cNvPr id="4" name="Slide Number Placeholder 3"/>
          <p:cNvSpPr>
            <a:spLocks noGrp="1"/>
          </p:cNvSpPr>
          <p:nvPr>
            <p:ph type="sldNum" sz="quarter" idx="10"/>
          </p:nvPr>
        </p:nvSpPr>
        <p:spPr/>
        <p:txBody>
          <a:bodyPr/>
          <a:lstStyle/>
          <a:p>
            <a:fld id="{3B8259A0-B2B6-4A51-8281-FB7C9390777E}" type="slidenum">
              <a:rPr lang="en-US" smtClean="0">
                <a:solidFill>
                  <a:srgbClr val="000000"/>
                </a:solidFill>
              </a:rPr>
              <a:pPr/>
              <a:t>4</a:t>
            </a:fld>
            <a:endParaRPr lang="en-US">
              <a:solidFill>
                <a:srgbClr val="000000"/>
              </a:solidFill>
            </a:endParaRPr>
          </a:p>
        </p:txBody>
      </p:sp>
      <p:sp>
        <p:nvSpPr>
          <p:cNvPr id="5" name="TextBox 4"/>
          <p:cNvSpPr txBox="1"/>
          <p:nvPr/>
        </p:nvSpPr>
        <p:spPr>
          <a:xfrm>
            <a:off x="304800" y="1828800"/>
            <a:ext cx="8430641" cy="3231654"/>
          </a:xfrm>
          <a:prstGeom prst="rect">
            <a:avLst/>
          </a:prstGeom>
          <a:noFill/>
        </p:spPr>
        <p:txBody>
          <a:bodyPr wrap="none" rtlCol="0">
            <a:spAutoFit/>
          </a:bodyPr>
          <a:lstStyle/>
          <a:p>
            <a:pPr>
              <a:spcAft>
                <a:spcPts val="1200"/>
              </a:spcAft>
            </a:pPr>
            <a:r>
              <a:rPr lang="en-US" dirty="0" smtClean="0"/>
              <a:t>1. Matagorda </a:t>
            </a:r>
            <a:r>
              <a:rPr lang="en-US" dirty="0"/>
              <a:t>Bay West Foreshore Island and Wetland </a:t>
            </a:r>
            <a:r>
              <a:rPr lang="en-US" dirty="0" smtClean="0"/>
              <a:t>Creation</a:t>
            </a:r>
            <a:endParaRPr lang="en-US" dirty="0"/>
          </a:p>
          <a:p>
            <a:pPr>
              <a:spcAft>
                <a:spcPts val="1200"/>
              </a:spcAft>
            </a:pPr>
            <a:r>
              <a:rPr lang="en-US" dirty="0"/>
              <a:t>2. Galveston Bay Subaquatic Ecosystem Restoration</a:t>
            </a:r>
          </a:p>
          <a:p>
            <a:pPr>
              <a:spcAft>
                <a:spcPts val="1200"/>
              </a:spcAft>
            </a:pPr>
            <a:r>
              <a:rPr lang="en-US" dirty="0"/>
              <a:t>3. South Padre Island Sand Engine and Placement</a:t>
            </a:r>
          </a:p>
          <a:p>
            <a:pPr>
              <a:spcAft>
                <a:spcPts val="1200"/>
              </a:spcAft>
            </a:pPr>
            <a:r>
              <a:rPr lang="en-US" dirty="0"/>
              <a:t>4. Jefferson County Large Scale Shoreline and Marsh Restoration</a:t>
            </a:r>
          </a:p>
          <a:p>
            <a:pPr>
              <a:spcAft>
                <a:spcPts val="1200"/>
              </a:spcAft>
            </a:pPr>
            <a:r>
              <a:rPr lang="en-US" dirty="0"/>
              <a:t>5. Creation of Breakwaters along the Galveston Intracoastal Waterway</a:t>
            </a:r>
          </a:p>
          <a:p>
            <a:pPr>
              <a:spcAft>
                <a:spcPts val="1200"/>
              </a:spcAft>
            </a:pPr>
            <a:r>
              <a:rPr lang="en-US" dirty="0"/>
              <a:t>6. </a:t>
            </a:r>
            <a:r>
              <a:rPr lang="en-US" dirty="0" smtClean="0"/>
              <a:t>Island and NNBF Creation within Mission </a:t>
            </a:r>
            <a:r>
              <a:rPr lang="en-US" dirty="0"/>
              <a:t>Aransas </a:t>
            </a:r>
            <a:r>
              <a:rPr lang="en-US" dirty="0" smtClean="0"/>
              <a:t>NERRs </a:t>
            </a:r>
            <a:endParaRPr lang="en-US" dirty="0"/>
          </a:p>
          <a:p>
            <a:pPr>
              <a:spcAft>
                <a:spcPts val="0"/>
              </a:spcAft>
            </a:pPr>
            <a:r>
              <a:rPr lang="en-US" dirty="0"/>
              <a:t>7. Identification of Data Gaps Across Agencies with Implementation of </a:t>
            </a:r>
            <a:r>
              <a:rPr lang="en-US" dirty="0" smtClean="0"/>
              <a:t>Methods</a:t>
            </a:r>
          </a:p>
          <a:p>
            <a:pPr>
              <a:spcAft>
                <a:spcPts val="0"/>
              </a:spcAft>
            </a:pPr>
            <a:r>
              <a:rPr lang="en-US" dirty="0" smtClean="0"/>
              <a:t>    to </a:t>
            </a:r>
            <a:r>
              <a:rPr lang="en-US" dirty="0"/>
              <a:t>Improve </a:t>
            </a:r>
            <a:r>
              <a:rPr lang="en-US" dirty="0" smtClean="0"/>
              <a:t>Data </a:t>
            </a:r>
            <a:r>
              <a:rPr lang="en-US" dirty="0"/>
              <a:t>Sharing </a:t>
            </a:r>
          </a:p>
        </p:txBody>
      </p:sp>
    </p:spTree>
    <p:extLst>
      <p:ext uri="{BB962C8B-B14F-4D97-AF65-F5344CB8AC3E}">
        <p14:creationId xmlns:p14="http://schemas.microsoft.com/office/powerpoint/2010/main" val="1067294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 Example Collaboration Initiative:</a:t>
            </a:r>
            <a:br>
              <a:rPr lang="en-US" dirty="0" smtClean="0"/>
            </a:br>
            <a:r>
              <a:rPr lang="en-US" dirty="0" smtClean="0"/>
              <a:t>Philadelphia District, ERDC, NOAA </a:t>
            </a:r>
            <a:br>
              <a:rPr lang="en-US" dirty="0" smtClean="0"/>
            </a:br>
            <a:endParaRPr lang="en-US" dirty="0"/>
          </a:p>
        </p:txBody>
      </p:sp>
      <p:sp>
        <p:nvSpPr>
          <p:cNvPr id="7" name="TextBox 6"/>
          <p:cNvSpPr txBox="1"/>
          <p:nvPr/>
        </p:nvSpPr>
        <p:spPr>
          <a:xfrm>
            <a:off x="3276600" y="5334000"/>
            <a:ext cx="2725426" cy="523220"/>
          </a:xfrm>
          <a:prstGeom prst="rect">
            <a:avLst/>
          </a:prstGeom>
          <a:noFill/>
        </p:spPr>
        <p:txBody>
          <a:bodyPr wrap="none" rtlCol="0">
            <a:spAutoFit/>
          </a:bodyPr>
          <a:lstStyle/>
          <a:p>
            <a:r>
              <a:rPr lang="en-US" sz="2800" dirty="0" smtClean="0">
                <a:solidFill>
                  <a:srgbClr val="000000"/>
                </a:solidFill>
              </a:rPr>
              <a:t>Mordecai Island</a:t>
            </a:r>
            <a:endParaRPr lang="en-US" sz="2800" dirty="0">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670637"/>
            <a:ext cx="7086600" cy="3516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1161493"/>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1A9CD499D938747B736DC64F19D7B59" ma:contentTypeVersion="5" ma:contentTypeDescription="Create a new document." ma:contentTypeScope="" ma:versionID="e7e778b36c58d03737b247d53b3c57fb">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111903-88B2-4055-824A-249352DB2C7D}">
  <ds:schemaRefs>
    <ds:schemaRef ds:uri="http://schemas.microsoft.com/office/2006/documentManagement/types"/>
    <ds:schemaRef ds:uri="http://purl.org/dc/dcmitype/"/>
    <ds:schemaRef ds:uri="http://www.w3.org/XML/1998/namespac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sharepoint/v3"/>
  </ds:schemaRefs>
</ds:datastoreItem>
</file>

<file path=customXml/itemProps2.xml><?xml version="1.0" encoding="utf-8"?>
<ds:datastoreItem xmlns:ds="http://schemas.openxmlformats.org/officeDocument/2006/customXml" ds:itemID="{D42F7296-CE66-44FE-8C7C-4EAB6D2226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350F64-642B-42B3-B7AD-7FB7352999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12338</TotalTime>
  <Words>461</Words>
  <Application>Microsoft Office PowerPoint</Application>
  <PresentationFormat>On-screen Show (4:3)</PresentationFormat>
  <Paragraphs>58</Paragraphs>
  <Slides>5</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vt:i4>
      </vt:variant>
    </vt:vector>
  </HeadingPairs>
  <TitlesOfParts>
    <vt:vector size="11" baseType="lpstr">
      <vt:lpstr>Arial</vt:lpstr>
      <vt:lpstr>Calibri</vt:lpstr>
      <vt:lpstr>Wingdings</vt:lpstr>
      <vt:lpstr>Wingdings 3</vt:lpstr>
      <vt:lpstr>Custom Design</vt:lpstr>
      <vt:lpstr>3_Slide Master</vt:lpstr>
      <vt:lpstr>USACE – NOAA Collaboration Workshop on Natural and Nature-Based Features Charleston, SC; 1-3 March 2016</vt:lpstr>
      <vt:lpstr>USACE/NOAA-NMFS Collaboration Workshop on  Engineering with Nature Gloucester, MA; October 5-6, 2016</vt:lpstr>
      <vt:lpstr>PowerPoint Presentation</vt:lpstr>
      <vt:lpstr>Potential Collaborative Ideas  Identified During SWG Workshop</vt:lpstr>
      <vt:lpstr> Example Collaboration Initiative: Philadelphia District, ERDC, NOAA  </vt:lpstr>
    </vt:vector>
  </TitlesOfParts>
  <Company>US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Jeff King</cp:lastModifiedBy>
  <cp:revision>393</cp:revision>
  <cp:lastPrinted>2016-11-23T22:15:59Z</cp:lastPrinted>
  <dcterms:created xsi:type="dcterms:W3CDTF">2009-05-21T17:19:18Z</dcterms:created>
  <dcterms:modified xsi:type="dcterms:W3CDTF">2017-04-19T12:03:31Z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C3F847D0-7A03-4F3B-B9C4-73E1E885AE44</vt:lpwstr>
  </property>
  <property fmtid="{D5CDD505-2E9C-101B-9397-08002B2CF9AE}" pid="3" name="ArticulatePath">
    <vt:lpwstr>ERDC-PPT_Template</vt:lpwstr>
  </property>
  <property fmtid="{D5CDD505-2E9C-101B-9397-08002B2CF9AE}" pid="4" name="ContentTypeId">
    <vt:lpwstr>0x010100E1A9CD499D938747B736DC64F19D7B59</vt:lpwstr>
  </property>
</Properties>
</file>