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4"/>
    <p:sldMasterId id="2147484272" r:id="rId5"/>
  </p:sldMasterIdLst>
  <p:notesMasterIdLst>
    <p:notesMasterId r:id="rId24"/>
  </p:notesMasterIdLst>
  <p:handoutMasterIdLst>
    <p:handoutMasterId r:id="rId25"/>
  </p:handoutMasterIdLst>
  <p:sldIdLst>
    <p:sldId id="286" r:id="rId6"/>
    <p:sldId id="308" r:id="rId7"/>
    <p:sldId id="312" r:id="rId8"/>
    <p:sldId id="352" r:id="rId9"/>
    <p:sldId id="368" r:id="rId10"/>
    <p:sldId id="367" r:id="rId11"/>
    <p:sldId id="369" r:id="rId12"/>
    <p:sldId id="342" r:id="rId13"/>
    <p:sldId id="353" r:id="rId14"/>
    <p:sldId id="373" r:id="rId15"/>
    <p:sldId id="374" r:id="rId16"/>
    <p:sldId id="375" r:id="rId17"/>
    <p:sldId id="376" r:id="rId18"/>
    <p:sldId id="377" r:id="rId19"/>
    <p:sldId id="378" r:id="rId20"/>
    <p:sldId id="379" r:id="rId21"/>
    <p:sldId id="309" r:id="rId22"/>
    <p:sldId id="380" r:id="rId2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7E4D"/>
    <a:srgbClr val="2B854F"/>
    <a:srgbClr val="FFFFFF"/>
    <a:srgbClr val="FCAE3B"/>
    <a:srgbClr val="50771B"/>
    <a:srgbClr val="C19859"/>
    <a:srgbClr val="ECECEC"/>
    <a:srgbClr val="82786F"/>
    <a:srgbClr val="663830"/>
    <a:srgbClr val="3E6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5458" autoAdjust="0"/>
  </p:normalViewPr>
  <p:slideViewPr>
    <p:cSldViewPr snapToGrid="0">
      <p:cViewPr varScale="1">
        <p:scale>
          <a:sx n="63" d="100"/>
          <a:sy n="63" d="100"/>
        </p:scale>
        <p:origin x="1632" y="7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4/11/2017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4/11/2017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should we do this?</a:t>
            </a:r>
          </a:p>
          <a:p>
            <a:r>
              <a:rPr lang="en-US" dirty="0" smtClean="0"/>
              <a:t>Our</a:t>
            </a:r>
            <a:r>
              <a:rPr lang="en-US" baseline="0" dirty="0" smtClean="0"/>
              <a:t> reach exceeds our funding.</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3</a:t>
            </a:fld>
            <a:endParaRPr lang="en-US"/>
          </a:p>
        </p:txBody>
      </p:sp>
    </p:spTree>
    <p:extLst>
      <p:ext uri="{BB962C8B-B14F-4D97-AF65-F5344CB8AC3E}">
        <p14:creationId xmlns:p14="http://schemas.microsoft.com/office/powerpoint/2010/main" val="342946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What do we hope to gain.</a:t>
            </a:r>
            <a:endParaRPr lang="en-US" b="0" dirty="0" smtClean="0"/>
          </a:p>
          <a:p>
            <a:pPr>
              <a:buFont typeface="Arial" pitchFamily="34" charset="0"/>
              <a:buNone/>
            </a:pPr>
            <a:r>
              <a:rPr lang="en-US" b="0" dirty="0" smtClean="0"/>
              <a:t>Leading the Coastal</a:t>
            </a:r>
            <a:r>
              <a:rPr lang="en-US" b="0" baseline="0" dirty="0" smtClean="0"/>
              <a:t> Engineering Practice</a:t>
            </a:r>
            <a:endParaRPr lang="en-US" b="0" dirty="0"/>
          </a:p>
        </p:txBody>
      </p:sp>
      <p:sp>
        <p:nvSpPr>
          <p:cNvPr id="4" name="Slide Number Placeholder 3"/>
          <p:cNvSpPr>
            <a:spLocks noGrp="1"/>
          </p:cNvSpPr>
          <p:nvPr>
            <p:ph type="sldNum" sz="quarter" idx="10"/>
          </p:nvPr>
        </p:nvSpPr>
        <p:spPr/>
        <p:txBody>
          <a:bodyPr/>
          <a:lstStyle/>
          <a:p>
            <a:pPr>
              <a:defRPr/>
            </a:pPr>
            <a:fld id="{A418BB32-BEF8-47FD-8FA0-22BE503155A9}" type="slidenum">
              <a:rPr lang="en-US" smtClean="0"/>
              <a:pPr>
                <a:defRPr/>
              </a:pPr>
              <a:t>4</a:t>
            </a:fld>
            <a:endParaRPr lang="en-US" dirty="0"/>
          </a:p>
        </p:txBody>
      </p:sp>
    </p:spTree>
    <p:extLst>
      <p:ext uri="{BB962C8B-B14F-4D97-AF65-F5344CB8AC3E}">
        <p14:creationId xmlns:p14="http://schemas.microsoft.com/office/powerpoint/2010/main" val="280635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What do we hope to gain.</a:t>
            </a:r>
          </a:p>
          <a:p>
            <a:pPr>
              <a:buFont typeface="Arial" pitchFamily="34" charset="0"/>
              <a:buNone/>
            </a:pPr>
            <a:r>
              <a:rPr lang="en-US" dirty="0" smtClean="0"/>
              <a:t>Leading the Coastal</a:t>
            </a:r>
            <a:r>
              <a:rPr lang="en-US" baseline="0" dirty="0" smtClean="0"/>
              <a:t> Engineering Practice</a:t>
            </a:r>
            <a:endParaRPr lang="en-US" dirty="0"/>
          </a:p>
        </p:txBody>
      </p:sp>
      <p:sp>
        <p:nvSpPr>
          <p:cNvPr id="4" name="Slide Number Placeholder 3"/>
          <p:cNvSpPr>
            <a:spLocks noGrp="1"/>
          </p:cNvSpPr>
          <p:nvPr>
            <p:ph type="sldNum" sz="quarter" idx="10"/>
          </p:nvPr>
        </p:nvSpPr>
        <p:spPr/>
        <p:txBody>
          <a:bodyPr/>
          <a:lstStyle/>
          <a:p>
            <a:pPr>
              <a:defRPr/>
            </a:pPr>
            <a:fld id="{A418BB32-BEF8-47FD-8FA0-22BE503155A9}" type="slidenum">
              <a:rPr lang="en-US" smtClean="0"/>
              <a:pPr>
                <a:defRPr/>
              </a:pPr>
              <a:t>5</a:t>
            </a:fld>
            <a:endParaRPr lang="en-US" dirty="0"/>
          </a:p>
        </p:txBody>
      </p:sp>
    </p:spTree>
    <p:extLst>
      <p:ext uri="{BB962C8B-B14F-4D97-AF65-F5344CB8AC3E}">
        <p14:creationId xmlns:p14="http://schemas.microsoft.com/office/powerpoint/2010/main" val="140535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Discuss formal recognition of </a:t>
            </a:r>
            <a:r>
              <a:rPr lang="en-US" dirty="0" err="1" smtClean="0"/>
              <a:t>csec</a:t>
            </a:r>
            <a:r>
              <a:rPr lang="en-US" dirty="0" smtClean="0"/>
              <a:t> here</a:t>
            </a:r>
            <a:endParaRPr lang="en-US" dirty="0"/>
          </a:p>
        </p:txBody>
      </p:sp>
      <p:sp>
        <p:nvSpPr>
          <p:cNvPr id="4" name="Slide Number Placeholder 3"/>
          <p:cNvSpPr>
            <a:spLocks noGrp="1"/>
          </p:cNvSpPr>
          <p:nvPr>
            <p:ph type="sldNum" sz="quarter" idx="10"/>
          </p:nvPr>
        </p:nvSpPr>
        <p:spPr/>
        <p:txBody>
          <a:bodyPr/>
          <a:lstStyle/>
          <a:p>
            <a:pPr>
              <a:defRPr/>
            </a:pPr>
            <a:fld id="{A418BB32-BEF8-47FD-8FA0-22BE503155A9}" type="slidenum">
              <a:rPr lang="en-US" smtClean="0"/>
              <a:pPr>
                <a:defRPr/>
              </a:pPr>
              <a:t>6</a:t>
            </a:fld>
            <a:endParaRPr lang="en-US" dirty="0"/>
          </a:p>
        </p:txBody>
      </p:sp>
    </p:spTree>
    <p:extLst>
      <p:ext uri="{BB962C8B-B14F-4D97-AF65-F5344CB8AC3E}">
        <p14:creationId xmlns:p14="http://schemas.microsoft.com/office/powerpoint/2010/main" val="408598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b="1" kern="1200" dirty="0" smtClean="0">
                <a:solidFill>
                  <a:schemeClr val="tx1"/>
                </a:solidFill>
                <a:effectLst/>
                <a:latin typeface="Arial" pitchFamily="34" charset="0"/>
                <a:ea typeface="ＭＳ Ｐゴシック" charset="0"/>
                <a:cs typeface="ＭＳ Ｐゴシック" charset="0"/>
              </a:rPr>
              <a:t>TEXAS A&amp;M ENGINEERING EXPERIMENT STATION (TEES)</a:t>
            </a:r>
            <a:endParaRPr lang="en-US" dirty="0"/>
          </a:p>
        </p:txBody>
      </p:sp>
      <p:sp>
        <p:nvSpPr>
          <p:cNvPr id="4" name="Slide Number Placeholder 3"/>
          <p:cNvSpPr>
            <a:spLocks noGrp="1"/>
          </p:cNvSpPr>
          <p:nvPr>
            <p:ph type="sldNum" sz="quarter" idx="10"/>
          </p:nvPr>
        </p:nvSpPr>
        <p:spPr/>
        <p:txBody>
          <a:bodyPr/>
          <a:lstStyle/>
          <a:p>
            <a:pPr>
              <a:defRPr/>
            </a:pPr>
            <a:fld id="{A418BB32-BEF8-47FD-8FA0-22BE503155A9}" type="slidenum">
              <a:rPr lang="en-US" smtClean="0"/>
              <a:pPr>
                <a:defRPr/>
              </a:pPr>
              <a:t>7</a:t>
            </a:fld>
            <a:endParaRPr lang="en-US" dirty="0"/>
          </a:p>
        </p:txBody>
      </p:sp>
    </p:spTree>
    <p:extLst>
      <p:ext uri="{BB962C8B-B14F-4D97-AF65-F5344CB8AC3E}">
        <p14:creationId xmlns:p14="http://schemas.microsoft.com/office/powerpoint/2010/main" val="267366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11BB81-E83F-4EB7-87B2-3D8884FB5D0C}" type="slidenum">
              <a:rPr lang="en-US" smtClean="0"/>
              <a:pPr>
                <a:defRPr/>
              </a:pPr>
              <a:t>8</a:t>
            </a:fld>
            <a:endParaRPr lang="en-US" dirty="0"/>
          </a:p>
        </p:txBody>
      </p:sp>
    </p:spTree>
    <p:extLst>
      <p:ext uri="{BB962C8B-B14F-4D97-AF65-F5344CB8AC3E}">
        <p14:creationId xmlns:p14="http://schemas.microsoft.com/office/powerpoint/2010/main" val="2226894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dirty="0" smtClean="0"/>
          </a:p>
        </p:txBody>
      </p:sp>
      <p:sp>
        <p:nvSpPr>
          <p:cNvPr id="84996" name="Slide Number Placeholder 3"/>
          <p:cNvSpPr>
            <a:spLocks noGrp="1"/>
          </p:cNvSpPr>
          <p:nvPr>
            <p:ph type="sldNum" sz="quarter" idx="5"/>
          </p:nvPr>
        </p:nvSpPr>
        <p:spPr>
          <a:noFill/>
        </p:spPr>
        <p:txBody>
          <a:bodyPr/>
          <a:lstStyle/>
          <a:p>
            <a:pPr defTabSz="912324"/>
            <a:fld id="{BE774007-B81A-4B1B-B13B-7F5D99DB2F3E}" type="slidenum">
              <a:rPr lang="en-US" smtClean="0"/>
              <a:pPr defTabSz="912324"/>
              <a:t>17</a:t>
            </a:fld>
            <a:endParaRPr lang="en-US" dirty="0" smtClean="0"/>
          </a:p>
        </p:txBody>
      </p:sp>
    </p:spTree>
    <p:extLst>
      <p:ext uri="{BB962C8B-B14F-4D97-AF65-F5344CB8AC3E}">
        <p14:creationId xmlns:p14="http://schemas.microsoft.com/office/powerpoint/2010/main" val="421782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smtClean="0"/>
              <a:t>File Name</a:t>
            </a:r>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smtClean="0"/>
              <a:t>File Name</a:t>
            </a:r>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t>File Name</a:t>
            </a:r>
            <a:endParaRPr lang="en-US"/>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4DEBFD3-E7E5-4AA3-828D-794D01ABB179}" type="slidenum">
              <a:rPr lang="en-US"/>
              <a:pPr>
                <a:defRPr/>
              </a:pPr>
              <a:t>‹#›</a:t>
            </a:fld>
            <a:endParaRPr lang="en-US" dirty="0"/>
          </a:p>
        </p:txBody>
      </p:sp>
    </p:spTree>
    <p:extLst>
      <p:ext uri="{BB962C8B-B14F-4D97-AF65-F5344CB8AC3E}">
        <p14:creationId xmlns:p14="http://schemas.microsoft.com/office/powerpoint/2010/main" val="228515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1.png"/><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2.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0">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smtClean="0"/>
              <a:t>File Name</a:t>
            </a:r>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217</a:t>
            </a:r>
          </a:p>
          <a:p>
            <a:pPr algn="ctr">
              <a:defRPr/>
            </a:pPr>
            <a:r>
              <a:rPr lang="en-US" sz="1000" dirty="0" smtClean="0">
                <a:solidFill>
                  <a:schemeClr val="tx1"/>
                </a:solidFill>
              </a:rPr>
              <a:t>217</a:t>
            </a:r>
          </a:p>
          <a:p>
            <a:pPr algn="ctr">
              <a:defRPr/>
            </a:pPr>
            <a:r>
              <a:rPr lang="en-US" sz="1000" dirty="0" smtClean="0">
                <a:solidFill>
                  <a:schemeClr val="tx1"/>
                </a:solidFill>
              </a:rPr>
              <a:t>217</a:t>
            </a:r>
            <a:endParaRPr lang="en-US" sz="1000" dirty="0">
              <a:solidFill>
                <a:schemeClr val="tx1"/>
              </a:solidFill>
            </a:endParaRP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200</a:t>
            </a:r>
          </a:p>
          <a:p>
            <a:pPr algn="ctr">
              <a:defRPr/>
            </a:pPr>
            <a:r>
              <a:rPr lang="en-US" sz="1000" dirty="0" smtClean="0">
                <a:solidFill>
                  <a:schemeClr val="tx1"/>
                </a:solidFill>
              </a:rPr>
              <a:t>200</a:t>
            </a:r>
          </a:p>
          <a:p>
            <a:pPr algn="ctr">
              <a:defRPr/>
            </a:pPr>
            <a:r>
              <a:rPr lang="en-US" sz="1000" dirty="0" smtClean="0">
                <a:solidFill>
                  <a:schemeClr val="tx1"/>
                </a:solidFill>
              </a:rPr>
              <a:t>200</a:t>
            </a:r>
            <a:endParaRPr lang="en-US" sz="1000" dirty="0">
              <a:solidFill>
                <a:schemeClr val="tx1"/>
              </a:solidFill>
            </a:endParaRP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255</a:t>
            </a:r>
          </a:p>
          <a:p>
            <a:pPr algn="ctr">
              <a:defRPr/>
            </a:pPr>
            <a:r>
              <a:rPr lang="en-US" sz="1000" dirty="0" smtClean="0">
                <a:solidFill>
                  <a:schemeClr val="tx1"/>
                </a:solidFill>
              </a:rPr>
              <a:t>255</a:t>
            </a:r>
          </a:p>
          <a:p>
            <a:pPr algn="ctr">
              <a:defRPr/>
            </a:pPr>
            <a:r>
              <a:rPr lang="en-US" sz="1000" dirty="0" smtClean="0">
                <a:solidFill>
                  <a:schemeClr val="tx1"/>
                </a:solidFill>
              </a:rPr>
              <a:t>255</a:t>
            </a:r>
            <a:endParaRPr lang="en-US" sz="1000" dirty="0">
              <a:solidFill>
                <a:schemeClr val="tx1"/>
              </a:solidFill>
            </a:endParaRP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0</a:t>
            </a:r>
          </a:p>
          <a:p>
            <a:pPr algn="ctr">
              <a:defRPr/>
            </a:pPr>
            <a:r>
              <a:rPr lang="en-US" sz="1000" dirty="0" smtClean="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163</a:t>
            </a:r>
          </a:p>
          <a:p>
            <a:pPr algn="ctr">
              <a:defRPr/>
            </a:pPr>
            <a:r>
              <a:rPr lang="en-US" sz="1000" dirty="0" smtClean="0">
                <a:solidFill>
                  <a:schemeClr val="tx1"/>
                </a:solidFill>
              </a:rPr>
              <a:t>163</a:t>
            </a:r>
          </a:p>
          <a:p>
            <a:pPr algn="ctr">
              <a:defRPr/>
            </a:pPr>
            <a:r>
              <a:rPr lang="en-US" sz="1000" dirty="0" smtClean="0">
                <a:solidFill>
                  <a:schemeClr val="tx1"/>
                </a:solidFill>
              </a:rPr>
              <a:t>163</a:t>
            </a:r>
            <a:endParaRPr lang="en-US" sz="1000" dirty="0">
              <a:solidFill>
                <a:schemeClr val="tx1"/>
              </a:solidFill>
            </a:endParaRP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131</a:t>
            </a:r>
          </a:p>
          <a:p>
            <a:pPr algn="ctr">
              <a:defRPr/>
            </a:pPr>
            <a:r>
              <a:rPr lang="en-US" sz="1000" dirty="0" smtClean="0">
                <a:solidFill>
                  <a:schemeClr val="bg1"/>
                </a:solidFill>
              </a:rPr>
              <a:t>132</a:t>
            </a:r>
          </a:p>
          <a:p>
            <a:pPr algn="ctr">
              <a:defRPr/>
            </a:pPr>
            <a:r>
              <a:rPr lang="en-US" sz="1000" dirty="0" smtClean="0">
                <a:solidFill>
                  <a:schemeClr val="bg1"/>
                </a:solidFill>
              </a:rPr>
              <a:t>122</a:t>
            </a:r>
            <a:endParaRPr lang="en-US" sz="1000" dirty="0">
              <a:solidFill>
                <a:schemeClr val="bg1"/>
              </a:solidFill>
            </a:endParaRP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239</a:t>
            </a:r>
          </a:p>
          <a:p>
            <a:pPr algn="ctr">
              <a:defRPr/>
            </a:pPr>
            <a:r>
              <a:rPr lang="en-US" sz="1000" dirty="0" smtClean="0">
                <a:solidFill>
                  <a:schemeClr val="tx1"/>
                </a:solidFill>
              </a:rPr>
              <a:t>65</a:t>
            </a:r>
          </a:p>
          <a:p>
            <a:pPr algn="ctr">
              <a:defRPr/>
            </a:pPr>
            <a:r>
              <a:rPr lang="en-US" sz="1000" dirty="0" smtClean="0">
                <a:solidFill>
                  <a:schemeClr val="tx1"/>
                </a:solidFill>
              </a:rPr>
              <a:t>53</a:t>
            </a:r>
            <a:endParaRPr lang="en-US" sz="1000" dirty="0">
              <a:solidFill>
                <a:schemeClr val="tx1"/>
              </a:solidFill>
            </a:endParaRP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110</a:t>
            </a:r>
          </a:p>
          <a:p>
            <a:pPr algn="ctr">
              <a:defRPr/>
            </a:pPr>
            <a:r>
              <a:rPr lang="en-US" sz="1000" dirty="0" smtClean="0">
                <a:solidFill>
                  <a:schemeClr val="tx1"/>
                </a:solidFill>
              </a:rPr>
              <a:t>135</a:t>
            </a:r>
          </a:p>
          <a:p>
            <a:pPr algn="ctr">
              <a:defRPr/>
            </a:pPr>
            <a:r>
              <a:rPr lang="en-US" sz="1000" dirty="0" smtClean="0">
                <a:solidFill>
                  <a:schemeClr val="tx1"/>
                </a:solidFill>
              </a:rPr>
              <a:t>120</a:t>
            </a:r>
            <a:endParaRPr lang="en-US" sz="1000" dirty="0">
              <a:solidFill>
                <a:schemeClr val="tx1"/>
              </a:solidFill>
            </a:endParaRP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112</a:t>
            </a:r>
          </a:p>
          <a:p>
            <a:pPr algn="ctr">
              <a:defRPr/>
            </a:pPr>
            <a:r>
              <a:rPr lang="en-US" sz="1000" dirty="0" smtClean="0">
                <a:solidFill>
                  <a:schemeClr val="tx1"/>
                </a:solidFill>
              </a:rPr>
              <a:t>92</a:t>
            </a:r>
          </a:p>
          <a:p>
            <a:pPr algn="ctr">
              <a:defRPr/>
            </a:pPr>
            <a:r>
              <a:rPr lang="en-US" sz="1000" dirty="0" smtClean="0">
                <a:solidFill>
                  <a:schemeClr val="tx1"/>
                </a:solidFill>
              </a:rPr>
              <a:t>56</a:t>
            </a:r>
            <a:endParaRPr lang="en-US" sz="1000" dirty="0">
              <a:solidFill>
                <a:schemeClr val="tx1"/>
              </a:solidFill>
            </a:endParaRP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62</a:t>
            </a:r>
          </a:p>
          <a:p>
            <a:pPr algn="ctr">
              <a:defRPr/>
            </a:pPr>
            <a:r>
              <a:rPr lang="en-US" sz="1000" dirty="0" smtClean="0">
                <a:solidFill>
                  <a:schemeClr val="tx1"/>
                </a:solidFill>
              </a:rPr>
              <a:t>102</a:t>
            </a:r>
          </a:p>
          <a:p>
            <a:pPr algn="ctr">
              <a:defRPr/>
            </a:pPr>
            <a:r>
              <a:rPr lang="en-US" sz="1000" dirty="0" smtClean="0">
                <a:solidFill>
                  <a:schemeClr val="tx1"/>
                </a:solidFill>
              </a:rPr>
              <a:t>130</a:t>
            </a:r>
            <a:endParaRPr lang="en-US" sz="1000" dirty="0">
              <a:solidFill>
                <a:schemeClr val="tx1"/>
              </a:solidFill>
            </a:endParaRP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102</a:t>
            </a:r>
          </a:p>
          <a:p>
            <a:pPr algn="ctr">
              <a:defRPr/>
            </a:pPr>
            <a:r>
              <a:rPr lang="en-US" sz="1000" dirty="0" smtClean="0">
                <a:solidFill>
                  <a:schemeClr val="bg1"/>
                </a:solidFill>
              </a:rPr>
              <a:t>56</a:t>
            </a:r>
          </a:p>
          <a:p>
            <a:pPr algn="ctr">
              <a:defRPr/>
            </a:pPr>
            <a:r>
              <a:rPr lang="en-US" sz="1000" dirty="0" smtClean="0">
                <a:solidFill>
                  <a:schemeClr val="bg1"/>
                </a:solidFill>
              </a:rPr>
              <a:t>48</a:t>
            </a:r>
            <a:endParaRPr lang="en-US" sz="1000" dirty="0">
              <a:solidFill>
                <a:schemeClr val="bg1"/>
              </a:solidFill>
            </a:endParaRP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130</a:t>
            </a:r>
          </a:p>
          <a:p>
            <a:pPr algn="ctr">
              <a:defRPr/>
            </a:pPr>
            <a:r>
              <a:rPr lang="en-US" sz="1000" dirty="0" smtClean="0">
                <a:solidFill>
                  <a:schemeClr val="tx1"/>
                </a:solidFill>
              </a:rPr>
              <a:t>120</a:t>
            </a:r>
          </a:p>
          <a:p>
            <a:pPr algn="ctr">
              <a:defRPr/>
            </a:pPr>
            <a:r>
              <a:rPr lang="en-US" sz="1000" dirty="0" smtClean="0">
                <a:solidFill>
                  <a:schemeClr val="tx1"/>
                </a:solidFill>
              </a:rPr>
              <a:t>111</a:t>
            </a:r>
            <a:endParaRPr lang="en-US" sz="1000" dirty="0">
              <a:solidFill>
                <a:schemeClr val="tx1"/>
              </a:solidFill>
            </a:endParaRP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237</a:t>
            </a:r>
          </a:p>
          <a:p>
            <a:pPr algn="ctr">
              <a:defRPr/>
            </a:pPr>
            <a:r>
              <a:rPr lang="en-US" sz="1000" dirty="0" smtClean="0">
                <a:solidFill>
                  <a:schemeClr val="tx1"/>
                </a:solidFill>
              </a:rPr>
              <a:t>237</a:t>
            </a:r>
          </a:p>
          <a:p>
            <a:pPr algn="ctr">
              <a:defRPr/>
            </a:pPr>
            <a:r>
              <a:rPr lang="en-US" sz="1000" dirty="0" smtClean="0">
                <a:solidFill>
                  <a:schemeClr val="tx1"/>
                </a:solidFill>
              </a:rPr>
              <a:t>237</a:t>
            </a:r>
            <a:endParaRPr lang="en-US" sz="1000" dirty="0">
              <a:solidFill>
                <a:schemeClr val="tx1"/>
              </a:solidFill>
            </a:endParaRP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80</a:t>
            </a:r>
          </a:p>
          <a:p>
            <a:pPr algn="ctr">
              <a:defRPr/>
            </a:pPr>
            <a:r>
              <a:rPr lang="en-US" sz="1000" dirty="0" smtClean="0">
                <a:solidFill>
                  <a:schemeClr val="tx1"/>
                </a:solidFill>
              </a:rPr>
              <a:t>119</a:t>
            </a:r>
          </a:p>
          <a:p>
            <a:pPr algn="ctr">
              <a:defRPr/>
            </a:pPr>
            <a:r>
              <a:rPr lang="en-US" sz="1000" dirty="0" smtClean="0">
                <a:solidFill>
                  <a:schemeClr val="tx1"/>
                </a:solidFill>
              </a:rPr>
              <a:t>27</a:t>
            </a:r>
            <a:endParaRPr lang="en-US" sz="1000" dirty="0">
              <a:solidFill>
                <a:schemeClr val="tx1"/>
              </a:solidFill>
            </a:endParaRP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252</a:t>
            </a:r>
          </a:p>
          <a:p>
            <a:pPr algn="ctr">
              <a:defRPr/>
            </a:pPr>
            <a:r>
              <a:rPr lang="en-US" sz="1000" dirty="0" smtClean="0">
                <a:solidFill>
                  <a:schemeClr val="tx1"/>
                </a:solidFill>
              </a:rPr>
              <a:t>174</a:t>
            </a:r>
          </a:p>
          <a:p>
            <a:pPr algn="ctr">
              <a:defRPr/>
            </a:pPr>
            <a:r>
              <a:rPr lang="en-US" sz="1000" dirty="0" smtClean="0">
                <a:solidFill>
                  <a:schemeClr val="tx1"/>
                </a:solidFill>
              </a:rPr>
              <a:t>.59</a:t>
            </a:r>
            <a:endParaRPr lang="en-US" sz="1000" dirty="0">
              <a:solidFill>
                <a:schemeClr val="tx1"/>
              </a:solidFill>
            </a:endParaRP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a:srcRect l="3193" r="3193"/>
          <a:stretch/>
        </p:blipFill>
        <p:spPr bwMode="auto">
          <a:xfrm>
            <a:off x="7158038" y="5285203"/>
            <a:ext cx="1595437" cy="1482725"/>
          </a:xfrm>
          <a:prstGeom prst="rect">
            <a:avLst/>
          </a:prstGeom>
          <a:noFill/>
          <a:ln w="9525">
            <a:noFill/>
            <a:miter lim="800000"/>
            <a:headEnd/>
            <a:tailEnd/>
          </a:ln>
        </p:spPr>
      </p:pic>
      <p:pic>
        <p:nvPicPr>
          <p:cNvPr id="39" name="Picture 3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57006" y="5570953"/>
            <a:ext cx="1197513" cy="907785"/>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hd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27"/>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t>File Name</a:t>
            </a:r>
            <a:endParaRPr lang="en-US" dirty="0"/>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8"/>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01" r:id="rId24"/>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gateway.erdc.dren.mil/ops/ideas/son.cfm?CoP=Flood&amp;Option=View&amp;Id=795"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gateway.erdc.dren.mil/ops/ideas/son.cfm?CoP=Flood&amp;Option=View&amp;Id=796"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gateway.erdc.dren.mil/ops/ideas/son.cfm?CoP=nav&amp;Option=View&amp;Id=794"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gateway.erdc.dren.mil/ops/ideas/son.cfm?CoP=Flood&amp;Option=View&amp;Id=797"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s://gateway.erdc.dren.mil/ops/ideas/son.cfm?CoP=nav&amp;Option=View&amp;Id=777"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155.82.164.219/DMMPViewer/" TargetMode="External"/><Relationship Id="rId2" Type="http://schemas.openxmlformats.org/officeDocument/2006/relationships/hyperlink" Target="https://gateway.erdc.dren.mil/ops/ideas/son.cfm?CoP=nav&amp;Option=View&amp;Id=798" TargetMode="Externa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gateway.erdc.dren.mil/ops/ideas/son.cfm?CoP=nav&amp;Option=View&amp;Id=799"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swg.usace.army.mil/"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41.jpg"/><Relationship Id="rId4" Type="http://schemas.openxmlformats.org/officeDocument/2006/relationships/hyperlink" Target="http://www.swg.usace.army.mil/Business-With-Us/Engineering-Construction-Division/Coastal-Science-and-Engineering-Collaborativ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ateway.erdc.dren.mil/ops/ideas/son.cfm?CoP=Flood&amp;Option=View&amp;Id=796" TargetMode="External"/><Relationship Id="rId7" Type="http://schemas.openxmlformats.org/officeDocument/2006/relationships/hyperlink" Target="https://gateway.erdc.dren.mil/ops/ideas/son.cfm?CoP=nav&amp;Option=View&amp;Id=799" TargetMode="External"/><Relationship Id="rId2" Type="http://schemas.openxmlformats.org/officeDocument/2006/relationships/hyperlink" Target="https://gateway.erdc.dren.mil/ops/ideas/son.cfm?CoP=Flood&amp;Option=View&amp;Id=795" TargetMode="External"/><Relationship Id="rId1" Type="http://schemas.openxmlformats.org/officeDocument/2006/relationships/slideLayout" Target="../slideLayouts/slideLayout9.xml"/><Relationship Id="rId6" Type="http://schemas.openxmlformats.org/officeDocument/2006/relationships/hyperlink" Target="https://gateway.erdc.dren.mil/ops/ideas/son.cfm?CoP=nav&amp;Option=View&amp;Id=798" TargetMode="External"/><Relationship Id="rId5" Type="http://schemas.openxmlformats.org/officeDocument/2006/relationships/hyperlink" Target="https://gateway.erdc.dren.mil/ops/ideas/son.cfm?CoP=nav&amp;Option=View&amp;Id=794" TargetMode="External"/><Relationship Id="rId4" Type="http://schemas.openxmlformats.org/officeDocument/2006/relationships/hyperlink" Target="https://gateway.erdc.dren.mil/ops/ideas/son.cfm?CoP=Flood&amp;Option=View&amp;Id=79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jpeg"/><Relationship Id="rId20" Type="http://schemas.openxmlformats.org/officeDocument/2006/relationships/image" Target="../media/image28.png"/><Relationship Id="rId1" Type="http://schemas.openxmlformats.org/officeDocument/2006/relationships/slideLayout" Target="../slideLayouts/slideLayout2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g"/></Relationships>
</file>

<file path=ppt/slides/_rels/slide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1.jpeg"/><Relationship Id="rId7"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2.jpeg"/><Relationship Id="rId9"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6.png"/><Relationship Id="rId7"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73023" y="2887133"/>
            <a:ext cx="7394029" cy="1854030"/>
          </a:xfrm>
        </p:spPr>
        <p:txBody>
          <a:bodyPr>
            <a:normAutofit/>
          </a:bodyPr>
          <a:lstStyle/>
          <a:p>
            <a:pPr algn="ctr"/>
            <a:r>
              <a:rPr lang="en-US" dirty="0" smtClean="0"/>
              <a:t>Rob Thomas, P.E.</a:t>
            </a:r>
          </a:p>
          <a:p>
            <a:pPr algn="ctr"/>
            <a:r>
              <a:rPr lang="en-US" dirty="0" smtClean="0"/>
              <a:t>USACE, Galveston District</a:t>
            </a:r>
            <a:endParaRPr lang="en-US" dirty="0"/>
          </a:p>
          <a:p>
            <a:pPr algn="ctr"/>
            <a:endParaRPr lang="en-US" dirty="0"/>
          </a:p>
          <a:p>
            <a:pPr algn="ctr"/>
            <a:r>
              <a:rPr lang="en-US" dirty="0" smtClean="0"/>
              <a:t>9 MAR 17</a:t>
            </a:r>
            <a:endParaRPr lang="en-US" dirty="0"/>
          </a:p>
        </p:txBody>
      </p:sp>
      <p:sp>
        <p:nvSpPr>
          <p:cNvPr id="2" name="Title 1"/>
          <p:cNvSpPr>
            <a:spLocks noGrp="1"/>
          </p:cNvSpPr>
          <p:nvPr>
            <p:ph type="title"/>
          </p:nvPr>
        </p:nvSpPr>
        <p:spPr>
          <a:xfrm>
            <a:off x="593683" y="233848"/>
            <a:ext cx="7235952" cy="2552700"/>
          </a:xfrm>
        </p:spPr>
        <p:txBody>
          <a:bodyPr>
            <a:normAutofit fontScale="90000"/>
          </a:bodyPr>
          <a:lstStyle/>
          <a:p>
            <a:pPr algn="ctr"/>
            <a:r>
              <a:rPr lang="en-US" cap="none" dirty="0" smtClean="0"/>
              <a:t>Coastal Science and Engineering Collaborative (CSEC) Overview</a:t>
            </a:r>
            <a:br>
              <a:rPr lang="en-US" cap="none" dirty="0" smtClean="0"/>
            </a:br>
            <a:r>
              <a:rPr lang="en-US" cap="none" dirty="0"/>
              <a:t/>
            </a:r>
            <a:br>
              <a:rPr lang="en-US" cap="none" dirty="0"/>
            </a:br>
            <a:r>
              <a:rPr lang="en-US" cap="none" dirty="0" smtClean="0"/>
              <a:t>Flood Risk Management RARG</a:t>
            </a:r>
            <a:endParaRPr lang="en-US" cap="none" dirty="0"/>
          </a:p>
        </p:txBody>
      </p:sp>
      <p:sp>
        <p:nvSpPr>
          <p:cNvPr id="14339" name="Slide Number Placeholder 4"/>
          <p:cNvSpPr>
            <a:spLocks noGrp="1"/>
          </p:cNvSpPr>
          <p:nvPr>
            <p:ph type="sldNum" sz="quarter" idx="10"/>
          </p:nvPr>
        </p:nvSpPr>
        <p:spPr/>
        <p:txBody>
          <a:bodyPr/>
          <a:lstStyle/>
          <a:p>
            <a:fld id="{744B3473-5193-4AC1-9169-6977ADF2DCFC}" type="slidenum">
              <a:rPr lang="en-US" smtClean="0"/>
              <a:pPr/>
              <a:t>1</a:t>
            </a:fld>
            <a:endParaRPr lang="en-US" dirty="0"/>
          </a:p>
        </p:txBody>
      </p:sp>
      <p:sp>
        <p:nvSpPr>
          <p:cNvPr id="8" name="Footer Placeholder 7"/>
          <p:cNvSpPr>
            <a:spLocks noGrp="1"/>
          </p:cNvSpPr>
          <p:nvPr>
            <p:ph type="ftr" sz="quarter" idx="11"/>
          </p:nvPr>
        </p:nvSpPr>
        <p:spPr/>
        <p:txBody>
          <a:bodyPr/>
          <a:lstStyle/>
          <a:p>
            <a:r>
              <a:rPr lang="en-US" dirty="0" smtClean="0"/>
              <a:t>File Name</a:t>
            </a:r>
            <a:endParaRPr lang="en-US" dirty="0"/>
          </a:p>
        </p:txBody>
      </p:sp>
      <p:pic>
        <p:nvPicPr>
          <p:cNvPr id="6" name="Picture 6" descr="C:\Users\horrillj\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35" y="4820986"/>
            <a:ext cx="2091558" cy="3339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Z:\2011\Logo\USACE Galveston Logo.jpg"/>
          <p:cNvPicPr>
            <a:picLocks noChangeAspect="1" noChangeArrowheads="1"/>
          </p:cNvPicPr>
          <p:nvPr/>
        </p:nvPicPr>
        <p:blipFill>
          <a:blip r:embed="rId3" cstate="print"/>
          <a:srcRect/>
          <a:stretch>
            <a:fillRect/>
          </a:stretch>
        </p:blipFill>
        <p:spPr bwMode="auto">
          <a:xfrm>
            <a:off x="4059819" y="4713902"/>
            <a:ext cx="513262" cy="51360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Content Placeholder 3" descr="ERDC_logo_color-update.png"/>
          <p:cNvPicPr/>
          <p:nvPr/>
        </p:nvPicPr>
        <p:blipFill>
          <a:blip r:embed="rId4" cstate="print"/>
          <a:stretch>
            <a:fillRect/>
          </a:stretch>
        </p:blipFill>
        <p:spPr>
          <a:xfrm>
            <a:off x="6088379" y="4841738"/>
            <a:ext cx="1066800" cy="260572"/>
          </a:xfrm>
          <a:prstGeom prst="rect">
            <a:avLst/>
          </a:prstGeom>
          <a:effectLst>
            <a:glow rad="25400">
              <a:srgbClr val="FFFF00"/>
            </a:glo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3962" y="1514902"/>
            <a:ext cx="3891435" cy="4880220"/>
          </a:xfrm>
        </p:spPr>
        <p:txBody>
          <a:bodyPr/>
          <a:lstStyle/>
          <a:p>
            <a:r>
              <a:rPr lang="en-US" dirty="0" smtClean="0"/>
              <a:t>Statements of Need</a:t>
            </a:r>
          </a:p>
          <a:p>
            <a:pPr marL="342900" indent="-342900">
              <a:buFont typeface="Arial" panose="020B0604020202020204" pitchFamily="34" charset="0"/>
              <a:buChar char="•"/>
            </a:pPr>
            <a:r>
              <a:rPr lang="en-US" dirty="0"/>
              <a:t>(17-F-8) </a:t>
            </a:r>
            <a:r>
              <a:rPr lang="en-US" dirty="0">
                <a:hlinkClick r:id="rId2"/>
              </a:rPr>
              <a:t>Biophysical System Performance of Natural and Nature Based Features (NNBFs) for Coastal Storm Risk Management (CSRM) SMART Planning Studies.</a:t>
            </a:r>
            <a:r>
              <a:rPr lang="en-US" dirty="0"/>
              <a:t> </a:t>
            </a:r>
          </a:p>
          <a:p>
            <a:endParaRPr lang="en-US" dirty="0" smtClean="0"/>
          </a:p>
          <a:p>
            <a:endParaRPr lang="en-US" dirty="0" smtClean="0"/>
          </a:p>
          <a:p>
            <a:endParaRPr lang="en-US" dirty="0" smtClean="0"/>
          </a:p>
        </p:txBody>
      </p:sp>
      <p:sp>
        <p:nvSpPr>
          <p:cNvPr id="3" name="Title 2"/>
          <p:cNvSpPr>
            <a:spLocks noGrp="1"/>
          </p:cNvSpPr>
          <p:nvPr>
            <p:ph type="title"/>
          </p:nvPr>
        </p:nvSpPr>
        <p:spPr>
          <a:xfrm>
            <a:off x="190500" y="160338"/>
            <a:ext cx="8775700" cy="1163496"/>
          </a:xfrm>
          <a:solidFill>
            <a:schemeClr val="bg1"/>
          </a:solidFill>
        </p:spPr>
        <p:txBody>
          <a:bodyPr anchor="t"/>
          <a:lstStyle/>
          <a:p>
            <a:r>
              <a:rPr lang="en-US" cap="none" dirty="0" smtClean="0">
                <a:solidFill>
                  <a:schemeClr val="tx2"/>
                </a:solidFill>
              </a:rPr>
              <a:t>Application Focus Area (AFA) 1:</a:t>
            </a:r>
            <a:br>
              <a:rPr lang="en-US" cap="none" dirty="0" smtClean="0">
                <a:solidFill>
                  <a:schemeClr val="tx2"/>
                </a:solidFill>
              </a:rPr>
            </a:br>
            <a:r>
              <a:rPr lang="en-US" dirty="0"/>
              <a:t>Discovering breakthrough science</a:t>
            </a:r>
          </a:p>
        </p:txBody>
      </p:sp>
      <p:pic>
        <p:nvPicPr>
          <p:cNvPr id="4" name="Picture 3"/>
          <p:cNvPicPr/>
          <p:nvPr/>
        </p:nvPicPr>
        <p:blipFill>
          <a:blip r:embed="rId3"/>
          <a:stretch>
            <a:fillRect/>
          </a:stretch>
        </p:blipFill>
        <p:spPr>
          <a:xfrm>
            <a:off x="4408227" y="1705089"/>
            <a:ext cx="4557973" cy="2792730"/>
          </a:xfrm>
          <a:prstGeom prst="rect">
            <a:avLst/>
          </a:prstGeom>
        </p:spPr>
      </p:pic>
    </p:spTree>
    <p:extLst>
      <p:ext uri="{BB962C8B-B14F-4D97-AF65-F5344CB8AC3E}">
        <p14:creationId xmlns:p14="http://schemas.microsoft.com/office/powerpoint/2010/main" val="688932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428" y="2347416"/>
            <a:ext cx="4764891" cy="4880220"/>
          </a:xfrm>
        </p:spPr>
        <p:txBody>
          <a:bodyPr/>
          <a:lstStyle/>
          <a:p>
            <a:r>
              <a:rPr lang="en-US" dirty="0" smtClean="0"/>
              <a:t>Statements of Need</a:t>
            </a:r>
          </a:p>
          <a:p>
            <a:pPr marL="457200" indent="-457200">
              <a:buFont typeface="Arial" panose="020B0604020202020204" pitchFamily="34" charset="0"/>
              <a:buChar char="•"/>
            </a:pPr>
            <a:r>
              <a:rPr lang="en-US" dirty="0"/>
              <a:t>(17-F-9) </a:t>
            </a:r>
            <a:r>
              <a:rPr lang="en-US" dirty="0">
                <a:hlinkClick r:id="rId2"/>
              </a:rPr>
              <a:t>Biophysical System Performance of Natural and Nature Based Features (NNBFs) for Coastal Storm Risk Management (CSRM) Pre-Construction, Engineering, and Design (PED)</a:t>
            </a:r>
            <a:r>
              <a:rPr lang="en-US" dirty="0"/>
              <a:t> </a:t>
            </a:r>
          </a:p>
          <a:p>
            <a:endParaRPr lang="en-US" dirty="0" smtClean="0"/>
          </a:p>
          <a:p>
            <a:endParaRPr lang="en-US" dirty="0" smtClean="0"/>
          </a:p>
          <a:p>
            <a:endParaRPr lang="en-US" dirty="0" smtClean="0"/>
          </a:p>
        </p:txBody>
      </p:sp>
      <p:sp>
        <p:nvSpPr>
          <p:cNvPr id="3" name="Title 2"/>
          <p:cNvSpPr>
            <a:spLocks noGrp="1"/>
          </p:cNvSpPr>
          <p:nvPr>
            <p:ph type="title"/>
          </p:nvPr>
        </p:nvSpPr>
        <p:spPr>
          <a:xfrm>
            <a:off x="190500" y="160338"/>
            <a:ext cx="8775700" cy="2187078"/>
          </a:xfrm>
          <a:solidFill>
            <a:schemeClr val="bg1"/>
          </a:solidFill>
        </p:spPr>
        <p:txBody>
          <a:bodyPr anchor="t"/>
          <a:lstStyle/>
          <a:p>
            <a:r>
              <a:rPr lang="en-US" cap="none" dirty="0" smtClean="0">
                <a:solidFill>
                  <a:schemeClr val="tx2"/>
                </a:solidFill>
              </a:rPr>
              <a:t>Application Focus Area (AFA) 2:</a:t>
            </a:r>
            <a:br>
              <a:rPr lang="en-US" cap="none" dirty="0" smtClean="0">
                <a:solidFill>
                  <a:schemeClr val="tx2"/>
                </a:solidFill>
              </a:rPr>
            </a:br>
            <a:r>
              <a:rPr lang="en-US" dirty="0"/>
              <a:t>Understanding of flows and circulation of river, estuary, and coastal waters, sediment, and nutrients, with interactions on morphological evolution.</a:t>
            </a:r>
          </a:p>
        </p:txBody>
      </p:sp>
      <p:pic>
        <p:nvPicPr>
          <p:cNvPr id="4" name="Picture 3"/>
          <p:cNvPicPr/>
          <p:nvPr/>
        </p:nvPicPr>
        <p:blipFill>
          <a:blip r:embed="rId3"/>
          <a:stretch>
            <a:fillRect/>
          </a:stretch>
        </p:blipFill>
        <p:spPr>
          <a:xfrm>
            <a:off x="5063319" y="2526754"/>
            <a:ext cx="3524250" cy="3114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2515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667" y="1977780"/>
            <a:ext cx="4123446" cy="4880220"/>
          </a:xfrm>
        </p:spPr>
        <p:txBody>
          <a:bodyPr/>
          <a:lstStyle/>
          <a:p>
            <a:r>
              <a:rPr lang="en-US" dirty="0" smtClean="0"/>
              <a:t>Statements of Need</a:t>
            </a:r>
          </a:p>
          <a:p>
            <a:pPr marL="457200" indent="-457200">
              <a:buFont typeface="Arial" panose="020B0604020202020204" pitchFamily="34" charset="0"/>
              <a:buChar char="•"/>
            </a:pPr>
            <a:r>
              <a:rPr lang="en-US" dirty="0"/>
              <a:t>(17-N-11) </a:t>
            </a:r>
            <a:r>
              <a:rPr lang="en-US" dirty="0">
                <a:hlinkClick r:id="rId2"/>
              </a:rPr>
              <a:t>Vegetated Stabilization of Erodible Clay Dike for Protection of Dredged-Material Placement Areas </a:t>
            </a:r>
            <a:endParaRPr lang="en-US" dirty="0"/>
          </a:p>
          <a:p>
            <a:endParaRPr lang="en-US" dirty="0" smtClean="0"/>
          </a:p>
          <a:p>
            <a:endParaRPr lang="en-US" dirty="0" smtClean="0"/>
          </a:p>
          <a:p>
            <a:endParaRPr lang="en-US" dirty="0" smtClean="0"/>
          </a:p>
        </p:txBody>
      </p:sp>
      <p:sp>
        <p:nvSpPr>
          <p:cNvPr id="3" name="Title 2"/>
          <p:cNvSpPr>
            <a:spLocks noGrp="1"/>
          </p:cNvSpPr>
          <p:nvPr>
            <p:ph type="title"/>
          </p:nvPr>
        </p:nvSpPr>
        <p:spPr>
          <a:xfrm>
            <a:off x="190500" y="160337"/>
            <a:ext cx="8775700" cy="1572929"/>
          </a:xfrm>
          <a:solidFill>
            <a:schemeClr val="bg1"/>
          </a:solidFill>
        </p:spPr>
        <p:txBody>
          <a:bodyPr anchor="t"/>
          <a:lstStyle/>
          <a:p>
            <a:r>
              <a:rPr lang="en-US" cap="none" dirty="0" smtClean="0">
                <a:solidFill>
                  <a:schemeClr val="tx2"/>
                </a:solidFill>
              </a:rPr>
              <a:t>Application Focus Area (AFA) 3:</a:t>
            </a:r>
            <a:br>
              <a:rPr lang="en-US" cap="none" dirty="0" smtClean="0">
                <a:solidFill>
                  <a:schemeClr val="tx2"/>
                </a:solidFill>
              </a:rPr>
            </a:br>
            <a:r>
              <a:rPr lang="en-US" dirty="0"/>
              <a:t>Understanding the future of coastal engineering material properties.</a:t>
            </a:r>
          </a:p>
        </p:txBody>
      </p:sp>
      <p:pic>
        <p:nvPicPr>
          <p:cNvPr id="4" name="Picture 3"/>
          <p:cNvPicPr/>
          <p:nvPr/>
        </p:nvPicPr>
        <p:blipFill>
          <a:blip r:embed="rId3"/>
          <a:stretch>
            <a:fillRect/>
          </a:stretch>
        </p:blipFill>
        <p:spPr>
          <a:xfrm>
            <a:off x="5224604" y="1893058"/>
            <a:ext cx="3362325" cy="4191000"/>
          </a:xfrm>
          <a:prstGeom prst="rect">
            <a:avLst/>
          </a:prstGeom>
        </p:spPr>
      </p:pic>
    </p:spTree>
    <p:extLst>
      <p:ext uri="{BB962C8B-B14F-4D97-AF65-F5344CB8AC3E}">
        <p14:creationId xmlns:p14="http://schemas.microsoft.com/office/powerpoint/2010/main" val="1098705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372" y="1812949"/>
            <a:ext cx="4437345" cy="4880220"/>
          </a:xfrm>
        </p:spPr>
        <p:txBody>
          <a:bodyPr/>
          <a:lstStyle/>
          <a:p>
            <a:r>
              <a:rPr lang="en-US" dirty="0" smtClean="0"/>
              <a:t>Statements of Need</a:t>
            </a:r>
          </a:p>
          <a:p>
            <a:pPr marL="457200" indent="-457200">
              <a:buFont typeface="Arial" panose="020B0604020202020204" pitchFamily="34" charset="0"/>
              <a:buChar char="•"/>
            </a:pPr>
            <a:r>
              <a:rPr lang="en-US" dirty="0" smtClean="0"/>
              <a:t>(17-F-10) </a:t>
            </a:r>
            <a:r>
              <a:rPr lang="en-US" dirty="0" smtClean="0">
                <a:hlinkClick r:id="rId2"/>
              </a:rPr>
              <a:t>Lifecycle Adaptive Management of Biophysical System Performance for Constructed Natural and Nature Based Features (NNBFs) in Coastal Storm Risk Management (CSRM)</a:t>
            </a:r>
            <a:r>
              <a:rPr lang="en-US" dirty="0" smtClean="0"/>
              <a:t> </a:t>
            </a:r>
          </a:p>
          <a:p>
            <a:endParaRPr lang="en-US" dirty="0" smtClean="0"/>
          </a:p>
          <a:p>
            <a:endParaRPr lang="en-US" dirty="0" smtClean="0"/>
          </a:p>
          <a:p>
            <a:endParaRPr lang="en-US" dirty="0" smtClean="0"/>
          </a:p>
        </p:txBody>
      </p:sp>
      <p:sp>
        <p:nvSpPr>
          <p:cNvPr id="3" name="Title 2"/>
          <p:cNvSpPr>
            <a:spLocks noGrp="1"/>
          </p:cNvSpPr>
          <p:nvPr>
            <p:ph type="title"/>
          </p:nvPr>
        </p:nvSpPr>
        <p:spPr>
          <a:xfrm>
            <a:off x="190500" y="160337"/>
            <a:ext cx="8775700" cy="1450099"/>
          </a:xfrm>
          <a:solidFill>
            <a:schemeClr val="bg1"/>
          </a:solidFill>
        </p:spPr>
        <p:txBody>
          <a:bodyPr anchor="t"/>
          <a:lstStyle/>
          <a:p>
            <a:r>
              <a:rPr lang="en-US" cap="none" dirty="0" smtClean="0">
                <a:solidFill>
                  <a:schemeClr val="tx2"/>
                </a:solidFill>
              </a:rPr>
              <a:t>Application Focus Area (AFA) 4:</a:t>
            </a:r>
            <a:br>
              <a:rPr lang="en-US" cap="none" dirty="0" smtClean="0">
                <a:solidFill>
                  <a:schemeClr val="tx2"/>
                </a:solidFill>
              </a:rPr>
            </a:br>
            <a:r>
              <a:rPr lang="en-US" dirty="0" smtClean="0"/>
              <a:t>Advancement </a:t>
            </a:r>
            <a:r>
              <a:rPr lang="en-US" dirty="0"/>
              <a:t>of reduced order model techniques.</a:t>
            </a:r>
          </a:p>
        </p:txBody>
      </p:sp>
      <p:pic>
        <p:nvPicPr>
          <p:cNvPr id="4" name="Picture 3"/>
          <p:cNvPicPr/>
          <p:nvPr/>
        </p:nvPicPr>
        <p:blipFill>
          <a:blip r:embed="rId3"/>
          <a:stretch>
            <a:fillRect/>
          </a:stretch>
        </p:blipFill>
        <p:spPr>
          <a:xfrm>
            <a:off x="4578350" y="1610436"/>
            <a:ext cx="3990975" cy="4352925"/>
          </a:xfrm>
          <a:prstGeom prst="rect">
            <a:avLst/>
          </a:prstGeom>
        </p:spPr>
      </p:pic>
    </p:spTree>
    <p:extLst>
      <p:ext uri="{BB962C8B-B14F-4D97-AF65-F5344CB8AC3E}">
        <p14:creationId xmlns:p14="http://schemas.microsoft.com/office/powerpoint/2010/main" val="800511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076" y="1977780"/>
            <a:ext cx="3361856" cy="4880220"/>
          </a:xfrm>
        </p:spPr>
        <p:txBody>
          <a:bodyPr/>
          <a:lstStyle/>
          <a:p>
            <a:r>
              <a:rPr lang="en-US" dirty="0" smtClean="0"/>
              <a:t>Statements of Need</a:t>
            </a:r>
          </a:p>
          <a:p>
            <a:pPr marL="457200" indent="-457200">
              <a:buFont typeface="Arial" panose="020B0604020202020204" pitchFamily="34" charset="0"/>
              <a:buChar char="•"/>
            </a:pPr>
            <a:r>
              <a:rPr lang="en-US" dirty="0"/>
              <a:t>(17-N-2) </a:t>
            </a:r>
            <a:r>
              <a:rPr lang="en-US" dirty="0">
                <a:hlinkClick r:id="rId2"/>
              </a:rPr>
              <a:t>Environmentally Acceptable Methods for Dredged-Material Disposal in Deep Holes </a:t>
            </a:r>
            <a:endParaRPr lang="en-US" dirty="0" smtClean="0"/>
          </a:p>
          <a:p>
            <a:endParaRPr lang="en-US" dirty="0" smtClean="0"/>
          </a:p>
        </p:txBody>
      </p:sp>
      <p:sp>
        <p:nvSpPr>
          <p:cNvPr id="3" name="Title 2"/>
          <p:cNvSpPr>
            <a:spLocks noGrp="1"/>
          </p:cNvSpPr>
          <p:nvPr>
            <p:ph type="title"/>
          </p:nvPr>
        </p:nvSpPr>
        <p:spPr>
          <a:xfrm>
            <a:off x="190500" y="160337"/>
            <a:ext cx="8775700" cy="1804941"/>
          </a:xfrm>
          <a:solidFill>
            <a:schemeClr val="bg1"/>
          </a:solidFill>
        </p:spPr>
        <p:txBody>
          <a:bodyPr anchor="t"/>
          <a:lstStyle/>
          <a:p>
            <a:r>
              <a:rPr lang="en-US" cap="none" dirty="0" smtClean="0">
                <a:solidFill>
                  <a:schemeClr val="tx2"/>
                </a:solidFill>
              </a:rPr>
              <a:t>Application Focus Area (AFA) 5:</a:t>
            </a:r>
            <a:br>
              <a:rPr lang="en-US" cap="none" dirty="0" smtClean="0">
                <a:solidFill>
                  <a:schemeClr val="tx2"/>
                </a:solidFill>
              </a:rPr>
            </a:br>
            <a:r>
              <a:rPr lang="en-US" dirty="0" smtClean="0"/>
              <a:t>Evolution </a:t>
            </a:r>
            <a:r>
              <a:rPr lang="en-US" dirty="0"/>
              <a:t>of engineering and design, construction, operations, and maintenance methods.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033" y="2210938"/>
            <a:ext cx="4612564" cy="3448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82883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314" y="2306472"/>
            <a:ext cx="3454707" cy="4880220"/>
          </a:xfrm>
        </p:spPr>
        <p:txBody>
          <a:bodyPr/>
          <a:lstStyle/>
          <a:p>
            <a:r>
              <a:rPr lang="en-US" dirty="0" smtClean="0"/>
              <a:t>Statements of Need</a:t>
            </a:r>
          </a:p>
          <a:p>
            <a:pPr marL="457200" indent="-457200">
              <a:buFont typeface="Arial" panose="020B0604020202020204" pitchFamily="34" charset="0"/>
              <a:buChar char="•"/>
            </a:pPr>
            <a:r>
              <a:rPr lang="en-US" dirty="0"/>
              <a:t>(17-N-12) </a:t>
            </a:r>
            <a:r>
              <a:rPr lang="en-US" dirty="0">
                <a:hlinkClick r:id="rId2"/>
              </a:rPr>
              <a:t>Decision tools for integration of dredged material management information and analyses</a:t>
            </a:r>
            <a:r>
              <a:rPr lang="en-US" dirty="0"/>
              <a:t> </a:t>
            </a:r>
          </a:p>
          <a:p>
            <a:endParaRPr lang="en-US" dirty="0" smtClean="0"/>
          </a:p>
          <a:p>
            <a:endParaRPr lang="en-US" dirty="0" smtClean="0"/>
          </a:p>
          <a:p>
            <a:endParaRPr lang="en-US" dirty="0" smtClean="0"/>
          </a:p>
        </p:txBody>
      </p:sp>
      <p:sp>
        <p:nvSpPr>
          <p:cNvPr id="3" name="Title 2"/>
          <p:cNvSpPr>
            <a:spLocks noGrp="1"/>
          </p:cNvSpPr>
          <p:nvPr>
            <p:ph type="title"/>
          </p:nvPr>
        </p:nvSpPr>
        <p:spPr>
          <a:xfrm>
            <a:off x="190500" y="160337"/>
            <a:ext cx="8775700" cy="1914123"/>
          </a:xfrm>
          <a:solidFill>
            <a:schemeClr val="bg1"/>
          </a:solidFill>
        </p:spPr>
        <p:txBody>
          <a:bodyPr anchor="t"/>
          <a:lstStyle/>
          <a:p>
            <a:r>
              <a:rPr lang="en-US" cap="none" dirty="0" smtClean="0">
                <a:solidFill>
                  <a:schemeClr val="tx2"/>
                </a:solidFill>
              </a:rPr>
              <a:t>Application Focus Area (AFA) 6:</a:t>
            </a:r>
            <a:br>
              <a:rPr lang="en-US" cap="none" dirty="0" smtClean="0">
                <a:solidFill>
                  <a:schemeClr val="tx2"/>
                </a:solidFill>
              </a:rPr>
            </a:br>
            <a:r>
              <a:rPr lang="en-US" dirty="0" smtClean="0"/>
              <a:t>Infusion </a:t>
            </a:r>
            <a:r>
              <a:rPr lang="en-US" dirty="0"/>
              <a:t>of principles and practices of ocean and coastal mega infrastructure decision support systems.</a:t>
            </a:r>
          </a:p>
        </p:txBody>
      </p:sp>
      <p:pic>
        <p:nvPicPr>
          <p:cNvPr id="4" name="Picture 3">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10709" y="2419605"/>
            <a:ext cx="4498320" cy="25303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6670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7609" y="1977780"/>
            <a:ext cx="4645653" cy="4880220"/>
          </a:xfrm>
        </p:spPr>
        <p:txBody>
          <a:bodyPr/>
          <a:lstStyle/>
          <a:p>
            <a:r>
              <a:rPr lang="en-US" dirty="0" smtClean="0"/>
              <a:t>Statements of Need</a:t>
            </a:r>
          </a:p>
          <a:p>
            <a:pPr marL="457200" indent="-457200">
              <a:buFont typeface="Arial" panose="020B0604020202020204" pitchFamily="34" charset="0"/>
              <a:buChar char="•"/>
            </a:pPr>
            <a:r>
              <a:rPr lang="en-US" dirty="0"/>
              <a:t>(17-N-13) </a:t>
            </a:r>
            <a:r>
              <a:rPr lang="en-US" dirty="0">
                <a:hlinkClick r:id="rId2"/>
              </a:rPr>
              <a:t>Modern dissemination, access, and approval methods for USACE Engineering Regulations and Manuals</a:t>
            </a:r>
            <a:r>
              <a:rPr lang="en-US" dirty="0"/>
              <a:t> </a:t>
            </a:r>
          </a:p>
          <a:p>
            <a:endParaRPr lang="en-US" dirty="0" smtClean="0"/>
          </a:p>
          <a:p>
            <a:endParaRPr lang="en-US" dirty="0" smtClean="0"/>
          </a:p>
          <a:p>
            <a:endParaRPr lang="en-US" dirty="0" smtClean="0"/>
          </a:p>
        </p:txBody>
      </p:sp>
      <p:sp>
        <p:nvSpPr>
          <p:cNvPr id="3" name="Title 2"/>
          <p:cNvSpPr>
            <a:spLocks noGrp="1"/>
          </p:cNvSpPr>
          <p:nvPr>
            <p:ph type="title"/>
          </p:nvPr>
        </p:nvSpPr>
        <p:spPr>
          <a:xfrm>
            <a:off x="176852" y="160338"/>
            <a:ext cx="8775700" cy="1600224"/>
          </a:xfrm>
          <a:solidFill>
            <a:schemeClr val="bg1"/>
          </a:solidFill>
        </p:spPr>
        <p:txBody>
          <a:bodyPr anchor="t"/>
          <a:lstStyle/>
          <a:p>
            <a:r>
              <a:rPr lang="en-US" cap="none" dirty="0" smtClean="0">
                <a:solidFill>
                  <a:schemeClr val="tx2"/>
                </a:solidFill>
              </a:rPr>
              <a:t>Application Focus Area (AFA) 7:</a:t>
            </a:r>
            <a:br>
              <a:rPr lang="en-US" cap="none" dirty="0" smtClean="0">
                <a:solidFill>
                  <a:schemeClr val="tx2"/>
                </a:solidFill>
              </a:rPr>
            </a:br>
            <a:r>
              <a:rPr lang="en-US" dirty="0"/>
              <a:t>Integration of technology and science with USACE practice and policy.</a:t>
            </a:r>
          </a:p>
        </p:txBody>
      </p:sp>
      <p:pic>
        <p:nvPicPr>
          <p:cNvPr id="4" name="Picture 3"/>
          <p:cNvPicPr>
            <a:picLocks noChangeAspect="1"/>
          </p:cNvPicPr>
          <p:nvPr/>
        </p:nvPicPr>
        <p:blipFill rotWithShape="1">
          <a:blip r:embed="rId3"/>
          <a:srcRect l="33847" t="15954" r="32063" b="6086"/>
          <a:stretch/>
        </p:blipFill>
        <p:spPr>
          <a:xfrm>
            <a:off x="5781376" y="1977780"/>
            <a:ext cx="2751146" cy="35372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9495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23558" y="979037"/>
            <a:ext cx="4648200" cy="1323439"/>
          </a:xfrm>
          <a:prstGeom prst="rect">
            <a:avLst/>
          </a:prstGeom>
          <a:noFill/>
        </p:spPr>
        <p:txBody>
          <a:bodyPr wrap="square" lIns="91440" tIns="45720" rIns="91440" bIns="45720">
            <a:spAutoFit/>
          </a:bodyPr>
          <a:lstStyle/>
          <a:p>
            <a:r>
              <a:rPr lang="en-US" sz="28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Futura BdCn BT" pitchFamily="34" charset="0"/>
              </a:rPr>
              <a:t>ONLINE</a:t>
            </a:r>
          </a:p>
          <a:p>
            <a:r>
              <a:rPr lang="en-US" sz="2600" dirty="0" smtClean="0">
                <a:ln w="12700">
                  <a:solidFill>
                    <a:schemeClr val="tx2">
                      <a:satMod val="155000"/>
                    </a:schemeClr>
                  </a:solidFill>
                  <a:prstDash val="solid"/>
                </a:ln>
                <a:latin typeface="Futura BdCn BT" pitchFamily="34" charset="0"/>
                <a:hlinkClick r:id="rId3"/>
              </a:rPr>
              <a:t>www.swg.usace.army.mil</a:t>
            </a:r>
            <a:r>
              <a:rPr lang="en-US" sz="2600" dirty="0" smtClean="0">
                <a:ln w="12700">
                  <a:solidFill>
                    <a:schemeClr val="tx2">
                      <a:satMod val="155000"/>
                    </a:schemeClr>
                  </a:solidFill>
                  <a:prstDash val="solid"/>
                </a:ln>
                <a:latin typeface="Futura BdCn BT" pitchFamily="34" charset="0"/>
              </a:rPr>
              <a:t/>
            </a:r>
            <a:br>
              <a:rPr lang="en-US" sz="2600" dirty="0" smtClean="0">
                <a:ln w="12700">
                  <a:solidFill>
                    <a:schemeClr val="tx2">
                      <a:satMod val="155000"/>
                    </a:schemeClr>
                  </a:solidFill>
                  <a:prstDash val="solid"/>
                </a:ln>
                <a:latin typeface="Futura BdCn BT" pitchFamily="34" charset="0"/>
              </a:rPr>
            </a:br>
            <a:endParaRPr lang="en-US" sz="2600" dirty="0">
              <a:ln w="12700">
                <a:solidFill>
                  <a:schemeClr val="tx2">
                    <a:satMod val="155000"/>
                  </a:schemeClr>
                </a:solidFill>
                <a:prstDash val="solid"/>
              </a:ln>
              <a:latin typeface="Futura BdCn BT" pitchFamily="34" charset="0"/>
            </a:endParaRPr>
          </a:p>
        </p:txBody>
      </p:sp>
      <p:sp>
        <p:nvSpPr>
          <p:cNvPr id="2" name="Rectangle 1"/>
          <p:cNvSpPr/>
          <p:nvPr/>
        </p:nvSpPr>
        <p:spPr>
          <a:xfrm rot="16200000">
            <a:off x="-2737074" y="3093135"/>
            <a:ext cx="6493937" cy="646331"/>
          </a:xfrm>
          <a:prstGeom prst="rect">
            <a:avLst/>
          </a:prstGeom>
          <a:solidFill>
            <a:schemeClr val="bg1"/>
          </a:solidFill>
        </p:spPr>
        <p:txBody>
          <a:bodyPr wrap="square">
            <a:spAutoFit/>
          </a:bodyPr>
          <a:lstStyle/>
          <a:p>
            <a:pPr algn="ctr">
              <a:spcBef>
                <a:spcPts val="600"/>
              </a:spcBef>
              <a:spcAft>
                <a:spcPts val="600"/>
              </a:spcAft>
            </a:pPr>
            <a:r>
              <a:rPr lang="en-US" sz="3600" b="1" kern="0" dirty="0" smtClean="0">
                <a:solidFill>
                  <a:schemeClr val="tx2"/>
                </a:solidFill>
              </a:rPr>
              <a:t>Connect with Us!</a:t>
            </a:r>
            <a:endParaRPr lang="en-US" sz="3600" dirty="0">
              <a:solidFill>
                <a:schemeClr val="tx2"/>
              </a:solidFill>
            </a:endParaRPr>
          </a:p>
        </p:txBody>
      </p:sp>
      <p:sp>
        <p:nvSpPr>
          <p:cNvPr id="3" name="TextBox 2"/>
          <p:cNvSpPr txBox="1"/>
          <p:nvPr/>
        </p:nvSpPr>
        <p:spPr>
          <a:xfrm>
            <a:off x="1058575" y="2816135"/>
            <a:ext cx="7902545" cy="1200329"/>
          </a:xfrm>
          <a:prstGeom prst="rect">
            <a:avLst/>
          </a:prstGeom>
          <a:noFill/>
        </p:spPr>
        <p:txBody>
          <a:bodyPr wrap="square" rtlCol="0">
            <a:spAutoFit/>
          </a:bodyPr>
          <a:lstStyle/>
          <a:p>
            <a:r>
              <a:rPr lang="en-US" dirty="0">
                <a:hlinkClick r:id="rId4"/>
              </a:rPr>
              <a:t>http://www.swg.usace.army.mil/Business-With-Us/Engineering-Construction-Division/Coastal-Science-and-Engineering-Collaborative/</a:t>
            </a:r>
            <a:endParaRPr lang="en-US"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75" y="667114"/>
            <a:ext cx="1439468" cy="1440404"/>
          </a:xfrm>
          <a:prstGeom prst="rect">
            <a:avLst/>
          </a:prstGeom>
        </p:spPr>
      </p:pic>
    </p:spTree>
    <p:extLst>
      <p:ext uri="{BB962C8B-B14F-4D97-AF65-F5344CB8AC3E}">
        <p14:creationId xmlns:p14="http://schemas.microsoft.com/office/powerpoint/2010/main" val="688243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44" y="966788"/>
            <a:ext cx="8341480" cy="4880220"/>
          </a:xfrm>
        </p:spPr>
        <p:txBody>
          <a:bodyPr/>
          <a:lstStyle/>
          <a:p>
            <a:pPr marL="457200" indent="-457200">
              <a:buFont typeface="+mj-lt"/>
              <a:buAutoNum type="arabicPeriod"/>
            </a:pPr>
            <a:r>
              <a:rPr lang="en-US" dirty="0" smtClean="0"/>
              <a:t>(17-F-8) </a:t>
            </a:r>
            <a:r>
              <a:rPr lang="en-US" dirty="0" smtClean="0">
                <a:hlinkClick r:id="rId2"/>
              </a:rPr>
              <a:t>Biophysical System Performance of Natural and Nature Based Features (NNBFs) for Coastal Storm Risk Management (CSRM) SMART Planning Studies.</a:t>
            </a:r>
            <a:r>
              <a:rPr lang="en-US" dirty="0" smtClean="0"/>
              <a:t> </a:t>
            </a:r>
          </a:p>
          <a:p>
            <a:pPr marL="457200" indent="-457200">
              <a:buFont typeface="+mj-lt"/>
              <a:buAutoNum type="arabicPeriod"/>
            </a:pPr>
            <a:r>
              <a:rPr lang="en-US" dirty="0" smtClean="0"/>
              <a:t>(</a:t>
            </a:r>
            <a:r>
              <a:rPr lang="en-US" dirty="0"/>
              <a:t>17-F-9) </a:t>
            </a:r>
            <a:r>
              <a:rPr lang="en-US" dirty="0">
                <a:hlinkClick r:id="rId3"/>
              </a:rPr>
              <a:t>Biophysical System Performance of Natural and Nature Based Features (NNBFs) for Coastal Storm Risk Management (CSRM) Pre-Construction, Engineering, and Design (PED)</a:t>
            </a:r>
            <a:r>
              <a:rPr lang="en-US" dirty="0"/>
              <a:t> </a:t>
            </a:r>
            <a:endParaRPr lang="en-US" dirty="0" smtClean="0"/>
          </a:p>
          <a:p>
            <a:pPr marL="457200" indent="-457200">
              <a:buFont typeface="+mj-lt"/>
              <a:buAutoNum type="arabicPeriod"/>
            </a:pPr>
            <a:r>
              <a:rPr lang="en-US" dirty="0"/>
              <a:t>(17-F-10) </a:t>
            </a:r>
            <a:r>
              <a:rPr lang="en-US" dirty="0">
                <a:hlinkClick r:id="rId4"/>
              </a:rPr>
              <a:t>Lifecycle Adaptive Management of Biophysical System Performance for Constructed Natural and Nature Based Features (NNBFs) in Coastal Storm Risk Management (CSRM)</a:t>
            </a:r>
            <a:r>
              <a:rPr lang="en-US" dirty="0"/>
              <a:t> </a:t>
            </a:r>
            <a:endParaRPr lang="en-US" dirty="0" smtClean="0"/>
          </a:p>
          <a:p>
            <a:pPr marL="457200" indent="-457200">
              <a:buFont typeface="+mj-lt"/>
              <a:buAutoNum type="arabicPeriod"/>
            </a:pPr>
            <a:r>
              <a:rPr lang="en-US" dirty="0"/>
              <a:t>(17-N-11) </a:t>
            </a:r>
            <a:r>
              <a:rPr lang="en-US" dirty="0">
                <a:hlinkClick r:id="rId5"/>
              </a:rPr>
              <a:t>Vegetated Stabilization of Erodible Clay Dike for Protection of Dredged-Material Placement Areas </a:t>
            </a:r>
            <a:endParaRPr lang="en-US" dirty="0" smtClean="0"/>
          </a:p>
          <a:p>
            <a:pPr marL="457200" indent="-457200">
              <a:buFont typeface="+mj-lt"/>
              <a:buAutoNum type="arabicPeriod"/>
            </a:pPr>
            <a:r>
              <a:rPr lang="en-US" dirty="0"/>
              <a:t>(17-N-12) </a:t>
            </a:r>
            <a:r>
              <a:rPr lang="en-US" dirty="0">
                <a:hlinkClick r:id="rId6"/>
              </a:rPr>
              <a:t>Decision tools for integration of dredged material management information and analyses</a:t>
            </a:r>
            <a:r>
              <a:rPr lang="en-US" dirty="0"/>
              <a:t> </a:t>
            </a:r>
            <a:endParaRPr lang="en-US" dirty="0" smtClean="0"/>
          </a:p>
          <a:p>
            <a:pPr marL="457200" indent="-457200">
              <a:buFont typeface="+mj-lt"/>
              <a:buAutoNum type="arabicPeriod"/>
            </a:pPr>
            <a:r>
              <a:rPr lang="en-US" dirty="0"/>
              <a:t>(17-N-13) </a:t>
            </a:r>
            <a:r>
              <a:rPr lang="en-US" dirty="0">
                <a:hlinkClick r:id="rId7"/>
              </a:rPr>
              <a:t>Modern dissemination, access, and approval methods for USACE Engineering Regulations and Manuals</a:t>
            </a:r>
            <a:r>
              <a:rPr lang="en-US" dirty="0"/>
              <a:t> </a:t>
            </a:r>
            <a:endParaRPr lang="en-US" dirty="0" smtClean="0"/>
          </a:p>
          <a:p>
            <a:pPr marL="457200" indent="-457200">
              <a:buFont typeface="+mj-lt"/>
              <a:buAutoNum type="arabicPeriod"/>
            </a:pPr>
            <a:endParaRPr lang="en-US" dirty="0"/>
          </a:p>
        </p:txBody>
      </p:sp>
      <p:sp>
        <p:nvSpPr>
          <p:cNvPr id="3" name="Title 2"/>
          <p:cNvSpPr>
            <a:spLocks noGrp="1"/>
          </p:cNvSpPr>
          <p:nvPr>
            <p:ph type="title"/>
          </p:nvPr>
        </p:nvSpPr>
        <p:spPr>
          <a:xfrm>
            <a:off x="190500" y="160337"/>
            <a:ext cx="8775700" cy="806451"/>
          </a:xfrm>
          <a:solidFill>
            <a:schemeClr val="bg1"/>
          </a:solidFill>
        </p:spPr>
        <p:txBody>
          <a:bodyPr/>
          <a:lstStyle/>
          <a:p>
            <a:pPr algn="ctr"/>
            <a:r>
              <a:rPr lang="en-US" cap="none" dirty="0" smtClean="0">
                <a:solidFill>
                  <a:schemeClr val="tx2"/>
                </a:solidFill>
              </a:rPr>
              <a:t>Submitted Statements of Need</a:t>
            </a:r>
            <a:endParaRPr lang="en-US" cap="none" dirty="0">
              <a:solidFill>
                <a:schemeClr val="tx2"/>
              </a:solidFill>
            </a:endParaRPr>
          </a:p>
        </p:txBody>
      </p:sp>
    </p:spTree>
    <p:extLst>
      <p:ext uri="{BB962C8B-B14F-4D97-AF65-F5344CB8AC3E}">
        <p14:creationId xmlns:p14="http://schemas.microsoft.com/office/powerpoint/2010/main" val="1630815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364" y="150312"/>
            <a:ext cx="8793272" cy="662488"/>
          </a:xfrm>
          <a:solidFill>
            <a:schemeClr val="bg1"/>
          </a:solidFill>
        </p:spPr>
        <p:txBody>
          <a:bodyPr/>
          <a:lstStyle/>
          <a:p>
            <a:pPr algn="ctr"/>
            <a:r>
              <a:rPr lang="en-US" cap="none" dirty="0" smtClean="0">
                <a:solidFill>
                  <a:schemeClr val="tx2"/>
                </a:solidFill>
              </a:rPr>
              <a:t>Presentation Overview</a:t>
            </a:r>
            <a:endParaRPr lang="en-US" cap="none" dirty="0">
              <a:solidFill>
                <a:schemeClr val="tx2"/>
              </a:solidFill>
            </a:endParaRPr>
          </a:p>
        </p:txBody>
      </p:sp>
      <p:sp>
        <p:nvSpPr>
          <p:cNvPr id="5" name="Content Placeholder 4"/>
          <p:cNvSpPr>
            <a:spLocks noGrp="1"/>
          </p:cNvSpPr>
          <p:nvPr>
            <p:ph sz="quarter" idx="16"/>
          </p:nvPr>
        </p:nvSpPr>
        <p:spPr>
          <a:xfrm>
            <a:off x="354725" y="1584420"/>
            <a:ext cx="4180699" cy="5000625"/>
          </a:xfrm>
        </p:spPr>
        <p:txBody>
          <a:bodyPr/>
          <a:lstStyle/>
          <a:p>
            <a:pPr>
              <a:buFont typeface="Arial" panose="020B0604020202020204" pitchFamily="34" charset="0"/>
              <a:buChar char="•"/>
            </a:pPr>
            <a:r>
              <a:rPr lang="en-US" sz="2400" dirty="0" smtClean="0">
                <a:solidFill>
                  <a:schemeClr val="tx1"/>
                </a:solidFill>
              </a:rPr>
              <a:t>Why CSEC?</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r>
              <a:rPr lang="en-US" sz="2400" dirty="0" smtClean="0">
                <a:solidFill>
                  <a:schemeClr val="tx1"/>
                </a:solidFill>
              </a:rPr>
              <a:t>CSEC Organization</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r>
              <a:rPr lang="en-US" sz="2400" dirty="0" smtClean="0">
                <a:solidFill>
                  <a:schemeClr val="tx1"/>
                </a:solidFill>
              </a:rPr>
              <a:t>Ongoing Activities</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r>
              <a:rPr lang="en-US" sz="2400" dirty="0" smtClean="0">
                <a:solidFill>
                  <a:schemeClr val="tx1"/>
                </a:solidFill>
              </a:rPr>
              <a:t>Approach to Statements of Need</a:t>
            </a:r>
          </a:p>
          <a:p>
            <a:pPr>
              <a:buFont typeface="Arial" panose="020B0604020202020204" pitchFamily="34" charset="0"/>
              <a:buChar char="•"/>
            </a:pPr>
            <a:endParaRPr lang="en-US" sz="2400" dirty="0" smtClean="0">
              <a:solidFill>
                <a:schemeClr val="tx1"/>
              </a:solidFill>
            </a:endParaRPr>
          </a:p>
        </p:txBody>
      </p:sp>
      <p:pic>
        <p:nvPicPr>
          <p:cNvPr id="6" name="Picture 2" descr="Z:\2011\Photos\2011\05-May\0503 Brazos River Flood Gates Removal (South)\IMG_1844.JPG"/>
          <p:cNvPicPr>
            <a:picLocks noChangeAspect="1" noChangeArrowheads="1"/>
          </p:cNvPicPr>
          <p:nvPr/>
        </p:nvPicPr>
        <p:blipFill>
          <a:blip r:embed="rId2" cstate="email"/>
          <a:srcRect/>
          <a:stretch>
            <a:fillRect/>
          </a:stretch>
        </p:blipFill>
        <p:spPr bwMode="auto">
          <a:xfrm>
            <a:off x="4876800" y="988838"/>
            <a:ext cx="3759711" cy="2248197"/>
          </a:xfrm>
          <a:prstGeom prst="rect">
            <a:avLst/>
          </a:prstGeom>
          <a:ln>
            <a:noFill/>
          </a:ln>
          <a:effectLst>
            <a:outerShdw blurRad="190500" algn="tl" rotWithShape="0">
              <a:srgbClr val="000000">
                <a:alpha val="70000"/>
              </a:srgbClr>
            </a:outerShdw>
          </a:effectLst>
        </p:spPr>
      </p:pic>
      <p:pic>
        <p:nvPicPr>
          <p:cNvPr id="7" name="Picture 2" descr="Z:\2011\Photos\2011\05-May\0503 Brazos River Flood Gates Removal (South)\IMG_1844.JPG"/>
          <p:cNvPicPr>
            <a:picLocks noChangeAspect="1" noChangeArrowheads="1"/>
          </p:cNvPicPr>
          <p:nvPr/>
        </p:nvPicPr>
        <p:blipFill>
          <a:blip r:embed="rId3" cstate="email"/>
          <a:srcRect/>
          <a:stretch>
            <a:fillRect/>
          </a:stretch>
        </p:blipFill>
        <p:spPr bwMode="auto">
          <a:xfrm>
            <a:off x="4870236" y="3614122"/>
            <a:ext cx="3798930" cy="21296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42405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200165" y="161508"/>
            <a:ext cx="8753335" cy="867192"/>
          </a:xfrm>
          <a:prstGeom prst="rect">
            <a:avLst/>
          </a:prstGeom>
          <a:solidFill>
            <a:schemeClr val="bg1"/>
          </a:solidFill>
          <a:ln w="12700">
            <a:noFill/>
            <a:miter lim="800000"/>
            <a:headEnd/>
            <a:tailEnd/>
          </a:ln>
        </p:spPr>
        <p:txBody>
          <a:bodyPr wrap="none" anchor="ctr"/>
          <a:lstStyle/>
          <a:p>
            <a:pPr lvl="0" algn="ctr">
              <a:defRPr/>
            </a:pPr>
            <a:r>
              <a:rPr lang="en-US" sz="2800" b="1" kern="0" dirty="0" smtClean="0">
                <a:solidFill>
                  <a:schemeClr val="tx2"/>
                </a:solidFill>
              </a:rPr>
              <a:t>Texas Coast Problems and Opportunities</a:t>
            </a:r>
            <a:endParaRPr lang="en-US" sz="2800" b="1" kern="0" dirty="0">
              <a:solidFill>
                <a:schemeClr val="tx2"/>
              </a:solidFill>
            </a:endParaRPr>
          </a:p>
        </p:txBody>
      </p:sp>
      <p:grpSp>
        <p:nvGrpSpPr>
          <p:cNvPr id="12" name="Group 11"/>
          <p:cNvGrpSpPr/>
          <p:nvPr/>
        </p:nvGrpSpPr>
        <p:grpSpPr>
          <a:xfrm>
            <a:off x="1999814" y="5635471"/>
            <a:ext cx="1956266" cy="1024409"/>
            <a:chOff x="-629241" y="1134672"/>
            <a:chExt cx="9024718" cy="4800600"/>
          </a:xfrm>
        </p:grpSpPr>
        <p:pic>
          <p:nvPicPr>
            <p:cNvPr id="13" name="Picture 12" descr="SPI BUD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241" y="1134672"/>
              <a:ext cx="4114799" cy="4790990"/>
            </a:xfrm>
            <a:prstGeom prst="rect">
              <a:avLst/>
            </a:prstGeom>
            <a:ln w="3175">
              <a:noFill/>
            </a:ln>
          </p:spPr>
        </p:pic>
        <p:pic>
          <p:nvPicPr>
            <p:cNvPr id="14" name="Picture 2" descr="S:\Shared Files\SAB_To_Galv\materials\photos\glo.texas after.jpg"/>
            <p:cNvPicPr>
              <a:picLocks noChangeAspect="1" noChangeArrowheads="1"/>
            </p:cNvPicPr>
            <p:nvPr/>
          </p:nvPicPr>
          <p:blipFill>
            <a:blip r:embed="rId4" cstate="email">
              <a:extLst>
                <a:ext uri="{28A0092B-C50C-407E-A947-70E740481C1C}">
                  <a14:useLocalDpi xmlns:a14="http://schemas.microsoft.com/office/drawing/2010/main"/>
                </a:ext>
              </a:extLst>
            </a:blip>
            <a:srcRect r="-21"/>
            <a:stretch>
              <a:fillRect/>
            </a:stretch>
          </p:blipFill>
          <p:spPr bwMode="auto">
            <a:xfrm>
              <a:off x="3594876" y="1134672"/>
              <a:ext cx="4800601" cy="4800600"/>
            </a:xfrm>
            <a:prstGeom prst="rect">
              <a:avLst/>
            </a:prstGeom>
            <a:noFill/>
            <a:ln w="3175">
              <a:noFill/>
            </a:ln>
          </p:spPr>
        </p:pic>
      </p:grpSp>
      <p:pic>
        <p:nvPicPr>
          <p:cNvPr id="16" name="Content Placeholder 6" descr="TX City hurr levee4.JPG"/>
          <p:cNvPicPr>
            <a:picLocks noChangeAspect="1"/>
          </p:cNvPicPr>
          <p:nvPr/>
        </p:nvPicPr>
        <p:blipFill rotWithShape="1">
          <a:blip r:embed="rId5" cstate="print"/>
          <a:srcRect b="-136"/>
          <a:stretch/>
        </p:blipFill>
        <p:spPr bwMode="auto">
          <a:xfrm>
            <a:off x="7950462" y="5638541"/>
            <a:ext cx="934458" cy="1042927"/>
          </a:xfrm>
          <a:prstGeom prst="rect">
            <a:avLst/>
          </a:prstGeom>
          <a:noFill/>
          <a:ln w="3175">
            <a:noFill/>
            <a:miter lim="800000"/>
            <a:headEnd/>
            <a:tailEnd/>
          </a:ln>
          <a:effectLst/>
        </p:spPr>
      </p:pic>
      <p:pic>
        <p:nvPicPr>
          <p:cNvPr id="17" name="Picture 4" descr="maeslantkering"/>
          <p:cNvPicPr>
            <a:picLocks noChangeAspect="1" noChangeArrowheads="1"/>
          </p:cNvPicPr>
          <p:nvPr/>
        </p:nvPicPr>
        <p:blipFill>
          <a:blip r:embed="rId6" cstate="print"/>
          <a:srcRect/>
          <a:stretch>
            <a:fillRect/>
          </a:stretch>
        </p:blipFill>
        <p:spPr>
          <a:xfrm>
            <a:off x="299650" y="5615758"/>
            <a:ext cx="1407230" cy="1031357"/>
          </a:xfrm>
          <a:prstGeom prst="rect">
            <a:avLst/>
          </a:prstGeom>
          <a:ln w="3175">
            <a:noFill/>
          </a:ln>
          <a:effectLst>
            <a:outerShdw blurRad="292100" dist="139700" dir="2700000" algn="tl" rotWithShape="0">
              <a:srgbClr val="333333">
                <a:alpha val="65000"/>
              </a:srgbClr>
            </a:outerShdw>
          </a:effectLst>
        </p:spPr>
      </p:pic>
      <p:pic>
        <p:nvPicPr>
          <p:cNvPr id="18" name="Picture 3" descr="C:\Documents and Settings\m3pexswj\My Documents\Assigned Projects\Sabine to Galveston\8. Project Database\GLO restoration\House Moving 4.jpg"/>
          <p:cNvPicPr>
            <a:picLocks noChangeAspect="1" noChangeArrowheads="1"/>
          </p:cNvPicPr>
          <p:nvPr/>
        </p:nvPicPr>
        <p:blipFill>
          <a:blip r:embed="rId7" cstate="print"/>
          <a:srcRect/>
          <a:stretch>
            <a:fillRect/>
          </a:stretch>
        </p:blipFill>
        <p:spPr bwMode="auto">
          <a:xfrm>
            <a:off x="6240780" y="5648675"/>
            <a:ext cx="1402080" cy="1051845"/>
          </a:xfrm>
          <a:prstGeom prst="rect">
            <a:avLst/>
          </a:prstGeom>
          <a:noFill/>
          <a:ln w="3175">
            <a:noFill/>
          </a:ln>
        </p:spPr>
      </p:pic>
      <p:pic>
        <p:nvPicPr>
          <p:cNvPr id="19" name="Picture 2" descr="C:\Users\M3PEXJSS\Documents\!Sabine to Galveston Bay\Presentation\Dscn0019.jpg"/>
          <p:cNvPicPr>
            <a:picLocks noChangeAspect="1" noChangeArrowheads="1"/>
          </p:cNvPicPr>
          <p:nvPr/>
        </p:nvPicPr>
        <p:blipFill>
          <a:blip r:embed="rId8" cstate="print"/>
          <a:srcRect b="28"/>
          <a:stretch>
            <a:fillRect/>
          </a:stretch>
        </p:blipFill>
        <p:spPr bwMode="auto">
          <a:xfrm>
            <a:off x="4236720" y="5588740"/>
            <a:ext cx="1696812" cy="1109240"/>
          </a:xfrm>
          <a:prstGeom prst="rect">
            <a:avLst/>
          </a:prstGeom>
          <a:noFill/>
          <a:ln w="3175">
            <a:noFill/>
            <a:miter lim="800000"/>
            <a:headEnd/>
            <a:tailEnd/>
          </a:ln>
        </p:spPr>
      </p:pic>
      <p:grpSp>
        <p:nvGrpSpPr>
          <p:cNvPr id="2" name="Group 1"/>
          <p:cNvGrpSpPr/>
          <p:nvPr/>
        </p:nvGrpSpPr>
        <p:grpSpPr>
          <a:xfrm>
            <a:off x="259081" y="1139190"/>
            <a:ext cx="7499918" cy="4423410"/>
            <a:chOff x="952501" y="1504950"/>
            <a:chExt cx="4974106" cy="2933700"/>
          </a:xfrm>
        </p:grpSpPr>
        <p:grpSp>
          <p:nvGrpSpPr>
            <p:cNvPr id="20" name="Group 19"/>
            <p:cNvGrpSpPr/>
            <p:nvPr/>
          </p:nvGrpSpPr>
          <p:grpSpPr>
            <a:xfrm>
              <a:off x="952501" y="1504950"/>
              <a:ext cx="4974106" cy="2933700"/>
              <a:chOff x="76200" y="1066801"/>
              <a:chExt cx="8982069" cy="5297574"/>
            </a:xfrm>
          </p:grpSpPr>
          <p:pic>
            <p:nvPicPr>
              <p:cNvPr id="21" name="Picture 2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6200" y="1066801"/>
                <a:ext cx="4876799" cy="5297574"/>
              </a:xfrm>
              <a:prstGeom prst="rect">
                <a:avLst/>
              </a:prstGeom>
            </p:spPr>
          </p:pic>
          <p:pic>
            <p:nvPicPr>
              <p:cNvPr id="22" name="Picture 21"/>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495800" y="1295400"/>
                <a:ext cx="277178" cy="193266"/>
              </a:xfrm>
              <a:prstGeom prst="ellipse">
                <a:avLst/>
              </a:prstGeom>
              <a:ln>
                <a:noFill/>
              </a:ln>
              <a:effectLst>
                <a:softEdge rad="25400"/>
              </a:effectLst>
            </p:spPr>
          </p:pic>
          <p:pic>
            <p:nvPicPr>
              <p:cNvPr id="23" name="Picture 2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657600" y="2133600"/>
                <a:ext cx="277178" cy="193266"/>
              </a:xfrm>
              <a:prstGeom prst="ellipse">
                <a:avLst/>
              </a:prstGeom>
              <a:ln>
                <a:noFill/>
              </a:ln>
              <a:effectLst>
                <a:softEdge rad="25400"/>
              </a:effectLst>
            </p:spPr>
          </p:pic>
          <p:pic>
            <p:nvPicPr>
              <p:cNvPr id="24" name="Picture 23"/>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366611" y="1828800"/>
                <a:ext cx="277178" cy="193266"/>
              </a:xfrm>
              <a:prstGeom prst="ellipse">
                <a:avLst/>
              </a:prstGeom>
              <a:ln>
                <a:noFill/>
              </a:ln>
              <a:effectLst>
                <a:softEdge rad="25400"/>
              </a:effectLst>
            </p:spPr>
          </p:pic>
          <p:pic>
            <p:nvPicPr>
              <p:cNvPr id="25" name="Picture 24"/>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05200" y="1986024"/>
                <a:ext cx="277178" cy="193266"/>
              </a:xfrm>
              <a:prstGeom prst="ellipse">
                <a:avLst/>
              </a:prstGeom>
              <a:ln>
                <a:noFill/>
              </a:ln>
              <a:effectLst>
                <a:softEdge rad="25400"/>
              </a:effectLst>
            </p:spPr>
          </p:pic>
          <p:pic>
            <p:nvPicPr>
              <p:cNvPr id="26" name="Picture 25"/>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228022" y="2151682"/>
                <a:ext cx="277178" cy="193266"/>
              </a:xfrm>
              <a:prstGeom prst="ellipse">
                <a:avLst/>
              </a:prstGeom>
              <a:ln>
                <a:noFill/>
              </a:ln>
              <a:effectLst>
                <a:softEdge rad="25400"/>
              </a:effectLst>
            </p:spPr>
          </p:pic>
          <p:pic>
            <p:nvPicPr>
              <p:cNvPr id="27" name="Picture 26"/>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950844" y="2478284"/>
                <a:ext cx="277178" cy="193266"/>
              </a:xfrm>
              <a:prstGeom prst="ellipse">
                <a:avLst/>
              </a:prstGeom>
              <a:ln>
                <a:noFill/>
              </a:ln>
              <a:effectLst>
                <a:softEdge rad="25400"/>
              </a:effectLst>
            </p:spPr>
          </p:pic>
          <p:pic>
            <p:nvPicPr>
              <p:cNvPr id="28" name="Picture 2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362200" y="2836636"/>
                <a:ext cx="277178" cy="193266"/>
              </a:xfrm>
              <a:prstGeom prst="ellipse">
                <a:avLst/>
              </a:prstGeom>
              <a:ln>
                <a:noFill/>
              </a:ln>
              <a:effectLst>
                <a:softEdge rad="25400"/>
              </a:effectLst>
            </p:spPr>
          </p:pic>
          <p:pic>
            <p:nvPicPr>
              <p:cNvPr id="29" name="Picture 2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828800" y="2971800"/>
                <a:ext cx="277178" cy="193266"/>
              </a:xfrm>
              <a:prstGeom prst="ellipse">
                <a:avLst/>
              </a:prstGeom>
              <a:ln>
                <a:noFill/>
              </a:ln>
              <a:effectLst>
                <a:softEdge rad="25400"/>
              </a:effectLst>
            </p:spPr>
          </p:pic>
          <p:pic>
            <p:nvPicPr>
              <p:cNvPr id="30" name="Picture 2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58497" y="3836370"/>
                <a:ext cx="277178" cy="193266"/>
              </a:xfrm>
              <a:prstGeom prst="ellipse">
                <a:avLst/>
              </a:prstGeom>
              <a:ln>
                <a:noFill/>
              </a:ln>
              <a:effectLst>
                <a:softEdge rad="25400"/>
              </a:effectLst>
            </p:spPr>
          </p:pic>
          <p:pic>
            <p:nvPicPr>
              <p:cNvPr id="31" name="Picture 30"/>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167765" y="5943600"/>
                <a:ext cx="277178" cy="193266"/>
              </a:xfrm>
              <a:prstGeom prst="ellipse">
                <a:avLst/>
              </a:prstGeom>
              <a:ln>
                <a:noFill/>
              </a:ln>
              <a:effectLst>
                <a:softEdge rad="25400"/>
              </a:effectLst>
            </p:spPr>
          </p:pic>
          <p:pic>
            <p:nvPicPr>
              <p:cNvPr id="32" name="Picture 31"/>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154827" y="1190338"/>
                <a:ext cx="764991" cy="533400"/>
              </a:xfrm>
              <a:prstGeom prst="ellipse">
                <a:avLst/>
              </a:prstGeom>
              <a:ln>
                <a:noFill/>
              </a:ln>
              <a:effectLst>
                <a:softEdge rad="25400"/>
              </a:effectLst>
            </p:spPr>
          </p:pic>
          <p:sp>
            <p:nvSpPr>
              <p:cNvPr id="33" name="Rectangle 32"/>
              <p:cNvSpPr/>
              <p:nvPr/>
            </p:nvSpPr>
            <p:spPr>
              <a:xfrm>
                <a:off x="5873952" y="1190340"/>
                <a:ext cx="3147983" cy="626620"/>
              </a:xfrm>
              <a:prstGeom prst="rect">
                <a:avLst/>
              </a:prstGeom>
            </p:spPr>
            <p:txBody>
              <a:bodyPr wrap="square">
                <a:spAutoFit/>
              </a:bodyPr>
              <a:lstStyle/>
              <a:p>
                <a:r>
                  <a:rPr lang="en-US" sz="1400" dirty="0" smtClean="0"/>
                  <a:t>Economic </a:t>
                </a:r>
                <a:r>
                  <a:rPr lang="en-US" sz="1400" dirty="0"/>
                  <a:t>damage from coastal storm surge </a:t>
                </a:r>
              </a:p>
            </p:txBody>
          </p:sp>
          <p:sp>
            <p:nvSpPr>
              <p:cNvPr id="34" name="Rectangle 33"/>
              <p:cNvSpPr/>
              <p:nvPr/>
            </p:nvSpPr>
            <p:spPr>
              <a:xfrm>
                <a:off x="5873952" y="1986023"/>
                <a:ext cx="3147983" cy="368601"/>
              </a:xfrm>
              <a:prstGeom prst="rect">
                <a:avLst/>
              </a:prstGeom>
            </p:spPr>
            <p:txBody>
              <a:bodyPr wrap="square">
                <a:spAutoFit/>
              </a:bodyPr>
              <a:lstStyle/>
              <a:p>
                <a:r>
                  <a:rPr lang="en-US" sz="1400" dirty="0" smtClean="0"/>
                  <a:t>Inland shoreline erosion</a:t>
                </a:r>
                <a:endParaRPr lang="en-US" sz="1400" dirty="0"/>
              </a:p>
            </p:txBody>
          </p:sp>
          <p:sp>
            <p:nvSpPr>
              <p:cNvPr id="35" name="Rectangle 34"/>
              <p:cNvSpPr/>
              <p:nvPr/>
            </p:nvSpPr>
            <p:spPr>
              <a:xfrm>
                <a:off x="5875870" y="2670923"/>
                <a:ext cx="3147983" cy="368601"/>
              </a:xfrm>
              <a:prstGeom prst="rect">
                <a:avLst/>
              </a:prstGeom>
            </p:spPr>
            <p:txBody>
              <a:bodyPr wrap="square">
                <a:spAutoFit/>
              </a:bodyPr>
              <a:lstStyle/>
              <a:p>
                <a:r>
                  <a:rPr lang="en-US" sz="1400" dirty="0" smtClean="0"/>
                  <a:t>Gulf shoreline erosion</a:t>
                </a:r>
                <a:endParaRPr lang="en-US" sz="1400" dirty="0"/>
              </a:p>
            </p:txBody>
          </p:sp>
          <p:sp>
            <p:nvSpPr>
              <p:cNvPr id="36" name="Rectangle 35"/>
              <p:cNvSpPr/>
              <p:nvPr/>
            </p:nvSpPr>
            <p:spPr>
              <a:xfrm>
                <a:off x="5910286" y="3178847"/>
                <a:ext cx="3147983" cy="884640"/>
              </a:xfrm>
              <a:prstGeom prst="rect">
                <a:avLst/>
              </a:prstGeom>
            </p:spPr>
            <p:txBody>
              <a:bodyPr wrap="square">
                <a:spAutoFit/>
              </a:bodyPr>
              <a:lstStyle/>
              <a:p>
                <a:r>
                  <a:rPr lang="en-US" sz="1400" dirty="0" smtClean="0"/>
                  <a:t>Loss of T&amp;E Critical Habitats </a:t>
                </a:r>
              </a:p>
              <a:p>
                <a:r>
                  <a:rPr lang="en-US" sz="1400" dirty="0" smtClean="0"/>
                  <a:t>(migratory bird habitat, critical </a:t>
                </a:r>
                <a:r>
                  <a:rPr lang="en-US" sz="1400" dirty="0"/>
                  <a:t>T&amp;E </a:t>
                </a:r>
                <a:r>
                  <a:rPr lang="en-US" sz="1400" dirty="0" smtClean="0"/>
                  <a:t>habitat, shellfish habitat)</a:t>
                </a:r>
                <a:endParaRPr lang="en-US" sz="1400" dirty="0"/>
              </a:p>
            </p:txBody>
          </p:sp>
          <p:sp>
            <p:nvSpPr>
              <p:cNvPr id="37" name="Rectangle 36"/>
              <p:cNvSpPr/>
              <p:nvPr/>
            </p:nvSpPr>
            <p:spPr>
              <a:xfrm>
                <a:off x="5885060" y="4179246"/>
                <a:ext cx="3147983" cy="626620"/>
              </a:xfrm>
              <a:prstGeom prst="rect">
                <a:avLst/>
              </a:prstGeom>
            </p:spPr>
            <p:txBody>
              <a:bodyPr wrap="square">
                <a:spAutoFit/>
              </a:bodyPr>
              <a:lstStyle/>
              <a:p>
                <a:r>
                  <a:rPr lang="en-US" sz="1400" dirty="0" smtClean="0"/>
                  <a:t>Loss of Natural Delta Processes</a:t>
                </a:r>
                <a:endParaRPr lang="en-US" sz="1400" dirty="0"/>
              </a:p>
            </p:txBody>
          </p:sp>
          <p:sp>
            <p:nvSpPr>
              <p:cNvPr id="38" name="Rectangle 37"/>
              <p:cNvSpPr/>
              <p:nvPr/>
            </p:nvSpPr>
            <p:spPr>
              <a:xfrm>
                <a:off x="5891941" y="5005862"/>
                <a:ext cx="3147983" cy="368601"/>
              </a:xfrm>
              <a:prstGeom prst="rect">
                <a:avLst/>
              </a:prstGeom>
            </p:spPr>
            <p:txBody>
              <a:bodyPr wrap="square">
                <a:spAutoFit/>
              </a:bodyPr>
              <a:lstStyle/>
              <a:p>
                <a:r>
                  <a:rPr lang="en-US" sz="1400" dirty="0"/>
                  <a:t>Disrupted Hydrology </a:t>
                </a:r>
              </a:p>
            </p:txBody>
          </p:sp>
          <p:grpSp>
            <p:nvGrpSpPr>
              <p:cNvPr id="39" name="Group 38"/>
              <p:cNvGrpSpPr/>
              <p:nvPr/>
            </p:nvGrpSpPr>
            <p:grpSpPr>
              <a:xfrm>
                <a:off x="4997246" y="1905283"/>
                <a:ext cx="1194961" cy="615369"/>
                <a:chOff x="5293550" y="5259846"/>
                <a:chExt cx="847475" cy="556953"/>
              </a:xfrm>
            </p:grpSpPr>
            <p:sp>
              <p:nvSpPr>
                <p:cNvPr id="68" name="Isosceles Triangle 67"/>
                <p:cNvSpPr/>
                <p:nvPr/>
              </p:nvSpPr>
              <p:spPr>
                <a:xfrm>
                  <a:off x="5405309" y="5259846"/>
                  <a:ext cx="529592" cy="447261"/>
                </a:xfrm>
                <a:prstGeom prst="triangle">
                  <a:avLst>
                    <a:gd name="adj" fmla="val 50257"/>
                  </a:avLst>
                </a:prstGeom>
                <a:solidFill>
                  <a:schemeClr val="bg1"/>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9" name="Oval 68"/>
                <p:cNvSpPr/>
                <p:nvPr/>
              </p:nvSpPr>
              <p:spPr>
                <a:xfrm flipH="1">
                  <a:off x="5658597" y="5528469"/>
                  <a:ext cx="45719" cy="45719"/>
                </a:xfrm>
                <a:prstGeom prst="ellipse">
                  <a:avLst/>
                </a:prstGeom>
                <a:solidFill>
                  <a:srgbClr val="FF00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0" name="TextBox 69"/>
                <p:cNvSpPr txBox="1"/>
                <p:nvPr/>
              </p:nvSpPr>
              <p:spPr>
                <a:xfrm>
                  <a:off x="5293550" y="5549912"/>
                  <a:ext cx="847475" cy="266887"/>
                </a:xfrm>
                <a:prstGeom prst="rect">
                  <a:avLst/>
                </a:prstGeom>
                <a:noFill/>
              </p:spPr>
              <p:txBody>
                <a:bodyPr wrap="square" rtlCol="0">
                  <a:spAutoFit/>
                </a:bodyPr>
                <a:lstStyle/>
                <a:p>
                  <a:r>
                    <a:rPr lang="en-US" sz="1000" dirty="0" smtClean="0">
                      <a:latin typeface="Ravie" panose="04040805050809020602" pitchFamily="82" charset="0"/>
                    </a:rPr>
                    <a:t>EROSION</a:t>
                  </a:r>
                  <a:endParaRPr lang="en-US" sz="1000" dirty="0">
                    <a:latin typeface="Ravie" panose="04040805050809020602" pitchFamily="82" charset="0"/>
                  </a:endParaRPr>
                </a:p>
              </p:txBody>
            </p:sp>
          </p:grpSp>
          <p:pic>
            <p:nvPicPr>
              <p:cNvPr id="40" name="Picture 3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248025" y="2562381"/>
                <a:ext cx="543175" cy="543175"/>
              </a:xfrm>
              <a:prstGeom prst="ellipse">
                <a:avLst/>
              </a:prstGeom>
              <a:ln w="3175" cap="rnd">
                <a:solidFill>
                  <a:srgbClr val="333333"/>
                </a:solidFill>
              </a:ln>
              <a:effectLst/>
              <a:scene3d>
                <a:camera prst="orthographicFront"/>
                <a:lightRig rig="contrasting" dir="t">
                  <a:rot lat="0" lon="0" rev="3000000"/>
                </a:lightRig>
              </a:scene3d>
              <a:sp3d contourW="7620">
                <a:contourClr>
                  <a:schemeClr val="bg1"/>
                </a:contourClr>
              </a:sp3d>
            </p:spPr>
          </p:pic>
          <p:pic>
            <p:nvPicPr>
              <p:cNvPr id="41" name="Picture 4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270962" y="3210033"/>
                <a:ext cx="618376" cy="663077"/>
              </a:xfrm>
              <a:prstGeom prst="ellipse">
                <a:avLst/>
              </a:prstGeom>
              <a:ln>
                <a:noFill/>
              </a:ln>
              <a:effectLst>
                <a:outerShdw blurRad="50800" dist="38100" dir="2700000" algn="tl" rotWithShape="0">
                  <a:prstClr val="black">
                    <a:alpha val="40000"/>
                  </a:prstClr>
                </a:outerShdw>
                <a:softEdge rad="63500"/>
              </a:effectLst>
            </p:spPr>
          </p:pic>
          <p:pic>
            <p:nvPicPr>
              <p:cNvPr id="42" name="Picture 41"/>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5112107" y="3974685"/>
                <a:ext cx="815009" cy="788999"/>
              </a:xfrm>
              <a:prstGeom prst="ellipse">
                <a:avLst/>
              </a:prstGeom>
              <a:ln>
                <a:noFill/>
              </a:ln>
              <a:effectLst>
                <a:softEdge rad="112500"/>
              </a:effectLst>
            </p:spPr>
          </p:pic>
          <p:pic>
            <p:nvPicPr>
              <p:cNvPr id="43" name="Picture 4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274990" y="4917020"/>
                <a:ext cx="602893" cy="58743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4" name="Picture 4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60133" y="6060531"/>
                <a:ext cx="156687" cy="1526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5" name="Picture 4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583604" y="2855588"/>
                <a:ext cx="156687" cy="1526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6" name="Picture 4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653614" y="1318239"/>
                <a:ext cx="198918" cy="130633"/>
              </a:xfrm>
              <a:prstGeom prst="rect">
                <a:avLst/>
              </a:prstGeom>
            </p:spPr>
          </p:pic>
          <p:pic>
            <p:nvPicPr>
              <p:cNvPr id="47" name="Picture 46"/>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863971" y="1822040"/>
                <a:ext cx="198918" cy="130633"/>
              </a:xfrm>
              <a:prstGeom prst="rect">
                <a:avLst/>
              </a:prstGeom>
            </p:spPr>
          </p:pic>
          <p:pic>
            <p:nvPicPr>
              <p:cNvPr id="48" name="Picture 4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583604" y="2766507"/>
                <a:ext cx="198918" cy="130633"/>
              </a:xfrm>
              <a:prstGeom prst="rect">
                <a:avLst/>
              </a:prstGeom>
            </p:spPr>
          </p:pic>
          <p:pic>
            <p:nvPicPr>
              <p:cNvPr id="49" name="Picture 48"/>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03958" y="3753093"/>
                <a:ext cx="309189" cy="331540"/>
              </a:xfrm>
              <a:prstGeom prst="ellipse">
                <a:avLst/>
              </a:prstGeom>
              <a:ln>
                <a:noFill/>
              </a:ln>
              <a:effectLst>
                <a:outerShdw blurRad="50800" dist="38100" dir="2700000" algn="tl" rotWithShape="0">
                  <a:prstClr val="black">
                    <a:alpha val="40000"/>
                  </a:prstClr>
                </a:outerShdw>
                <a:softEdge rad="63500"/>
              </a:effectLst>
            </p:spPr>
          </p:pic>
          <p:pic>
            <p:nvPicPr>
              <p:cNvPr id="50" name="Picture 49"/>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174525" y="2999675"/>
                <a:ext cx="198918" cy="130633"/>
              </a:xfrm>
              <a:prstGeom prst="rect">
                <a:avLst/>
              </a:prstGeom>
            </p:spPr>
          </p:pic>
          <p:pic>
            <p:nvPicPr>
              <p:cNvPr id="51" name="Picture 50"/>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729340" y="3266953"/>
                <a:ext cx="198918" cy="130633"/>
              </a:xfrm>
              <a:prstGeom prst="rect">
                <a:avLst/>
              </a:prstGeom>
            </p:spPr>
          </p:pic>
          <p:pic>
            <p:nvPicPr>
              <p:cNvPr id="52" name="Picture 51"/>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281065" y="3609680"/>
                <a:ext cx="198918" cy="130633"/>
              </a:xfrm>
              <a:prstGeom prst="rect">
                <a:avLst/>
              </a:prstGeom>
            </p:spPr>
          </p:pic>
          <p:pic>
            <p:nvPicPr>
              <p:cNvPr id="53" name="Picture 52"/>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505222" y="3086199"/>
                <a:ext cx="170936" cy="165481"/>
              </a:xfrm>
              <a:prstGeom prst="ellipse">
                <a:avLst/>
              </a:prstGeom>
              <a:ln>
                <a:noFill/>
              </a:ln>
              <a:effectLst/>
            </p:spPr>
          </p:pic>
          <p:pic>
            <p:nvPicPr>
              <p:cNvPr id="54" name="Picture 5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734940" y="1854619"/>
                <a:ext cx="309189" cy="331540"/>
              </a:xfrm>
              <a:prstGeom prst="ellipse">
                <a:avLst/>
              </a:prstGeom>
              <a:ln>
                <a:noFill/>
              </a:ln>
              <a:effectLst>
                <a:outerShdw blurRad="50800" dist="38100" dir="2700000" algn="tl" rotWithShape="0">
                  <a:prstClr val="black">
                    <a:alpha val="40000"/>
                  </a:prstClr>
                </a:outerShdw>
                <a:softEdge rad="63500"/>
              </a:effectLst>
            </p:spPr>
          </p:pic>
          <p:pic>
            <p:nvPicPr>
              <p:cNvPr id="55" name="Picture 54"/>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371163" y="2034846"/>
                <a:ext cx="309189" cy="331540"/>
              </a:xfrm>
              <a:prstGeom prst="ellipse">
                <a:avLst/>
              </a:prstGeom>
              <a:ln>
                <a:noFill/>
              </a:ln>
              <a:effectLst>
                <a:outerShdw blurRad="50800" dist="38100" dir="2700000" algn="tl" rotWithShape="0">
                  <a:prstClr val="black">
                    <a:alpha val="40000"/>
                  </a:prstClr>
                </a:outerShdw>
                <a:softEdge rad="63500"/>
              </a:effectLst>
            </p:spPr>
          </p:pic>
          <p:pic>
            <p:nvPicPr>
              <p:cNvPr id="56" name="Picture 55"/>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80352" y="1645243"/>
                <a:ext cx="156687" cy="1526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7" name="Picture 56"/>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1944757" y="3035253"/>
                <a:ext cx="414564" cy="432854"/>
              </a:xfrm>
              <a:prstGeom prst="rect">
                <a:avLst/>
              </a:prstGeom>
            </p:spPr>
          </p:pic>
          <p:pic>
            <p:nvPicPr>
              <p:cNvPr id="58" name="Picture 57"/>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1578494" y="3353567"/>
                <a:ext cx="414564" cy="432854"/>
              </a:xfrm>
              <a:prstGeom prst="rect">
                <a:avLst/>
              </a:prstGeom>
            </p:spPr>
          </p:pic>
          <p:pic>
            <p:nvPicPr>
              <p:cNvPr id="59" name="Picture 58"/>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097086" y="3601919"/>
                <a:ext cx="170936" cy="165481"/>
              </a:xfrm>
              <a:prstGeom prst="ellipse">
                <a:avLst/>
              </a:prstGeom>
              <a:ln>
                <a:noFill/>
              </a:ln>
              <a:effectLst/>
            </p:spPr>
          </p:pic>
          <p:pic>
            <p:nvPicPr>
              <p:cNvPr id="60" name="Picture 59"/>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31207" y="3919152"/>
                <a:ext cx="170936" cy="165481"/>
              </a:xfrm>
              <a:prstGeom prst="ellipse">
                <a:avLst/>
              </a:prstGeom>
              <a:ln>
                <a:noFill/>
              </a:ln>
              <a:effectLst/>
            </p:spPr>
          </p:pic>
          <p:pic>
            <p:nvPicPr>
              <p:cNvPr id="61" name="Picture 6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99656" y="1942475"/>
                <a:ext cx="112085" cy="112085"/>
              </a:xfrm>
              <a:prstGeom prst="ellipse">
                <a:avLst/>
              </a:prstGeom>
              <a:ln w="3175" cap="rnd">
                <a:noFill/>
              </a:ln>
              <a:effectLst/>
              <a:scene3d>
                <a:camera prst="orthographicFront"/>
                <a:lightRig rig="contrasting" dir="t">
                  <a:rot lat="0" lon="0" rev="3000000"/>
                </a:lightRig>
              </a:scene3d>
              <a:sp3d contourW="7620">
                <a:contourClr>
                  <a:schemeClr val="bg1"/>
                </a:contourClr>
              </a:sp3d>
            </p:spPr>
          </p:pic>
          <p:pic>
            <p:nvPicPr>
              <p:cNvPr id="62" name="Picture 6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74917" y="2488894"/>
                <a:ext cx="112085" cy="112085"/>
              </a:xfrm>
              <a:prstGeom prst="ellipse">
                <a:avLst/>
              </a:prstGeom>
              <a:ln w="3175" cap="rnd">
                <a:noFill/>
              </a:ln>
              <a:effectLst/>
              <a:scene3d>
                <a:camera prst="orthographicFront"/>
                <a:lightRig rig="contrasting" dir="t">
                  <a:rot lat="0" lon="0" rev="3000000"/>
                </a:lightRig>
              </a:scene3d>
              <a:sp3d contourW="7620">
                <a:contourClr>
                  <a:schemeClr val="bg1"/>
                </a:contourClr>
              </a:sp3d>
            </p:spPr>
          </p:pic>
          <p:pic>
            <p:nvPicPr>
              <p:cNvPr id="63" name="Picture 6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03012" y="2270823"/>
                <a:ext cx="112085" cy="112085"/>
              </a:xfrm>
              <a:prstGeom prst="ellipse">
                <a:avLst/>
              </a:prstGeom>
              <a:ln w="3175" cap="rnd">
                <a:noFill/>
              </a:ln>
              <a:effectLst/>
              <a:scene3d>
                <a:camera prst="orthographicFront"/>
                <a:lightRig rig="contrasting" dir="t">
                  <a:rot lat="0" lon="0" rev="3000000"/>
                </a:lightRig>
              </a:scene3d>
              <a:sp3d contourW="7620">
                <a:contourClr>
                  <a:schemeClr val="bg1"/>
                </a:contourClr>
              </a:sp3d>
            </p:spPr>
          </p:pic>
          <p:pic>
            <p:nvPicPr>
              <p:cNvPr id="64" name="Picture 6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99931" y="4077052"/>
                <a:ext cx="112085" cy="112085"/>
              </a:xfrm>
              <a:prstGeom prst="ellipse">
                <a:avLst/>
              </a:prstGeom>
              <a:ln w="3175" cap="rnd">
                <a:noFill/>
              </a:ln>
              <a:effectLst/>
              <a:scene3d>
                <a:camera prst="orthographicFront"/>
                <a:lightRig rig="contrasting" dir="t">
                  <a:rot lat="0" lon="0" rev="3000000"/>
                </a:lightRig>
              </a:scene3d>
              <a:sp3d contourW="7620">
                <a:contourClr>
                  <a:schemeClr val="bg1"/>
                </a:contourClr>
              </a:sp3d>
            </p:spPr>
          </p:pic>
          <p:pic>
            <p:nvPicPr>
              <p:cNvPr id="65" name="Picture 64"/>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872974" y="5210737"/>
                <a:ext cx="414564" cy="432854"/>
              </a:xfrm>
              <a:prstGeom prst="rect">
                <a:avLst/>
              </a:prstGeom>
            </p:spPr>
          </p:pic>
          <p:pic>
            <p:nvPicPr>
              <p:cNvPr id="66" name="Picture 6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476381" y="2990395"/>
                <a:ext cx="112085" cy="112085"/>
              </a:xfrm>
              <a:prstGeom prst="ellipse">
                <a:avLst/>
              </a:prstGeom>
              <a:ln w="3175" cap="rnd">
                <a:noFill/>
              </a:ln>
              <a:effectLst/>
              <a:scene3d>
                <a:camera prst="orthographicFront"/>
                <a:lightRig rig="contrasting" dir="t">
                  <a:rot lat="0" lon="0" rev="3000000"/>
                </a:lightRig>
              </a:scene3d>
              <a:sp3d contourW="7620">
                <a:contourClr>
                  <a:schemeClr val="bg1"/>
                </a:contourClr>
              </a:sp3d>
            </p:spPr>
          </p:pic>
          <p:pic>
            <p:nvPicPr>
              <p:cNvPr id="67" name="Picture 6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268439" y="6058718"/>
                <a:ext cx="112085" cy="112085"/>
              </a:xfrm>
              <a:prstGeom prst="ellipse">
                <a:avLst/>
              </a:prstGeom>
              <a:ln w="3175" cap="rnd">
                <a:noFill/>
              </a:ln>
              <a:effectLst/>
              <a:scene3d>
                <a:camera prst="orthographicFront"/>
                <a:lightRig rig="contrasting" dir="t">
                  <a:rot lat="0" lon="0" rev="3000000"/>
                </a:lightRig>
              </a:scene3d>
              <a:sp3d contourW="7620">
                <a:contourClr>
                  <a:schemeClr val="bg1"/>
                </a:contourClr>
              </a:sp3d>
            </p:spPr>
          </p:pic>
        </p:grpSp>
        <p:sp>
          <p:nvSpPr>
            <p:cNvPr id="71" name="Rectangle 70"/>
            <p:cNvSpPr/>
            <p:nvPr/>
          </p:nvSpPr>
          <p:spPr>
            <a:xfrm>
              <a:off x="3900056" y="2003168"/>
              <a:ext cx="161811" cy="204124"/>
            </a:xfrm>
            <a:prstGeom prst="rect">
              <a:avLst/>
            </a:prstGeom>
          </p:spPr>
          <p:txBody>
            <a:bodyPr wrap="none">
              <a:spAutoFit/>
            </a:bodyPr>
            <a:lstStyle/>
            <a:p>
              <a:r>
                <a:rPr lang="en-US" sz="1400" b="1" dirty="0" smtClean="0">
                  <a:solidFill>
                    <a:srgbClr val="FF0000"/>
                  </a:solidFill>
                </a:rPr>
                <a:t>!</a:t>
              </a:r>
              <a:endParaRPr lang="en-US" sz="1400" b="1" dirty="0">
                <a:solidFill>
                  <a:srgbClr val="FF0000"/>
                </a:solidFill>
              </a:endParaRPr>
            </a:p>
          </p:txBody>
        </p:sp>
      </p:grpSp>
    </p:spTree>
    <p:extLst>
      <p:ext uri="{BB962C8B-B14F-4D97-AF65-F5344CB8AC3E}">
        <p14:creationId xmlns:p14="http://schemas.microsoft.com/office/powerpoint/2010/main" val="1032044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619644" y="4725461"/>
            <a:ext cx="2317167" cy="1213398"/>
            <a:chOff x="-629241" y="1134672"/>
            <a:chExt cx="9024718" cy="4800600"/>
          </a:xfrm>
        </p:grpSpPr>
        <p:pic>
          <p:nvPicPr>
            <p:cNvPr id="14" name="Picture 13" descr="SPI BUD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241" y="1134672"/>
              <a:ext cx="4114799" cy="4790990"/>
            </a:xfrm>
            <a:prstGeom prst="rect">
              <a:avLst/>
            </a:prstGeom>
            <a:ln w="3175">
              <a:noFill/>
            </a:ln>
          </p:spPr>
        </p:pic>
        <p:pic>
          <p:nvPicPr>
            <p:cNvPr id="15" name="Picture 2" descr="S:\Shared Files\SAB_To_Galv\materials\photos\glo.texas after.jpg"/>
            <p:cNvPicPr>
              <a:picLocks noChangeAspect="1" noChangeArrowheads="1"/>
            </p:cNvPicPr>
            <p:nvPr/>
          </p:nvPicPr>
          <p:blipFill>
            <a:blip r:embed="rId4" cstate="email">
              <a:extLst>
                <a:ext uri="{28A0092B-C50C-407E-A947-70E740481C1C}">
                  <a14:useLocalDpi xmlns:a14="http://schemas.microsoft.com/office/drawing/2010/main"/>
                </a:ext>
              </a:extLst>
            </a:blip>
            <a:srcRect r="-21"/>
            <a:stretch>
              <a:fillRect/>
            </a:stretch>
          </p:blipFill>
          <p:spPr bwMode="auto">
            <a:xfrm>
              <a:off x="3594876" y="1134672"/>
              <a:ext cx="4800601" cy="4800600"/>
            </a:xfrm>
            <a:prstGeom prst="rect">
              <a:avLst/>
            </a:prstGeom>
            <a:noFill/>
            <a:ln w="3175">
              <a:noFill/>
            </a:ln>
          </p:spPr>
        </p:pic>
      </p:grpSp>
      <p:pic>
        <p:nvPicPr>
          <p:cNvPr id="19" name="Picture 2" descr="C:\Users\M3PEXJSS\Documents\!Sabine to Galveston Bay\Presentation\Dscn00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93844" y="4011989"/>
            <a:ext cx="1612522" cy="1054138"/>
          </a:xfrm>
          <a:prstGeom prst="rect">
            <a:avLst/>
          </a:prstGeom>
          <a:noFill/>
          <a:ln w="3175">
            <a:noFill/>
            <a:miter lim="800000"/>
            <a:headEnd/>
            <a:tailEnd/>
          </a:ln>
        </p:spPr>
      </p:pic>
      <p:pic>
        <p:nvPicPr>
          <p:cNvPr id="18" name="Picture 3" descr="C:\Documents and Settings\m3pexswj\My Documents\Assigned Projects\Sabine to Galveston\8. Project Database\GLO restoration\House Moving 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68813" y="3352535"/>
            <a:ext cx="1427031" cy="1070564"/>
          </a:xfrm>
          <a:prstGeom prst="rect">
            <a:avLst/>
          </a:prstGeom>
          <a:noFill/>
          <a:ln w="3175">
            <a:noFill/>
          </a:ln>
        </p:spPr>
      </p:pic>
      <p:sp>
        <p:nvSpPr>
          <p:cNvPr id="11" name="Rectangle 6"/>
          <p:cNvSpPr>
            <a:spLocks noGrp="1" noChangeArrowheads="1"/>
          </p:cNvSpPr>
          <p:nvPr>
            <p:ph idx="1"/>
          </p:nvPr>
        </p:nvSpPr>
        <p:spPr>
          <a:xfrm>
            <a:off x="208547" y="1210732"/>
            <a:ext cx="5814301" cy="5149607"/>
          </a:xfrm>
        </p:spPr>
        <p:txBody>
          <a:bodyPr/>
          <a:lstStyle/>
          <a:p>
            <a:pPr marL="342900" indent="-342900">
              <a:buFont typeface="Arial" panose="020B0604020202020204" pitchFamily="34" charset="0"/>
              <a:buChar char="•"/>
            </a:pPr>
            <a:r>
              <a:rPr lang="en-US" dirty="0" smtClean="0"/>
              <a:t>Transfer new science into practice faster</a:t>
            </a:r>
            <a:endParaRPr lang="en-US" sz="2400" dirty="0" smtClean="0"/>
          </a:p>
          <a:p>
            <a:pPr marL="857250" lvl="1" indent="-342900">
              <a:buFont typeface="Arial" panose="020B0604020202020204" pitchFamily="34" charset="0"/>
              <a:buChar char="•"/>
            </a:pPr>
            <a:r>
              <a:rPr lang="en-US" dirty="0"/>
              <a:t>Deliver science and engineering to improve coastal project life cycle systems performance and cost</a:t>
            </a:r>
          </a:p>
          <a:p>
            <a:pPr marL="342900" indent="-342900">
              <a:buFont typeface="Arial" panose="020B0604020202020204" pitchFamily="34" charset="0"/>
              <a:buChar char="•"/>
            </a:pPr>
            <a:r>
              <a:rPr lang="en-US" dirty="0"/>
              <a:t>Develop business collaboratively</a:t>
            </a:r>
          </a:p>
          <a:p>
            <a:pPr marL="857250" lvl="1" indent="-342900">
              <a:buFont typeface="Arial" panose="020B0604020202020204" pitchFamily="34" charset="0"/>
              <a:buChar char="•"/>
            </a:pPr>
            <a:r>
              <a:rPr lang="en-US" dirty="0" smtClean="0"/>
              <a:t>Bring </a:t>
            </a:r>
            <a:r>
              <a:rPr lang="en-US" dirty="0"/>
              <a:t>together capabilities, resources, and funding from multiple partners for an overall greater value than could be achieved separately</a:t>
            </a:r>
          </a:p>
          <a:p>
            <a:pPr marL="342900" indent="-342900">
              <a:buFont typeface="Arial" panose="020B0604020202020204" pitchFamily="34" charset="0"/>
              <a:buChar char="•"/>
            </a:pPr>
            <a:r>
              <a:rPr lang="en-US" dirty="0" smtClean="0"/>
              <a:t>Link academics to practice </a:t>
            </a:r>
          </a:p>
          <a:p>
            <a:pPr marL="857250" lvl="1" indent="-342900">
              <a:buFont typeface="Arial" panose="020B0604020202020204" pitchFamily="34" charset="0"/>
              <a:buChar char="•"/>
            </a:pPr>
            <a:r>
              <a:rPr lang="en-US" dirty="0" smtClean="0"/>
              <a:t>Student learning experiences </a:t>
            </a:r>
          </a:p>
          <a:p>
            <a:pPr marL="857250" lvl="1" indent="-342900">
              <a:buFont typeface="Arial" panose="020B0604020202020204" pitchFamily="34" charset="0"/>
              <a:buChar char="•"/>
            </a:pPr>
            <a:r>
              <a:rPr lang="en-US" dirty="0" smtClean="0"/>
              <a:t>Cultivate recruiting opportunities</a:t>
            </a:r>
          </a:p>
          <a:p>
            <a:endParaRPr lang="en-US" sz="2400" dirty="0" smtClean="0"/>
          </a:p>
          <a:p>
            <a:endParaRPr lang="en-US" altLang="en-US" sz="2000" b="0" dirty="0" smtClean="0"/>
          </a:p>
        </p:txBody>
      </p:sp>
      <p:sp>
        <p:nvSpPr>
          <p:cNvPr id="4" name="Slide Number Placeholder 3"/>
          <p:cNvSpPr>
            <a:spLocks noGrp="1"/>
          </p:cNvSpPr>
          <p:nvPr>
            <p:ph type="sldNum" sz="quarter" idx="11"/>
          </p:nvPr>
        </p:nvSpPr>
        <p:spPr/>
        <p:txBody>
          <a:bodyPr/>
          <a:lstStyle/>
          <a:p>
            <a:pPr>
              <a:defRPr/>
            </a:pPr>
            <a:fld id="{85BFC29B-73BA-48ED-8664-05024AB33E6C}" type="slidenum">
              <a:rPr lang="en-US" smtClean="0"/>
              <a:pPr>
                <a:defRPr/>
              </a:pPr>
              <a:t>4</a:t>
            </a:fld>
            <a:endParaRPr lang="en-US" dirty="0"/>
          </a:p>
        </p:txBody>
      </p:sp>
      <p:sp>
        <p:nvSpPr>
          <p:cNvPr id="6" name="Title 5"/>
          <p:cNvSpPr>
            <a:spLocks noGrp="1"/>
          </p:cNvSpPr>
          <p:nvPr>
            <p:ph type="title"/>
          </p:nvPr>
        </p:nvSpPr>
        <p:spPr>
          <a:xfrm>
            <a:off x="186267" y="170129"/>
            <a:ext cx="8779933" cy="806451"/>
          </a:xfrm>
          <a:solidFill>
            <a:schemeClr val="bg1"/>
          </a:solidFill>
        </p:spPr>
        <p:txBody>
          <a:bodyPr/>
          <a:lstStyle/>
          <a:p>
            <a:pPr algn="ctr"/>
            <a:r>
              <a:rPr lang="en-US" sz="2800" cap="none" dirty="0" smtClean="0">
                <a:solidFill>
                  <a:schemeClr val="tx2"/>
                </a:solidFill>
              </a:rPr>
              <a:t>CSEC Objectives</a:t>
            </a:r>
            <a:endParaRPr lang="en-US" sz="2800" cap="none" dirty="0">
              <a:solidFill>
                <a:schemeClr val="tx2"/>
              </a:solidFill>
            </a:endParaRPr>
          </a:p>
        </p:txBody>
      </p:sp>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r="-48"/>
          <a:stretch/>
        </p:blipFill>
        <p:spPr>
          <a:xfrm>
            <a:off x="6811711" y="2056353"/>
            <a:ext cx="1245933" cy="868467"/>
          </a:xfrm>
          <a:prstGeom prst="rect">
            <a:avLst/>
          </a:prstGeom>
        </p:spPr>
      </p:pic>
      <p:pic>
        <p:nvPicPr>
          <p:cNvPr id="16" name="Content Placeholder 6" descr="TX City hurr levee4.JPG"/>
          <p:cNvPicPr>
            <a:picLocks noChangeAspect="1"/>
          </p:cNvPicPr>
          <p:nvPr/>
        </p:nvPicPr>
        <p:blipFill rotWithShape="1">
          <a:blip r:embed="rId8" cstate="email">
            <a:extLst>
              <a:ext uri="{28A0092B-C50C-407E-A947-70E740481C1C}">
                <a14:useLocalDpi xmlns:a14="http://schemas.microsoft.com/office/drawing/2010/main"/>
              </a:ext>
            </a:extLst>
          </a:blip>
          <a:srcRect b="-136"/>
          <a:stretch/>
        </p:blipFill>
        <p:spPr bwMode="auto">
          <a:xfrm>
            <a:off x="6144928" y="1100049"/>
            <a:ext cx="1152275" cy="1286027"/>
          </a:xfrm>
          <a:prstGeom prst="rect">
            <a:avLst/>
          </a:prstGeom>
          <a:noFill/>
          <a:ln w="3175">
            <a:noFill/>
            <a:miter lim="800000"/>
            <a:headEnd/>
            <a:tailEnd/>
          </a:ln>
          <a:effectLst/>
        </p:spPr>
      </p:pic>
      <p:pic>
        <p:nvPicPr>
          <p:cNvPr id="17" name="Picture 4" descr="maeslantkeri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a:xfrm>
            <a:off x="6021231" y="2870200"/>
            <a:ext cx="1611548" cy="1181100"/>
          </a:xfrm>
          <a:prstGeom prst="rect">
            <a:avLst/>
          </a:prstGeom>
          <a:ln w="3175">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6368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idx="1"/>
          </p:nvPr>
        </p:nvSpPr>
        <p:spPr>
          <a:xfrm>
            <a:off x="454283" y="1268441"/>
            <a:ext cx="3587286" cy="5149607"/>
          </a:xfrm>
        </p:spPr>
        <p:txBody>
          <a:bodyPr/>
          <a:lstStyle/>
          <a:p>
            <a:pPr marL="342900" indent="-342900">
              <a:buFont typeface="Arial" panose="020B0604020202020204" pitchFamily="34" charset="0"/>
              <a:buChar char="•"/>
            </a:pPr>
            <a:r>
              <a:rPr lang="en-US" dirty="0" smtClean="0"/>
              <a:t>Build a better Texas Coast</a:t>
            </a:r>
          </a:p>
          <a:p>
            <a:pPr marL="342900" indent="-342900">
              <a:buFont typeface="Arial" panose="020B0604020202020204" pitchFamily="34" charset="0"/>
              <a:buChar char="•"/>
            </a:pPr>
            <a:r>
              <a:rPr lang="en-US" dirty="0" smtClean="0"/>
              <a:t>Better prioritize R&amp;D to accomplish that goal</a:t>
            </a:r>
          </a:p>
          <a:p>
            <a:pPr marL="342900" indent="-342900">
              <a:buFont typeface="Arial" panose="020B0604020202020204" pitchFamily="34" charset="0"/>
              <a:buChar char="•"/>
            </a:pPr>
            <a:r>
              <a:rPr lang="en-US" dirty="0"/>
              <a:t>Focus innovation</a:t>
            </a:r>
          </a:p>
          <a:p>
            <a:pPr marL="342900" indent="-342900">
              <a:buFont typeface="Arial" panose="020B0604020202020204" pitchFamily="34" charset="0"/>
              <a:buChar char="•"/>
            </a:pPr>
            <a:r>
              <a:rPr lang="en-US" dirty="0" smtClean="0"/>
              <a:t>Hire and build better engineers</a:t>
            </a:r>
          </a:p>
          <a:p>
            <a:pPr marL="342900" indent="-342900">
              <a:buFont typeface="Arial" panose="020B0604020202020204" pitchFamily="34" charset="0"/>
              <a:buChar char="•"/>
            </a:pPr>
            <a:r>
              <a:rPr lang="en-US" dirty="0" smtClean="0"/>
              <a:t>Lead Coastal Engineering on the Texas Coast</a:t>
            </a:r>
          </a:p>
          <a:p>
            <a:endParaRPr lang="en-US" sz="2400" dirty="0" smtClean="0"/>
          </a:p>
          <a:p>
            <a:endParaRPr lang="en-US" altLang="en-US" sz="2000" b="0" dirty="0" smtClean="0"/>
          </a:p>
        </p:txBody>
      </p:sp>
      <p:sp>
        <p:nvSpPr>
          <p:cNvPr id="4" name="Slide Number Placeholder 3"/>
          <p:cNvSpPr>
            <a:spLocks noGrp="1"/>
          </p:cNvSpPr>
          <p:nvPr>
            <p:ph type="sldNum" sz="quarter" idx="11"/>
          </p:nvPr>
        </p:nvSpPr>
        <p:spPr/>
        <p:txBody>
          <a:bodyPr/>
          <a:lstStyle/>
          <a:p>
            <a:pPr>
              <a:defRPr/>
            </a:pPr>
            <a:fld id="{85BFC29B-73BA-48ED-8664-05024AB33E6C}" type="slidenum">
              <a:rPr lang="en-US" smtClean="0"/>
              <a:pPr>
                <a:defRPr/>
              </a:pPr>
              <a:t>5</a:t>
            </a:fld>
            <a:endParaRPr lang="en-US" dirty="0"/>
          </a:p>
        </p:txBody>
      </p:sp>
      <p:sp>
        <p:nvSpPr>
          <p:cNvPr id="6" name="Title 5"/>
          <p:cNvSpPr>
            <a:spLocks noGrp="1"/>
          </p:cNvSpPr>
          <p:nvPr>
            <p:ph type="title"/>
          </p:nvPr>
        </p:nvSpPr>
        <p:spPr>
          <a:xfrm>
            <a:off x="186267" y="170129"/>
            <a:ext cx="8779933" cy="806451"/>
          </a:xfrm>
          <a:solidFill>
            <a:schemeClr val="bg1"/>
          </a:solidFill>
        </p:spPr>
        <p:txBody>
          <a:bodyPr/>
          <a:lstStyle/>
          <a:p>
            <a:pPr algn="ctr"/>
            <a:r>
              <a:rPr lang="en-US" sz="2800" cap="none" dirty="0" smtClean="0">
                <a:solidFill>
                  <a:schemeClr val="tx2"/>
                </a:solidFill>
              </a:rPr>
              <a:t>What are we really trying to do?</a:t>
            </a:r>
            <a:endParaRPr lang="en-US" sz="2800" cap="none" dirty="0">
              <a:solidFill>
                <a:schemeClr val="tx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301" y="1660366"/>
            <a:ext cx="4159103" cy="2408555"/>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8637" y="2022042"/>
            <a:ext cx="1380430" cy="1380430"/>
          </a:xfrm>
          <a:prstGeom prst="rect">
            <a:avLst/>
          </a:prstGeom>
        </p:spPr>
      </p:pic>
    </p:spTree>
    <p:extLst>
      <p:ext uri="{BB962C8B-B14F-4D97-AF65-F5344CB8AC3E}">
        <p14:creationId xmlns:p14="http://schemas.microsoft.com/office/powerpoint/2010/main" val="41151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nodeType="withEffect">
                                  <p:stCondLst>
                                    <p:cond delay="20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idx="1"/>
          </p:nvPr>
        </p:nvSpPr>
        <p:spPr>
          <a:xfrm>
            <a:off x="208547" y="1210732"/>
            <a:ext cx="5814301" cy="5149607"/>
          </a:xfrm>
        </p:spPr>
        <p:txBody>
          <a:bodyPr/>
          <a:lstStyle/>
          <a:p>
            <a:pPr marL="342900" indent="-342900">
              <a:buFont typeface="Arial" panose="020B0604020202020204" pitchFamily="34" charset="0"/>
              <a:buChar char="•"/>
            </a:pPr>
            <a:r>
              <a:rPr lang="en-US" dirty="0" smtClean="0"/>
              <a:t>Galveston District (SWG)</a:t>
            </a:r>
          </a:p>
          <a:p>
            <a:pPr marL="342900" indent="-342900">
              <a:buFont typeface="Arial" panose="020B0604020202020204" pitchFamily="34" charset="0"/>
              <a:buChar char="•"/>
            </a:pPr>
            <a:r>
              <a:rPr lang="en-US" dirty="0" smtClean="0"/>
              <a:t>Engineering Research and Development Center (ERDC)</a:t>
            </a:r>
          </a:p>
          <a:p>
            <a:pPr marL="342900" indent="-342900">
              <a:buFont typeface="Arial" panose="020B0604020202020204" pitchFamily="34" charset="0"/>
              <a:buChar char="•"/>
            </a:pPr>
            <a:r>
              <a:rPr lang="en-US" dirty="0" smtClean="0"/>
              <a:t>Texas A&amp;M University (TAMU)</a:t>
            </a:r>
          </a:p>
          <a:p>
            <a:pPr marL="342900" indent="-342900">
              <a:buFont typeface="Arial" panose="020B0604020202020204" pitchFamily="34" charset="0"/>
              <a:buChar char="•"/>
            </a:pPr>
            <a:r>
              <a:rPr lang="en-US" dirty="0" smtClean="0"/>
              <a:t>DELFT </a:t>
            </a:r>
            <a:r>
              <a:rPr lang="en-US" dirty="0"/>
              <a:t>University </a:t>
            </a:r>
            <a:r>
              <a:rPr lang="en-US" dirty="0" smtClean="0"/>
              <a:t>of Technology (TUDELFT)</a:t>
            </a:r>
          </a:p>
          <a:p>
            <a:pPr marL="342900" indent="-342900">
              <a:buFont typeface="Arial" panose="020B0604020202020204" pitchFamily="34" charset="0"/>
              <a:buChar char="•"/>
            </a:pPr>
            <a:r>
              <a:rPr lang="en-US" dirty="0"/>
              <a:t>TX General Land Office (TGLO)</a:t>
            </a:r>
          </a:p>
          <a:p>
            <a:pPr marL="342900" indent="-342900">
              <a:buFont typeface="Arial" panose="020B0604020202020204" pitchFamily="34" charset="0"/>
              <a:buChar char="•"/>
            </a:pPr>
            <a:r>
              <a:rPr lang="en-US" dirty="0"/>
              <a:t>City of South Padre Island (SPI)</a:t>
            </a:r>
          </a:p>
          <a:p>
            <a:pPr marL="342900" indent="-342900">
              <a:buFont typeface="Arial" panose="020B0604020202020204" pitchFamily="34" charset="0"/>
              <a:buChar char="•"/>
            </a:pPr>
            <a:r>
              <a:rPr lang="en-US" dirty="0" smtClean="0"/>
              <a:t>US </a:t>
            </a:r>
            <a:r>
              <a:rPr lang="en-US" dirty="0" smtClean="0"/>
              <a:t>Geological Survey (USGS)</a:t>
            </a:r>
          </a:p>
          <a:p>
            <a:pPr marL="342900" indent="-342900">
              <a:buFont typeface="Arial" panose="020B0604020202020204" pitchFamily="34" charset="0"/>
              <a:buChar char="•"/>
            </a:pPr>
            <a:r>
              <a:rPr lang="en-US" dirty="0" smtClean="0"/>
              <a:t>And </a:t>
            </a:r>
            <a:r>
              <a:rPr lang="en-US" dirty="0" smtClean="0"/>
              <a:t>growing…</a:t>
            </a:r>
          </a:p>
          <a:p>
            <a:pPr marL="342900" indent="-342900">
              <a:buFont typeface="Arial" panose="020B0604020202020204" pitchFamily="34" charset="0"/>
              <a:buChar char="•"/>
            </a:pPr>
            <a:endParaRPr lang="en-US" dirty="0" smtClean="0"/>
          </a:p>
          <a:p>
            <a:endParaRPr lang="en-US" sz="2400" dirty="0" smtClean="0"/>
          </a:p>
          <a:p>
            <a:endParaRPr lang="en-US" altLang="en-US" sz="2000" b="0" dirty="0" smtClean="0"/>
          </a:p>
        </p:txBody>
      </p:sp>
      <p:sp>
        <p:nvSpPr>
          <p:cNvPr id="4" name="Slide Number Placeholder 3"/>
          <p:cNvSpPr>
            <a:spLocks noGrp="1"/>
          </p:cNvSpPr>
          <p:nvPr>
            <p:ph type="sldNum" sz="quarter" idx="11"/>
          </p:nvPr>
        </p:nvSpPr>
        <p:spPr/>
        <p:txBody>
          <a:bodyPr/>
          <a:lstStyle/>
          <a:p>
            <a:pPr>
              <a:defRPr/>
            </a:pPr>
            <a:fld id="{85BFC29B-73BA-48ED-8664-05024AB33E6C}" type="slidenum">
              <a:rPr lang="en-US" smtClean="0"/>
              <a:pPr>
                <a:defRPr/>
              </a:pPr>
              <a:t>6</a:t>
            </a:fld>
            <a:endParaRPr lang="en-US" dirty="0"/>
          </a:p>
        </p:txBody>
      </p:sp>
      <p:sp>
        <p:nvSpPr>
          <p:cNvPr id="6" name="Title 5"/>
          <p:cNvSpPr>
            <a:spLocks noGrp="1"/>
          </p:cNvSpPr>
          <p:nvPr>
            <p:ph type="title"/>
          </p:nvPr>
        </p:nvSpPr>
        <p:spPr>
          <a:xfrm>
            <a:off x="186267" y="161420"/>
            <a:ext cx="8779933" cy="806451"/>
          </a:xfrm>
          <a:solidFill>
            <a:schemeClr val="bg1"/>
          </a:solidFill>
        </p:spPr>
        <p:txBody>
          <a:bodyPr/>
          <a:lstStyle/>
          <a:p>
            <a:pPr algn="ctr"/>
            <a:r>
              <a:rPr lang="en-US" sz="2800" cap="none" dirty="0" smtClean="0">
                <a:solidFill>
                  <a:schemeClr val="tx2"/>
                </a:solidFill>
              </a:rPr>
              <a:t>CSEC Collaborators</a:t>
            </a:r>
            <a:endParaRPr lang="en-US" sz="2800" cap="none" dirty="0">
              <a:solidFill>
                <a:schemeClr val="tx2"/>
              </a:solidFill>
            </a:endParaRPr>
          </a:p>
        </p:txBody>
      </p:sp>
      <p:pic>
        <p:nvPicPr>
          <p:cNvPr id="20" name="Picture 6" descr="C:\Users\horrillj\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141" y="1951520"/>
            <a:ext cx="2937045" cy="468979"/>
          </a:xfrm>
          <a:prstGeom prst="rect">
            <a:avLst/>
          </a:prstGeom>
          <a:noFill/>
          <a:extLst>
            <a:ext uri="{909E8E84-426E-40DD-AFC4-6F175D3DCCD1}">
              <a14:hiddenFill xmlns:a14="http://schemas.microsoft.com/office/drawing/2010/main">
                <a:solidFill>
                  <a:srgbClr val="FFFFFF"/>
                </a:solidFill>
              </a14:hiddenFill>
            </a:ext>
          </a:extLst>
        </p:spPr>
      </p:pic>
      <p:pic>
        <p:nvPicPr>
          <p:cNvPr id="23"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088888" y="4268059"/>
            <a:ext cx="1580448" cy="1197813"/>
          </a:xfrm>
          <a:prstGeom prst="rect">
            <a:avLst/>
          </a:prstGeom>
          <a:noFill/>
          <a:ln w="9525">
            <a:noFill/>
            <a:miter lim="800000"/>
            <a:headEnd/>
            <a:tailEnd/>
          </a:ln>
        </p:spPr>
      </p:pic>
      <p:pic>
        <p:nvPicPr>
          <p:cNvPr id="24" name="Picture 2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48969" y="4759317"/>
            <a:ext cx="1603981" cy="80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 name="Picture 8"/>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5881" y="5708980"/>
            <a:ext cx="1621606" cy="444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descr="http://www.myspi.org/egov/images/1396040435_77678_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221" y="2936574"/>
            <a:ext cx="1327796" cy="13314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7" name="Picture 2"/>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6542" y="1336813"/>
            <a:ext cx="155448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29868" y="2570729"/>
            <a:ext cx="1439468" cy="1440404"/>
          </a:xfrm>
          <a:prstGeom prst="rect">
            <a:avLst/>
          </a:prstGeom>
        </p:spPr>
      </p:pic>
    </p:spTree>
    <p:extLst>
      <p:ext uri="{BB962C8B-B14F-4D97-AF65-F5344CB8AC3E}">
        <p14:creationId xmlns:p14="http://schemas.microsoft.com/office/powerpoint/2010/main" val="840022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idx="1"/>
          </p:nvPr>
        </p:nvSpPr>
        <p:spPr>
          <a:xfrm>
            <a:off x="208547" y="1210732"/>
            <a:ext cx="5086264" cy="5647268"/>
          </a:xfrm>
        </p:spPr>
        <p:txBody>
          <a:bodyPr/>
          <a:lstStyle/>
          <a:p>
            <a:pPr marL="342900" indent="-342900">
              <a:buFont typeface="Arial" panose="020B0604020202020204" pitchFamily="34" charset="0"/>
              <a:buChar char="•"/>
            </a:pPr>
            <a:r>
              <a:rPr lang="en-US" dirty="0" smtClean="0"/>
              <a:t>Galveston District Projects</a:t>
            </a:r>
          </a:p>
          <a:p>
            <a:pPr marL="857250" lvl="1" indent="-342900">
              <a:buFont typeface="Arial" panose="020B0604020202020204" pitchFamily="34" charset="0"/>
              <a:buChar char="•"/>
            </a:pPr>
            <a:r>
              <a:rPr lang="en-US" dirty="0" smtClean="0"/>
              <a:t>Immediate project needs funded directly</a:t>
            </a:r>
          </a:p>
          <a:p>
            <a:pPr marL="342900" indent="-342900">
              <a:buFont typeface="Arial" panose="020B0604020202020204" pitchFamily="34" charset="0"/>
              <a:buChar char="•"/>
            </a:pPr>
            <a:r>
              <a:rPr lang="en-US" dirty="0" smtClean="0"/>
              <a:t>ERDC/HQ Funded Research </a:t>
            </a:r>
          </a:p>
          <a:p>
            <a:pPr marL="857250" lvl="1" indent="-342900">
              <a:buFont typeface="Arial" panose="020B0604020202020204" pitchFamily="34" charset="0"/>
              <a:buChar char="•"/>
            </a:pPr>
            <a:r>
              <a:rPr lang="en-US" dirty="0" smtClean="0"/>
              <a:t>Driven through SONs and personal relationships</a:t>
            </a:r>
          </a:p>
          <a:p>
            <a:pPr marL="342900" indent="-342900">
              <a:buFont typeface="Arial" panose="020B0604020202020204" pitchFamily="34" charset="0"/>
              <a:buChar char="•"/>
            </a:pPr>
            <a:r>
              <a:rPr lang="en-US" dirty="0" smtClean="0"/>
              <a:t>TAMU Research </a:t>
            </a:r>
          </a:p>
          <a:p>
            <a:pPr marL="857250" lvl="1" indent="-342900">
              <a:buFont typeface="Arial" panose="020B0604020202020204" pitchFamily="34" charset="0"/>
              <a:buChar char="•"/>
            </a:pPr>
            <a:r>
              <a:rPr lang="en-US" dirty="0" smtClean="0"/>
              <a:t>Driven through the BIA and personal relationships</a:t>
            </a:r>
          </a:p>
          <a:p>
            <a:pPr marL="857250" lvl="1" indent="-342900">
              <a:buFont typeface="Arial" panose="020B0604020202020204" pitchFamily="34" charset="0"/>
              <a:buChar char="•"/>
            </a:pPr>
            <a:r>
              <a:rPr lang="en-US" dirty="0" smtClean="0"/>
              <a:t>Research letters of support</a:t>
            </a:r>
          </a:p>
          <a:p>
            <a:pPr marL="342900" indent="-342900">
              <a:buFont typeface="Arial" panose="020B0604020202020204" pitchFamily="34" charset="0"/>
              <a:buChar char="•"/>
            </a:pPr>
            <a:r>
              <a:rPr lang="en-US" dirty="0" smtClean="0"/>
              <a:t>Others</a:t>
            </a:r>
          </a:p>
          <a:p>
            <a:pPr marL="857250" lvl="1" indent="-342900">
              <a:buFont typeface="Arial" panose="020B0604020202020204" pitchFamily="34" charset="0"/>
              <a:buChar char="•"/>
            </a:pPr>
            <a:r>
              <a:rPr lang="en-US" dirty="0" smtClean="0"/>
              <a:t>State and local </a:t>
            </a:r>
            <a:r>
              <a:rPr lang="en-US" dirty="0" err="1" smtClean="0"/>
              <a:t>govt</a:t>
            </a:r>
            <a:endParaRPr lang="en-US" dirty="0" smtClean="0"/>
          </a:p>
          <a:p>
            <a:pPr marL="857250" lvl="1" indent="-342900">
              <a:buFont typeface="Arial" panose="020B0604020202020204" pitchFamily="34" charset="0"/>
              <a:buChar char="•"/>
            </a:pPr>
            <a:r>
              <a:rPr lang="en-US" dirty="0" smtClean="0"/>
              <a:t>Industry</a:t>
            </a:r>
          </a:p>
          <a:p>
            <a:endParaRPr lang="en-US" sz="2400" dirty="0" smtClean="0"/>
          </a:p>
          <a:p>
            <a:endParaRPr lang="en-US" altLang="en-US" sz="2000" b="0" dirty="0" smtClean="0"/>
          </a:p>
        </p:txBody>
      </p:sp>
      <p:sp>
        <p:nvSpPr>
          <p:cNvPr id="4" name="Slide Number Placeholder 3"/>
          <p:cNvSpPr>
            <a:spLocks noGrp="1"/>
          </p:cNvSpPr>
          <p:nvPr>
            <p:ph type="sldNum" sz="quarter" idx="11"/>
          </p:nvPr>
        </p:nvSpPr>
        <p:spPr>
          <a:xfrm>
            <a:off x="8924108" y="228600"/>
            <a:ext cx="727075" cy="365125"/>
          </a:xfrm>
        </p:spPr>
        <p:txBody>
          <a:bodyPr/>
          <a:lstStyle/>
          <a:p>
            <a:pPr>
              <a:defRPr/>
            </a:pPr>
            <a:fld id="{85BFC29B-73BA-48ED-8664-05024AB33E6C}" type="slidenum">
              <a:rPr lang="en-US" smtClean="0"/>
              <a:pPr>
                <a:defRPr/>
              </a:pPr>
              <a:t>7</a:t>
            </a:fld>
            <a:endParaRPr lang="en-US" dirty="0"/>
          </a:p>
        </p:txBody>
      </p:sp>
      <p:sp>
        <p:nvSpPr>
          <p:cNvPr id="6" name="Title 5"/>
          <p:cNvSpPr>
            <a:spLocks noGrp="1"/>
          </p:cNvSpPr>
          <p:nvPr>
            <p:ph type="title"/>
          </p:nvPr>
        </p:nvSpPr>
        <p:spPr>
          <a:xfrm>
            <a:off x="186267" y="161420"/>
            <a:ext cx="8779933" cy="806451"/>
          </a:xfrm>
          <a:solidFill>
            <a:schemeClr val="bg1"/>
          </a:solidFill>
        </p:spPr>
        <p:txBody>
          <a:bodyPr/>
          <a:lstStyle/>
          <a:p>
            <a:pPr algn="ctr"/>
            <a:r>
              <a:rPr lang="en-US" sz="2800" cap="none" dirty="0" smtClean="0">
                <a:solidFill>
                  <a:schemeClr val="tx2"/>
                </a:solidFill>
              </a:rPr>
              <a:t>Funding Model</a:t>
            </a:r>
            <a:endParaRPr lang="en-US" sz="2800" cap="none" dirty="0">
              <a:solidFill>
                <a:schemeClr val="tx2"/>
              </a:solidFill>
            </a:endParaRPr>
          </a:p>
        </p:txBody>
      </p:sp>
      <p:sp>
        <p:nvSpPr>
          <p:cNvPr id="5" name="Rounded Rectangle 4"/>
          <p:cNvSpPr/>
          <p:nvPr/>
        </p:nvSpPr>
        <p:spPr>
          <a:xfrm>
            <a:off x="7254240" y="2167088"/>
            <a:ext cx="1669868" cy="853440"/>
          </a:xfrm>
          <a:prstGeom prst="roundRect">
            <a:avLst/>
          </a:prstGeom>
          <a:solidFill>
            <a:schemeClr val="accent6">
              <a:lumMod val="50000"/>
              <a:alpha val="89000"/>
            </a:schemeClr>
          </a:solidFill>
          <a:ln>
            <a:noFill/>
          </a:ln>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effectLst>
                  <a:innerShdw blurRad="63500" dist="50800" dir="18900000">
                    <a:prstClr val="black">
                      <a:alpha val="50000"/>
                    </a:prstClr>
                  </a:innerShdw>
                </a:effectLst>
              </a:rPr>
              <a:t>TAMU</a:t>
            </a:r>
            <a:endParaRPr lang="en-US" dirty="0">
              <a:solidFill>
                <a:schemeClr val="tx2"/>
              </a:solidFill>
              <a:effectLst>
                <a:innerShdw blurRad="63500" dist="50800" dir="18900000">
                  <a:prstClr val="black">
                    <a:alpha val="50000"/>
                  </a:prstClr>
                </a:innerShdw>
              </a:effectLst>
            </a:endParaRPr>
          </a:p>
        </p:txBody>
      </p:sp>
      <p:sp>
        <p:nvSpPr>
          <p:cNvPr id="14" name="Rounded Rectangle 13"/>
          <p:cNvSpPr/>
          <p:nvPr/>
        </p:nvSpPr>
        <p:spPr>
          <a:xfrm>
            <a:off x="5538630" y="3615647"/>
            <a:ext cx="1669868" cy="853440"/>
          </a:xfrm>
          <a:prstGeom prst="roundRect">
            <a:avLst/>
          </a:prstGeom>
          <a:solidFill>
            <a:srgbClr val="2B854F">
              <a:alpha val="88627"/>
            </a:srgbClr>
          </a:solidFill>
          <a:ln>
            <a:noFill/>
          </a:ln>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effectLst>
                  <a:innerShdw blurRad="63500" dist="50800" dir="18900000">
                    <a:prstClr val="black">
                      <a:alpha val="50000"/>
                    </a:prstClr>
                  </a:innerShdw>
                </a:effectLst>
              </a:rPr>
              <a:t>ERDC</a:t>
            </a:r>
            <a:endParaRPr lang="en-US" dirty="0">
              <a:solidFill>
                <a:schemeClr val="tx2"/>
              </a:solidFill>
              <a:effectLst>
                <a:innerShdw blurRad="63500" dist="50800" dir="18900000">
                  <a:prstClr val="black">
                    <a:alpha val="50000"/>
                  </a:prstClr>
                </a:innerShdw>
              </a:effectLst>
            </a:endParaRPr>
          </a:p>
        </p:txBody>
      </p:sp>
      <p:sp>
        <p:nvSpPr>
          <p:cNvPr id="15" name="Rounded Rectangle 14"/>
          <p:cNvSpPr/>
          <p:nvPr/>
        </p:nvSpPr>
        <p:spPr>
          <a:xfrm>
            <a:off x="5584372" y="5188108"/>
            <a:ext cx="1669868" cy="853440"/>
          </a:xfrm>
          <a:prstGeom prst="roundRect">
            <a:avLst/>
          </a:prstGeom>
          <a:solidFill>
            <a:srgbClr val="997E4D">
              <a:alpha val="88627"/>
            </a:srgbClr>
          </a:solidFill>
          <a:ln>
            <a:noFill/>
          </a:ln>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effectLst>
                  <a:innerShdw blurRad="63500" dist="50800" dir="18900000">
                    <a:prstClr val="black">
                      <a:alpha val="50000"/>
                    </a:prstClr>
                  </a:innerShdw>
                </a:effectLst>
              </a:rPr>
              <a:t>SWG</a:t>
            </a:r>
            <a:endParaRPr lang="en-US" dirty="0">
              <a:solidFill>
                <a:schemeClr val="tx2"/>
              </a:solidFill>
              <a:effectLst>
                <a:innerShdw blurRad="63500" dist="50800" dir="18900000">
                  <a:prstClr val="black">
                    <a:alpha val="50000"/>
                  </a:prstClr>
                </a:innerShdw>
              </a:effectLst>
            </a:endParaRPr>
          </a:p>
        </p:txBody>
      </p:sp>
      <p:sp>
        <p:nvSpPr>
          <p:cNvPr id="7" name="Left-Right Arrow 6"/>
          <p:cNvSpPr/>
          <p:nvPr/>
        </p:nvSpPr>
        <p:spPr>
          <a:xfrm rot="5400000">
            <a:off x="6005399" y="4684822"/>
            <a:ext cx="660003" cy="287553"/>
          </a:xfrm>
          <a:prstGeom prst="leftRightArrow">
            <a:avLst/>
          </a:prstGeom>
          <a:solidFill>
            <a:schemeClr val="tx1">
              <a:alpha val="89000"/>
            </a:schemeClr>
          </a:solidFill>
          <a:ln>
            <a:noFill/>
          </a:ln>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ounded Rectangle 17"/>
          <p:cNvSpPr/>
          <p:nvPr/>
        </p:nvSpPr>
        <p:spPr>
          <a:xfrm>
            <a:off x="7254240" y="495058"/>
            <a:ext cx="1669868" cy="853440"/>
          </a:xfrm>
          <a:prstGeom prst="roundRect">
            <a:avLst/>
          </a:prstGeom>
          <a:solidFill>
            <a:schemeClr val="tx1">
              <a:lumMod val="75000"/>
              <a:lumOff val="25000"/>
              <a:alpha val="89000"/>
            </a:schemeClr>
          </a:solidFill>
          <a:ln>
            <a:noFill/>
          </a:ln>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effectLst>
                  <a:innerShdw blurRad="63500" dist="50800" dir="18900000">
                    <a:prstClr val="black">
                      <a:alpha val="50000"/>
                    </a:prstClr>
                  </a:innerShdw>
                </a:effectLst>
              </a:rPr>
              <a:t>Industry &amp; Others</a:t>
            </a:r>
            <a:endParaRPr lang="en-US" dirty="0">
              <a:solidFill>
                <a:schemeClr val="tx2"/>
              </a:solidFill>
              <a:effectLst>
                <a:innerShdw blurRad="63500" dist="50800" dir="18900000">
                  <a:prstClr val="black">
                    <a:alpha val="50000"/>
                  </a:prstClr>
                </a:innerShdw>
              </a:effectLst>
            </a:endParaRPr>
          </a:p>
        </p:txBody>
      </p:sp>
      <p:sp>
        <p:nvSpPr>
          <p:cNvPr id="8" name="Right Arrow 7"/>
          <p:cNvSpPr/>
          <p:nvPr/>
        </p:nvSpPr>
        <p:spPr>
          <a:xfrm rot="5400000">
            <a:off x="7744046" y="1614927"/>
            <a:ext cx="718409" cy="322069"/>
          </a:xfrm>
          <a:prstGeom prst="rightArrow">
            <a:avLst/>
          </a:prstGeom>
          <a:solidFill>
            <a:schemeClr val="tx1">
              <a:alpha val="89000"/>
            </a:schemeClr>
          </a:solidFill>
          <a:ln>
            <a:noFill/>
          </a:ln>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Bent Arrow 8"/>
          <p:cNvSpPr/>
          <p:nvPr/>
        </p:nvSpPr>
        <p:spPr>
          <a:xfrm rot="5400000" flipH="1">
            <a:off x="7194990" y="3283655"/>
            <a:ext cx="972920" cy="765373"/>
          </a:xfrm>
          <a:prstGeom prst="bentArrow">
            <a:avLst>
              <a:gd name="adj1" fmla="val 25000"/>
              <a:gd name="adj2" fmla="val 23063"/>
              <a:gd name="adj3" fmla="val 25000"/>
              <a:gd name="adj4" fmla="val 43750"/>
            </a:avLst>
          </a:prstGeom>
          <a:solidFill>
            <a:schemeClr val="tx1">
              <a:alpha val="89000"/>
            </a:schemeClr>
          </a:solidFill>
          <a:ln>
            <a:noFill/>
          </a:ln>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Bent Arrow 28"/>
          <p:cNvSpPr/>
          <p:nvPr/>
        </p:nvSpPr>
        <p:spPr>
          <a:xfrm rot="16200000" flipH="1">
            <a:off x="6242024" y="2623176"/>
            <a:ext cx="972920" cy="794706"/>
          </a:xfrm>
          <a:prstGeom prst="bentArrow">
            <a:avLst>
              <a:gd name="adj1" fmla="val 25000"/>
              <a:gd name="adj2" fmla="val 23063"/>
              <a:gd name="adj3" fmla="val 25000"/>
              <a:gd name="adj4" fmla="val 43750"/>
            </a:avLst>
          </a:prstGeom>
          <a:solidFill>
            <a:schemeClr val="tx1">
              <a:alpha val="89000"/>
            </a:schemeClr>
          </a:solidFill>
          <a:ln>
            <a:noFill/>
          </a:ln>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rot="16200000">
            <a:off x="5683838" y="4571801"/>
            <a:ext cx="835043" cy="338554"/>
          </a:xfrm>
          <a:prstGeom prst="rect">
            <a:avLst/>
          </a:prstGeom>
          <a:noFill/>
        </p:spPr>
        <p:txBody>
          <a:bodyPr wrap="square" rtlCol="0">
            <a:spAutoFit/>
          </a:bodyPr>
          <a:lstStyle/>
          <a:p>
            <a:r>
              <a:rPr lang="en-US" sz="1600" dirty="0" smtClean="0"/>
              <a:t>MIPR</a:t>
            </a:r>
            <a:endParaRPr lang="en-US" sz="1600" dirty="0"/>
          </a:p>
        </p:txBody>
      </p:sp>
      <p:sp>
        <p:nvSpPr>
          <p:cNvPr id="30" name="TextBox 29"/>
          <p:cNvSpPr txBox="1"/>
          <p:nvPr/>
        </p:nvSpPr>
        <p:spPr>
          <a:xfrm rot="18855200">
            <a:off x="5986866" y="2332208"/>
            <a:ext cx="903049" cy="338554"/>
          </a:xfrm>
          <a:prstGeom prst="rect">
            <a:avLst/>
          </a:prstGeom>
          <a:noFill/>
        </p:spPr>
        <p:txBody>
          <a:bodyPr wrap="square" rtlCol="0">
            <a:spAutoFit/>
          </a:bodyPr>
          <a:lstStyle/>
          <a:p>
            <a:r>
              <a:rPr lang="en-US" sz="1600" dirty="0" smtClean="0"/>
              <a:t>CRADA</a:t>
            </a:r>
            <a:endParaRPr lang="en-US" sz="1600" dirty="0"/>
          </a:p>
        </p:txBody>
      </p:sp>
      <p:sp>
        <p:nvSpPr>
          <p:cNvPr id="31" name="TextBox 30"/>
          <p:cNvSpPr txBox="1"/>
          <p:nvPr/>
        </p:nvSpPr>
        <p:spPr>
          <a:xfrm rot="19078159">
            <a:off x="7599147" y="3936451"/>
            <a:ext cx="903049" cy="338554"/>
          </a:xfrm>
          <a:prstGeom prst="rect">
            <a:avLst/>
          </a:prstGeom>
          <a:noFill/>
        </p:spPr>
        <p:txBody>
          <a:bodyPr wrap="square" rtlCol="0">
            <a:spAutoFit/>
          </a:bodyPr>
          <a:lstStyle/>
          <a:p>
            <a:r>
              <a:rPr lang="en-US" sz="1600" dirty="0" smtClean="0"/>
              <a:t>CESU</a:t>
            </a:r>
            <a:endParaRPr lang="en-US" sz="1600" dirty="0"/>
          </a:p>
        </p:txBody>
      </p:sp>
      <p:sp>
        <p:nvSpPr>
          <p:cNvPr id="32" name="TextBox 31"/>
          <p:cNvSpPr txBox="1"/>
          <p:nvPr/>
        </p:nvSpPr>
        <p:spPr>
          <a:xfrm rot="16200000">
            <a:off x="7093279" y="1499339"/>
            <a:ext cx="1214556" cy="584775"/>
          </a:xfrm>
          <a:prstGeom prst="rect">
            <a:avLst/>
          </a:prstGeom>
          <a:noFill/>
        </p:spPr>
        <p:txBody>
          <a:bodyPr wrap="square" rtlCol="0">
            <a:spAutoFit/>
          </a:bodyPr>
          <a:lstStyle/>
          <a:p>
            <a:pPr algn="ctr"/>
            <a:r>
              <a:rPr lang="en-US" sz="1600" dirty="0" smtClean="0"/>
              <a:t>Fund TEES</a:t>
            </a:r>
            <a:endParaRPr lang="en-US" sz="1600" dirty="0"/>
          </a:p>
        </p:txBody>
      </p:sp>
    </p:spTree>
    <p:extLst>
      <p:ext uri="{BB962C8B-B14F-4D97-AF65-F5344CB8AC3E}">
        <p14:creationId xmlns:p14="http://schemas.microsoft.com/office/powerpoint/2010/main" val="510351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238250"/>
            <a:ext cx="4217773" cy="4718049"/>
          </a:xfrm>
        </p:spPr>
        <p:txBody>
          <a:bodyPr/>
          <a:lstStyle/>
          <a:p>
            <a:pPr lvl="1">
              <a:buFont typeface="Arial" panose="020B0604020202020204" pitchFamily="34" charset="0"/>
              <a:buChar char="•"/>
            </a:pPr>
            <a:r>
              <a:rPr lang="en-US" dirty="0" smtClean="0"/>
              <a:t>Vision</a:t>
            </a:r>
          </a:p>
          <a:p>
            <a:pPr lvl="1">
              <a:buFont typeface="Arial" panose="020B0604020202020204" pitchFamily="34" charset="0"/>
              <a:buChar char="•"/>
            </a:pPr>
            <a:r>
              <a:rPr lang="en-US" dirty="0"/>
              <a:t>Intent</a:t>
            </a:r>
          </a:p>
          <a:p>
            <a:pPr lvl="1">
              <a:buFont typeface="Arial" panose="020B0604020202020204" pitchFamily="34" charset="0"/>
              <a:buChar char="•"/>
            </a:pPr>
            <a:r>
              <a:rPr lang="en-US" dirty="0"/>
              <a:t>Strategy</a:t>
            </a:r>
          </a:p>
          <a:p>
            <a:pPr lvl="1">
              <a:buFont typeface="Arial" panose="020B0604020202020204" pitchFamily="34" charset="0"/>
              <a:buChar char="•"/>
            </a:pPr>
            <a:r>
              <a:rPr lang="en-US" dirty="0"/>
              <a:t>Approach</a:t>
            </a:r>
          </a:p>
          <a:p>
            <a:pPr lvl="1">
              <a:buFont typeface="Arial" panose="020B0604020202020204" pitchFamily="34" charset="0"/>
              <a:buChar char="•"/>
            </a:pPr>
            <a:r>
              <a:rPr lang="en-US" dirty="0"/>
              <a:t>Goals</a:t>
            </a:r>
          </a:p>
          <a:p>
            <a:pPr lvl="1">
              <a:buFont typeface="Arial" panose="020B0604020202020204" pitchFamily="34" charset="0"/>
              <a:buChar char="•"/>
            </a:pPr>
            <a:r>
              <a:rPr lang="en-US" dirty="0"/>
              <a:t>Objectives</a:t>
            </a:r>
          </a:p>
          <a:p>
            <a:pPr lvl="1">
              <a:buFont typeface="Arial" panose="020B0604020202020204" pitchFamily="34" charset="0"/>
              <a:buChar char="•"/>
            </a:pPr>
            <a:r>
              <a:rPr lang="en-US" dirty="0"/>
              <a:t>Intended Capabilities and Products</a:t>
            </a:r>
          </a:p>
          <a:p>
            <a:pPr lvl="1">
              <a:buFont typeface="Arial" panose="020B0604020202020204" pitchFamily="34" charset="0"/>
              <a:buChar char="•"/>
            </a:pPr>
            <a:r>
              <a:rPr lang="en-US" dirty="0"/>
              <a:t>Path forward</a:t>
            </a:r>
          </a:p>
        </p:txBody>
      </p:sp>
      <p:sp>
        <p:nvSpPr>
          <p:cNvPr id="5" name="Rectangle 4"/>
          <p:cNvSpPr/>
          <p:nvPr/>
        </p:nvSpPr>
        <p:spPr>
          <a:xfrm>
            <a:off x="190500" y="168858"/>
            <a:ext cx="8788400" cy="861774"/>
          </a:xfrm>
          <a:prstGeom prst="rect">
            <a:avLst/>
          </a:prstGeom>
          <a:solidFill>
            <a:schemeClr val="bg1"/>
          </a:solidFill>
        </p:spPr>
        <p:txBody>
          <a:bodyPr wrap="square" tIns="0" bIns="0" anchor="ctr" anchorCtr="1">
            <a:spAutoFit/>
          </a:bodyPr>
          <a:lstStyle/>
          <a:p>
            <a:pPr lvl="0" algn="ctr">
              <a:spcBef>
                <a:spcPts val="0"/>
              </a:spcBef>
              <a:spcAft>
                <a:spcPts val="0"/>
              </a:spcAft>
              <a:defRPr/>
            </a:pPr>
            <a:r>
              <a:rPr lang="en-US" sz="2800" b="1" kern="0" dirty="0" smtClean="0">
                <a:solidFill>
                  <a:schemeClr val="tx2"/>
                </a:solidFill>
              </a:rPr>
              <a:t>CSEC Program Management Plan </a:t>
            </a:r>
          </a:p>
          <a:p>
            <a:pPr lvl="0" algn="ctr">
              <a:spcBef>
                <a:spcPts val="0"/>
              </a:spcBef>
              <a:spcAft>
                <a:spcPts val="0"/>
              </a:spcAft>
              <a:defRPr/>
            </a:pPr>
            <a:r>
              <a:rPr lang="en-US" sz="2800" b="1" kern="0" dirty="0" smtClean="0">
                <a:solidFill>
                  <a:schemeClr val="tx2"/>
                </a:solidFill>
              </a:rPr>
              <a:t>Under Development</a:t>
            </a:r>
            <a:endParaRPr lang="en-US" sz="2800" b="1" kern="0" dirty="0">
              <a:solidFill>
                <a:schemeClr val="tx2"/>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3666" y="1405446"/>
            <a:ext cx="3314700" cy="4267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2763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65200"/>
            <a:ext cx="8473440" cy="4737099"/>
          </a:xfrm>
        </p:spPr>
        <p:txBody>
          <a:bodyPr/>
          <a:lstStyle/>
          <a:p>
            <a:r>
              <a:rPr lang="en-US" sz="2000" dirty="0"/>
              <a:t>Held workshops in AUG and NOV 2016 with next </a:t>
            </a:r>
            <a:r>
              <a:rPr lang="en-US" sz="2000" dirty="0" smtClean="0"/>
              <a:t>this week!!!</a:t>
            </a:r>
            <a:endParaRPr lang="en-US" sz="2000" dirty="0"/>
          </a:p>
          <a:p>
            <a:pPr marL="0" indent="0">
              <a:buNone/>
            </a:pPr>
            <a:endParaRPr lang="en-US" sz="1000" b="1" dirty="0" smtClean="0"/>
          </a:p>
          <a:p>
            <a:pPr marL="0" indent="0">
              <a:buNone/>
            </a:pPr>
            <a:r>
              <a:rPr lang="en-US" sz="2000" b="1" dirty="0" smtClean="0"/>
              <a:t>Purpose</a:t>
            </a:r>
            <a:r>
              <a:rPr lang="en-US" sz="2000" b="1" dirty="0"/>
              <a:t>:</a:t>
            </a:r>
            <a:r>
              <a:rPr lang="en-US" sz="2000" dirty="0"/>
              <a:t>  Explore and establish common interests for partnering on coastal science and engineering academics, research and development, and practice, for timely infusion of innovative technical products to support lifecycle coastal infrastructure systems management decisions in practice</a:t>
            </a:r>
            <a:r>
              <a:rPr lang="en-US" sz="2000" dirty="0" smtClean="0"/>
              <a:t>.</a:t>
            </a:r>
            <a:endParaRPr lang="en-US" sz="2000" dirty="0"/>
          </a:p>
          <a:p>
            <a:endParaRPr lang="en-US" sz="2000" dirty="0"/>
          </a:p>
        </p:txBody>
      </p:sp>
      <p:sp>
        <p:nvSpPr>
          <p:cNvPr id="5" name="Title 4"/>
          <p:cNvSpPr>
            <a:spLocks noGrp="1"/>
          </p:cNvSpPr>
          <p:nvPr>
            <p:ph type="title"/>
          </p:nvPr>
        </p:nvSpPr>
        <p:spPr>
          <a:xfrm>
            <a:off x="177800" y="160337"/>
            <a:ext cx="8788400" cy="806451"/>
          </a:xfrm>
          <a:solidFill>
            <a:schemeClr val="bg1"/>
          </a:solidFill>
        </p:spPr>
        <p:txBody>
          <a:bodyPr/>
          <a:lstStyle/>
          <a:p>
            <a:pPr algn="ctr"/>
            <a:r>
              <a:rPr lang="en-US" cap="none" dirty="0" smtClean="0">
                <a:solidFill>
                  <a:schemeClr val="tx2"/>
                </a:solidFill>
              </a:rPr>
              <a:t>CSEC Workshop Series</a:t>
            </a:r>
            <a:endParaRPr lang="en-US" cap="none" dirty="0">
              <a:solidFill>
                <a:schemeClr val="tx2"/>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549" y="3547534"/>
            <a:ext cx="3571051" cy="2008716"/>
          </a:xfrm>
          <a:prstGeom prst="rect">
            <a:avLst/>
          </a:prstGeom>
        </p:spPr>
      </p:pic>
      <p:sp>
        <p:nvSpPr>
          <p:cNvPr id="6" name="Content Placeholder 1"/>
          <p:cNvSpPr txBox="1">
            <a:spLocks/>
          </p:cNvSpPr>
          <p:nvPr/>
        </p:nvSpPr>
        <p:spPr bwMode="auto">
          <a:xfrm>
            <a:off x="279400" y="3225800"/>
            <a:ext cx="5012267" cy="30352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300"/>
              </a:spcBef>
              <a:spcAft>
                <a:spcPct val="0"/>
              </a:spcAft>
              <a:buFont typeface="Arial" pitchFamily="34" charset="0"/>
              <a:buNone/>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Objectives:</a:t>
            </a:r>
            <a:endParaRPr lang="en-US" sz="2000" dirty="0" smtClean="0"/>
          </a:p>
          <a:p>
            <a:pPr marL="342900" indent="-342900">
              <a:buFont typeface="Arial" pitchFamily="34" charset="0"/>
              <a:buChar char="•"/>
            </a:pPr>
            <a:r>
              <a:rPr lang="en-US" sz="2000" dirty="0" smtClean="0"/>
              <a:t>Become familiar with each others’ organizations and their future directions</a:t>
            </a:r>
          </a:p>
          <a:p>
            <a:pPr marL="342900" indent="-342900">
              <a:buFont typeface="Arial" pitchFamily="34" charset="0"/>
              <a:buChar char="•"/>
            </a:pPr>
            <a:r>
              <a:rPr lang="en-US" sz="2000" dirty="0" smtClean="0"/>
              <a:t>Identify crossover working relationships in coastal science and engineering</a:t>
            </a:r>
          </a:p>
          <a:p>
            <a:pPr marL="342900" indent="-342900">
              <a:buFont typeface="Arial" pitchFamily="34" charset="0"/>
              <a:buChar char="•"/>
            </a:pPr>
            <a:r>
              <a:rPr lang="en-US" sz="2000" dirty="0" smtClean="0"/>
              <a:t>Develop a partnering value proposition for achieving mutually held objectives</a:t>
            </a:r>
          </a:p>
          <a:p>
            <a:pPr marL="342900" indent="-342900">
              <a:buFont typeface="Arial" pitchFamily="34" charset="0"/>
              <a:buChar char="•"/>
            </a:pPr>
            <a:r>
              <a:rPr lang="en-US" sz="2000" dirty="0" smtClean="0"/>
              <a:t>Identify action items for joint organization follow up with future event planning</a:t>
            </a:r>
          </a:p>
          <a:p>
            <a:pPr marL="342900" indent="-342900">
              <a:buFont typeface="Arial" pitchFamily="34" charset="0"/>
              <a:buChar char="•"/>
            </a:pPr>
            <a:endParaRPr lang="en-US" sz="2000" dirty="0" smtClean="0"/>
          </a:p>
          <a:p>
            <a:endParaRPr lang="en-US" sz="2000" dirty="0"/>
          </a:p>
        </p:txBody>
      </p:sp>
    </p:spTree>
    <p:extLst>
      <p:ext uri="{BB962C8B-B14F-4D97-AF65-F5344CB8AC3E}">
        <p14:creationId xmlns:p14="http://schemas.microsoft.com/office/powerpoint/2010/main" val="568774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31C109D8BC6C428DD0CF665F94F558" ma:contentTypeVersion="2" ma:contentTypeDescription="Create a new document." ma:contentTypeScope="" ma:versionID="f19a06b5ec1e4f1aa306960480f96e79">
  <xsd:schema xmlns:xsd="http://www.w3.org/2001/XMLSchema" xmlns:xs="http://www.w3.org/2001/XMLSchema" xmlns:p="http://schemas.microsoft.com/office/2006/metadata/properties" xmlns:ns1="http://schemas.microsoft.com/sharepoint/v3" xmlns:ns2="c154c386-cd73-498d-ba26-0d43dc785560" targetNamespace="http://schemas.microsoft.com/office/2006/metadata/properties" ma:root="true" ma:fieldsID="b70255470ddd800d839ed7b3c4afdb2e" ns1:_="" ns2:_="">
    <xsd:import namespace="http://schemas.microsoft.com/sharepoint/v3"/>
    <xsd:import namespace="c154c386-cd73-498d-ba26-0d43dc785560"/>
    <xsd:element name="properties">
      <xsd:complexType>
        <xsd:sequence>
          <xsd:element name="documentManagement">
            <xsd:complexType>
              <xsd:all>
                <xsd:element ref="ns1:PublishingStartDate" minOccurs="0"/>
                <xsd:element ref="ns1:PublishingExpirationDate"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54c386-cd73-498d-ba26-0d43dc785560" elementFormDefault="qualified">
    <xsd:import namespace="http://schemas.microsoft.com/office/2006/documentManagement/types"/>
    <xsd:import namespace="http://schemas.microsoft.com/office/infopath/2007/PartnerControls"/>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c154c386-cd73-498d-ba26-0d43dc785560">July 2016: Updated Master Slide Template for Corps Presentations.</Description0>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8735C1C-93CB-412D-B2DD-E36407857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54c386-cd73-498d-ba26-0d43dc785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BC1916-BC3C-426D-B3D6-B51E09A07902}">
  <ds:schemaRefs>
    <ds:schemaRef ds:uri="http://schemas.microsoft.com/sharepoint/v3/contenttype/forms"/>
  </ds:schemaRefs>
</ds:datastoreItem>
</file>

<file path=customXml/itemProps3.xml><?xml version="1.0" encoding="utf-8"?>
<ds:datastoreItem xmlns:ds="http://schemas.openxmlformats.org/officeDocument/2006/customXml" ds:itemID="{D56D366D-6BCA-4645-8F1F-FBC913F0B609}">
  <ds:schemaRefs>
    <ds:schemaRef ds:uri="http://purl.org/dc/terms/"/>
    <ds:schemaRef ds:uri="http://www.w3.org/XML/1998/namespace"/>
    <ds:schemaRef ds:uri="http://purl.org/dc/elements/1.1/"/>
    <ds:schemaRef ds:uri="c154c386-cd73-498d-ba26-0d43dc785560"/>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16131</TotalTime>
  <Words>820</Words>
  <Application>Microsoft Office PowerPoint</Application>
  <PresentationFormat>On-screen Show (4:3)</PresentationFormat>
  <Paragraphs>144</Paragraphs>
  <Slides>18</Slides>
  <Notes>7</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ＭＳ Ｐゴシック</vt:lpstr>
      <vt:lpstr>Arial</vt:lpstr>
      <vt:lpstr>Calibri</vt:lpstr>
      <vt:lpstr>Futura BdCn BT</vt:lpstr>
      <vt:lpstr>Ravie</vt:lpstr>
      <vt:lpstr>Title Slide Templates</vt:lpstr>
      <vt:lpstr>Content Templates</vt:lpstr>
      <vt:lpstr>Coastal Science and Engineering Collaborative (CSEC) Overview  Flood Risk Management RARG</vt:lpstr>
      <vt:lpstr>Presentation Overview</vt:lpstr>
      <vt:lpstr>PowerPoint Presentation</vt:lpstr>
      <vt:lpstr>CSEC Objectives</vt:lpstr>
      <vt:lpstr>What are we really trying to do?</vt:lpstr>
      <vt:lpstr>CSEC Collaborators</vt:lpstr>
      <vt:lpstr>Funding Model</vt:lpstr>
      <vt:lpstr>PowerPoint Presentation</vt:lpstr>
      <vt:lpstr>CSEC Workshop Series</vt:lpstr>
      <vt:lpstr>Application Focus Area (AFA) 1: Discovering breakthrough science</vt:lpstr>
      <vt:lpstr>Application Focus Area (AFA) 2: Understanding of flows and circulation of river, estuary, and coastal waters, sediment, and nutrients, with interactions on morphological evolution.</vt:lpstr>
      <vt:lpstr>Application Focus Area (AFA) 3: Understanding the future of coastal engineering material properties.</vt:lpstr>
      <vt:lpstr>Application Focus Area (AFA) 4: Advancement of reduced order model techniques.</vt:lpstr>
      <vt:lpstr>Application Focus Area (AFA) 5: Evolution of engineering and design, construction, operations, and maintenance methods.</vt:lpstr>
      <vt:lpstr>Application Focus Area (AFA) 6: Infusion of principles and practices of ocean and coastal mega infrastructure decision support systems.</vt:lpstr>
      <vt:lpstr>Application Focus Area (AFA) 7: Integration of technology and science with USACE practice and policy.</vt:lpstr>
      <vt:lpstr>PowerPoint Presentation</vt:lpstr>
      <vt:lpstr>Submitted Statements of Need</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AGM</cp:lastModifiedBy>
  <cp:revision>185</cp:revision>
  <cp:lastPrinted>2017-03-09T14:20:23Z</cp:lastPrinted>
  <dcterms:created xsi:type="dcterms:W3CDTF">2016-05-03T16:10:38Z</dcterms:created>
  <dcterms:modified xsi:type="dcterms:W3CDTF">2017-04-11T16:46:47Z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0x0101009631C109D8BC6C428DD0CF665F94F558</vt:lpwstr>
  </property>
  <property fmtid="{D5CDD505-2E9C-101B-9397-08002B2CF9AE}" pid="3" name="NXPowerLiteLastOptimized">
    <vt:lpwstr>3327824</vt:lpwstr>
  </property>
  <property fmtid="{D5CDD505-2E9C-101B-9397-08002B2CF9AE}" pid="4" name="NXPowerLiteSettings">
    <vt:lpwstr>F7000400038000</vt:lpwstr>
  </property>
  <property fmtid="{D5CDD505-2E9C-101B-9397-08002B2CF9AE}" pid="5" name="NXPowerLiteVersion">
    <vt:lpwstr>D6.2.5</vt:lpwstr>
  </property>
</Properties>
</file>