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Lst>
  <p:notesMasterIdLst>
    <p:notesMasterId r:id="rId16"/>
  </p:notesMasterIdLst>
  <p:handoutMasterIdLst>
    <p:handoutMasterId r:id="rId17"/>
  </p:handoutMasterIdLst>
  <p:sldIdLst>
    <p:sldId id="363" r:id="rId6"/>
    <p:sldId id="353" r:id="rId7"/>
    <p:sldId id="354" r:id="rId8"/>
    <p:sldId id="355" r:id="rId9"/>
    <p:sldId id="356" r:id="rId10"/>
    <p:sldId id="357" r:id="rId11"/>
    <p:sldId id="358" r:id="rId12"/>
    <p:sldId id="361" r:id="rId13"/>
    <p:sldId id="362" r:id="rId14"/>
    <p:sldId id="309"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7E4D"/>
    <a:srgbClr val="2B854F"/>
    <a:srgbClr val="FFFFFF"/>
    <a:srgbClr val="FCAE3B"/>
    <a:srgbClr val="50771B"/>
    <a:srgbClr val="C19859"/>
    <a:srgbClr val="ECECEC"/>
    <a:srgbClr val="82786F"/>
    <a:srgbClr val="663830"/>
    <a:srgbClr val="3E6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5458" autoAdjust="0"/>
  </p:normalViewPr>
  <p:slideViewPr>
    <p:cSldViewPr snapToGrid="0">
      <p:cViewPr varScale="1">
        <p:scale>
          <a:sx n="63" d="100"/>
          <a:sy n="63" d="100"/>
        </p:scale>
        <p:origin x="1632" y="7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4/12/2017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4/12/2017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pPr>
              <a:defRPr/>
            </a:pPr>
            <a:fld id="{A418BB32-BEF8-47FD-8FA0-22BE503155A9}" type="slidenum">
              <a:rPr lang="en-US" smtClean="0"/>
              <a:pPr>
                <a:defRPr/>
              </a:pPr>
              <a:t>8</a:t>
            </a:fld>
            <a:endParaRPr lang="en-US" dirty="0"/>
          </a:p>
        </p:txBody>
      </p:sp>
    </p:spTree>
    <p:extLst>
      <p:ext uri="{BB962C8B-B14F-4D97-AF65-F5344CB8AC3E}">
        <p14:creationId xmlns:p14="http://schemas.microsoft.com/office/powerpoint/2010/main" val="234839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57250" lvl="1" indent="-342900">
              <a:buFont typeface="Arial" panose="020B0604020202020204" pitchFamily="34" charset="0"/>
              <a:buChar char="•"/>
            </a:pPr>
            <a:r>
              <a:rPr lang="en-US" dirty="0" smtClean="0"/>
              <a:t>calm water shelter for resilient transit and mooring of commercial vessels on the waterway against waves and currents of the open </a:t>
            </a:r>
            <a:r>
              <a:rPr lang="en-US" dirty="0" err="1" smtClean="0"/>
              <a:t>GoM</a:t>
            </a:r>
            <a:endParaRPr lang="en-US" dirty="0" smtClean="0"/>
          </a:p>
          <a:p>
            <a:pPr marL="857250" lvl="1" indent="-342900">
              <a:buFont typeface="Arial" panose="020B0604020202020204" pitchFamily="34" charset="0"/>
              <a:buChar char="•"/>
            </a:pPr>
            <a:r>
              <a:rPr lang="en-US" dirty="0" smtClean="0"/>
              <a:t>a reduction to channel sedimentation from </a:t>
            </a:r>
            <a:r>
              <a:rPr lang="en-US" dirty="0" err="1" smtClean="0"/>
              <a:t>GoM</a:t>
            </a:r>
            <a:r>
              <a:rPr lang="en-US" dirty="0" smtClean="0"/>
              <a:t> open seas for sustainable maintenance scopes, timing, and costs into the future</a:t>
            </a:r>
            <a:endParaRPr lang="en-US" dirty="0"/>
          </a:p>
        </p:txBody>
      </p:sp>
      <p:sp>
        <p:nvSpPr>
          <p:cNvPr id="4" name="Slide Number Placeholder 3"/>
          <p:cNvSpPr>
            <a:spLocks noGrp="1"/>
          </p:cNvSpPr>
          <p:nvPr>
            <p:ph type="sldNum" sz="quarter" idx="10"/>
          </p:nvPr>
        </p:nvSpPr>
        <p:spPr/>
        <p:txBody>
          <a:bodyPr/>
          <a:lstStyle/>
          <a:p>
            <a:pPr>
              <a:defRPr/>
            </a:pPr>
            <a:fld id="{A418BB32-BEF8-47FD-8FA0-22BE503155A9}" type="slidenum">
              <a:rPr lang="en-US" smtClean="0"/>
              <a:pPr>
                <a:defRPr/>
              </a:pPr>
              <a:t>9</a:t>
            </a:fld>
            <a:endParaRPr lang="en-US" dirty="0"/>
          </a:p>
        </p:txBody>
      </p:sp>
    </p:spTree>
    <p:extLst>
      <p:ext uri="{BB962C8B-B14F-4D97-AF65-F5344CB8AC3E}">
        <p14:creationId xmlns:p14="http://schemas.microsoft.com/office/powerpoint/2010/main" val="157274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p>
        </p:txBody>
      </p:sp>
      <p:sp>
        <p:nvSpPr>
          <p:cNvPr id="84996" name="Slide Number Placeholder 3"/>
          <p:cNvSpPr>
            <a:spLocks noGrp="1"/>
          </p:cNvSpPr>
          <p:nvPr>
            <p:ph type="sldNum" sz="quarter" idx="5"/>
          </p:nvPr>
        </p:nvSpPr>
        <p:spPr>
          <a:noFill/>
        </p:spPr>
        <p:txBody>
          <a:bodyPr/>
          <a:lstStyle/>
          <a:p>
            <a:pPr defTabSz="912324"/>
            <a:fld id="{BE774007-B81A-4B1B-B13B-7F5D99DB2F3E}" type="slidenum">
              <a:rPr lang="en-US" smtClean="0"/>
              <a:pPr defTabSz="912324"/>
              <a:t>10</a:t>
            </a:fld>
            <a:endParaRPr lang="en-US" dirty="0" smtClean="0"/>
          </a:p>
        </p:txBody>
      </p:sp>
    </p:spTree>
    <p:extLst>
      <p:ext uri="{BB962C8B-B14F-4D97-AF65-F5344CB8AC3E}">
        <p14:creationId xmlns:p14="http://schemas.microsoft.com/office/powerpoint/2010/main" val="421782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4DEBFD3-E7E5-4AA3-828D-794D01ABB179}" type="slidenum">
              <a:rPr lang="en-US"/>
              <a:pPr>
                <a:defRPr/>
              </a:pPr>
              <a:t>‹#›</a:t>
            </a:fld>
            <a:endParaRPr lang="en-US" dirty="0"/>
          </a:p>
        </p:txBody>
      </p:sp>
    </p:spTree>
    <p:extLst>
      <p:ext uri="{BB962C8B-B14F-4D97-AF65-F5344CB8AC3E}">
        <p14:creationId xmlns:p14="http://schemas.microsoft.com/office/powerpoint/2010/main" val="22851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2.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smtClean="0"/>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7"/>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1" r:id="rId24"/>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ateway.erdc.dren.mil/ops/ideas/son.cfm?CoP=Flood&amp;Option=View&amp;Id=795"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swg.usace.army.mil/"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22.jpg"/><Relationship Id="rId4" Type="http://schemas.openxmlformats.org/officeDocument/2006/relationships/hyperlink" Target="http://www.swg.usace.army.mil/Business-With-Us/Engineering-Construction-Division/Coastal-Science-and-Engineering-Collaborativ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ateway.erdc.dren.mil/ops/ideas/son.cfm?CoP=Flood&amp;Option=View&amp;Id=796"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ateway.erdc.dren.mil/ops/ideas/son.cfm?CoP=nav&amp;Option=View&amp;Id=794"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ateway.erdc.dren.mil/ops/ideas/son.cfm?CoP=Flood&amp;Option=View&amp;Id=797"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gateway.erdc.dren.mil/ops/ideas/son.cfm?CoP=nav&amp;Option=View&amp;Id=777"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155.82.164.219/DMMPViewer/" TargetMode="External"/><Relationship Id="rId2" Type="http://schemas.openxmlformats.org/officeDocument/2006/relationships/hyperlink" Target="https://gateway.erdc.dren.mil/ops/ideas/son.cfm?CoP=nav&amp;Option=View&amp;Id=798" TargetMode="Externa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ateway.erdc.dren.mil/ops/ideas/son.cfm?CoP=nav&amp;Option=View&amp;Id=799"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962" y="1514902"/>
            <a:ext cx="3891435" cy="4880220"/>
          </a:xfrm>
        </p:spPr>
        <p:txBody>
          <a:bodyPr/>
          <a:lstStyle/>
          <a:p>
            <a:r>
              <a:rPr lang="en-US" dirty="0" smtClean="0"/>
              <a:t>Statements of Need</a:t>
            </a:r>
          </a:p>
          <a:p>
            <a:pPr marL="342900" indent="-342900">
              <a:buFont typeface="Arial" panose="020B0604020202020204" pitchFamily="34" charset="0"/>
              <a:buChar char="•"/>
            </a:pPr>
            <a:r>
              <a:rPr lang="en-US" dirty="0"/>
              <a:t>(17-F-8) </a:t>
            </a:r>
            <a:r>
              <a:rPr lang="en-US" dirty="0">
                <a:hlinkClick r:id="rId2"/>
              </a:rPr>
              <a:t>Biophysical System Performance of Natural and Nature Based Features (NNBFs) for Coastal Storm Risk Management (CSRM) SMART Planning Studies.</a:t>
            </a:r>
            <a:r>
              <a:rPr lang="en-US" dirty="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8"/>
            <a:ext cx="8775700" cy="1163496"/>
          </a:xfrm>
          <a:solidFill>
            <a:schemeClr val="bg1"/>
          </a:solidFill>
        </p:spPr>
        <p:txBody>
          <a:bodyPr anchor="t"/>
          <a:lstStyle/>
          <a:p>
            <a:r>
              <a:rPr lang="en-US" cap="none" dirty="0" smtClean="0">
                <a:solidFill>
                  <a:schemeClr val="tx2"/>
                </a:solidFill>
              </a:rPr>
              <a:t>Application Focus Area (AFA) 1:</a:t>
            </a:r>
            <a:br>
              <a:rPr lang="en-US" cap="none" dirty="0" smtClean="0">
                <a:solidFill>
                  <a:schemeClr val="tx2"/>
                </a:solidFill>
              </a:rPr>
            </a:br>
            <a:r>
              <a:rPr lang="en-US" dirty="0"/>
              <a:t>Discovering breakthrough science</a:t>
            </a:r>
          </a:p>
        </p:txBody>
      </p:sp>
      <p:pic>
        <p:nvPicPr>
          <p:cNvPr id="4" name="Picture 3"/>
          <p:cNvPicPr/>
          <p:nvPr/>
        </p:nvPicPr>
        <p:blipFill>
          <a:blip r:embed="rId3"/>
          <a:stretch>
            <a:fillRect/>
          </a:stretch>
        </p:blipFill>
        <p:spPr>
          <a:xfrm>
            <a:off x="4408227" y="1705089"/>
            <a:ext cx="4557973" cy="2792730"/>
          </a:xfrm>
          <a:prstGeom prst="rect">
            <a:avLst/>
          </a:prstGeom>
        </p:spPr>
      </p:pic>
    </p:spTree>
    <p:extLst>
      <p:ext uri="{BB962C8B-B14F-4D97-AF65-F5344CB8AC3E}">
        <p14:creationId xmlns:p14="http://schemas.microsoft.com/office/powerpoint/2010/main" val="2282957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23558" y="979037"/>
            <a:ext cx="4648200" cy="1323439"/>
          </a:xfrm>
          <a:prstGeom prst="rect">
            <a:avLst/>
          </a:prstGeom>
          <a:noFill/>
        </p:spPr>
        <p:txBody>
          <a:bodyPr wrap="square" lIns="91440" tIns="45720" rIns="91440" bIns="45720">
            <a:spAutoFit/>
          </a:bodyPr>
          <a:lstStyle/>
          <a:p>
            <a:r>
              <a:rPr lang="en-US" sz="28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Futura BdCn BT" pitchFamily="34" charset="0"/>
              </a:rPr>
              <a:t>ONLINE</a:t>
            </a:r>
          </a:p>
          <a:p>
            <a:r>
              <a:rPr lang="en-US" sz="2600" dirty="0" smtClean="0">
                <a:ln w="12700">
                  <a:solidFill>
                    <a:schemeClr val="tx2">
                      <a:satMod val="155000"/>
                    </a:schemeClr>
                  </a:solidFill>
                  <a:prstDash val="solid"/>
                </a:ln>
                <a:latin typeface="Futura BdCn BT" pitchFamily="34" charset="0"/>
                <a:hlinkClick r:id="rId3"/>
              </a:rPr>
              <a:t>www.swg.usace.army.mil</a:t>
            </a:r>
            <a:r>
              <a:rPr lang="en-US" sz="2600" dirty="0" smtClean="0">
                <a:ln w="12700">
                  <a:solidFill>
                    <a:schemeClr val="tx2">
                      <a:satMod val="155000"/>
                    </a:schemeClr>
                  </a:solidFill>
                  <a:prstDash val="solid"/>
                </a:ln>
                <a:latin typeface="Futura BdCn BT" pitchFamily="34" charset="0"/>
              </a:rPr>
              <a:t/>
            </a:r>
            <a:br>
              <a:rPr lang="en-US" sz="2600" dirty="0" smtClean="0">
                <a:ln w="12700">
                  <a:solidFill>
                    <a:schemeClr val="tx2">
                      <a:satMod val="155000"/>
                    </a:schemeClr>
                  </a:solidFill>
                  <a:prstDash val="solid"/>
                </a:ln>
                <a:latin typeface="Futura BdCn BT" pitchFamily="34" charset="0"/>
              </a:rPr>
            </a:br>
            <a:endParaRPr lang="en-US" sz="2600" dirty="0">
              <a:ln w="12700">
                <a:solidFill>
                  <a:schemeClr val="tx2">
                    <a:satMod val="155000"/>
                  </a:schemeClr>
                </a:solidFill>
                <a:prstDash val="solid"/>
              </a:ln>
              <a:latin typeface="Futura BdCn BT" pitchFamily="34" charset="0"/>
            </a:endParaRPr>
          </a:p>
        </p:txBody>
      </p:sp>
      <p:sp>
        <p:nvSpPr>
          <p:cNvPr id="2" name="Rectangle 1"/>
          <p:cNvSpPr/>
          <p:nvPr/>
        </p:nvSpPr>
        <p:spPr>
          <a:xfrm rot="16200000">
            <a:off x="-2737074" y="3093135"/>
            <a:ext cx="6493937" cy="646331"/>
          </a:xfrm>
          <a:prstGeom prst="rect">
            <a:avLst/>
          </a:prstGeom>
          <a:solidFill>
            <a:schemeClr val="bg1"/>
          </a:solidFill>
        </p:spPr>
        <p:txBody>
          <a:bodyPr wrap="square">
            <a:spAutoFit/>
          </a:bodyPr>
          <a:lstStyle/>
          <a:p>
            <a:pPr algn="ctr">
              <a:spcBef>
                <a:spcPts val="600"/>
              </a:spcBef>
              <a:spcAft>
                <a:spcPts val="600"/>
              </a:spcAft>
            </a:pPr>
            <a:r>
              <a:rPr lang="en-US" sz="3600" b="1" kern="0" dirty="0" smtClean="0">
                <a:solidFill>
                  <a:schemeClr val="tx2"/>
                </a:solidFill>
              </a:rPr>
              <a:t>Connect with Us!</a:t>
            </a:r>
            <a:endParaRPr lang="en-US" sz="3600" dirty="0">
              <a:solidFill>
                <a:schemeClr val="tx2"/>
              </a:solidFill>
            </a:endParaRPr>
          </a:p>
        </p:txBody>
      </p:sp>
      <p:sp>
        <p:nvSpPr>
          <p:cNvPr id="3" name="TextBox 2"/>
          <p:cNvSpPr txBox="1"/>
          <p:nvPr/>
        </p:nvSpPr>
        <p:spPr>
          <a:xfrm>
            <a:off x="1058575" y="2816135"/>
            <a:ext cx="7902545" cy="1200329"/>
          </a:xfrm>
          <a:prstGeom prst="rect">
            <a:avLst/>
          </a:prstGeom>
          <a:noFill/>
        </p:spPr>
        <p:txBody>
          <a:bodyPr wrap="square" rtlCol="0">
            <a:spAutoFit/>
          </a:bodyPr>
          <a:lstStyle/>
          <a:p>
            <a:r>
              <a:rPr lang="en-US" dirty="0">
                <a:hlinkClick r:id="rId4"/>
              </a:rPr>
              <a:t>http://www.swg.usace.army.mil/Business-With-Us/Engineering-Construction-Division/Coastal-Science-and-Engineering-Collaborative/</a:t>
            </a: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75" y="667114"/>
            <a:ext cx="1439468" cy="1440404"/>
          </a:xfrm>
          <a:prstGeom prst="rect">
            <a:avLst/>
          </a:prstGeom>
        </p:spPr>
      </p:pic>
    </p:spTree>
    <p:extLst>
      <p:ext uri="{BB962C8B-B14F-4D97-AF65-F5344CB8AC3E}">
        <p14:creationId xmlns:p14="http://schemas.microsoft.com/office/powerpoint/2010/main" val="68824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428" y="2347416"/>
            <a:ext cx="4764891" cy="4880220"/>
          </a:xfrm>
        </p:spPr>
        <p:txBody>
          <a:bodyPr/>
          <a:lstStyle/>
          <a:p>
            <a:r>
              <a:rPr lang="en-US" dirty="0" smtClean="0"/>
              <a:t>Statements of Need</a:t>
            </a:r>
          </a:p>
          <a:p>
            <a:pPr marL="457200" indent="-457200">
              <a:buFont typeface="Arial" panose="020B0604020202020204" pitchFamily="34" charset="0"/>
              <a:buChar char="•"/>
            </a:pPr>
            <a:r>
              <a:rPr lang="en-US" dirty="0"/>
              <a:t>(17-F-9) </a:t>
            </a:r>
            <a:r>
              <a:rPr lang="en-US" dirty="0">
                <a:hlinkClick r:id="rId2"/>
              </a:rPr>
              <a:t>Biophysical System Performance of Natural and Nature Based Features (NNBFs) for Coastal Storm Risk Management (CSRM) Pre-Construction, Engineering, and Design (PED)</a:t>
            </a:r>
            <a:r>
              <a:rPr lang="en-US" dirty="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8"/>
            <a:ext cx="8775700" cy="2187078"/>
          </a:xfrm>
          <a:solidFill>
            <a:schemeClr val="bg1"/>
          </a:solidFill>
        </p:spPr>
        <p:txBody>
          <a:bodyPr anchor="t"/>
          <a:lstStyle/>
          <a:p>
            <a:r>
              <a:rPr lang="en-US" cap="none" dirty="0" smtClean="0">
                <a:solidFill>
                  <a:schemeClr val="tx2"/>
                </a:solidFill>
              </a:rPr>
              <a:t>Application Focus Area (AFA) 2:</a:t>
            </a:r>
            <a:br>
              <a:rPr lang="en-US" cap="none" dirty="0" smtClean="0">
                <a:solidFill>
                  <a:schemeClr val="tx2"/>
                </a:solidFill>
              </a:rPr>
            </a:br>
            <a:r>
              <a:rPr lang="en-US" dirty="0"/>
              <a:t>Understanding of flows and circulation of river, estuary, and coastal waters, sediment, and nutrients, with interactions on morphological evolution.</a:t>
            </a:r>
          </a:p>
        </p:txBody>
      </p:sp>
      <p:pic>
        <p:nvPicPr>
          <p:cNvPr id="4" name="Picture 3"/>
          <p:cNvPicPr/>
          <p:nvPr/>
        </p:nvPicPr>
        <p:blipFill>
          <a:blip r:embed="rId3"/>
          <a:stretch>
            <a:fillRect/>
          </a:stretch>
        </p:blipFill>
        <p:spPr>
          <a:xfrm>
            <a:off x="5063319" y="2526754"/>
            <a:ext cx="3524250" cy="3114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2507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667" y="1977780"/>
            <a:ext cx="4123446" cy="4880220"/>
          </a:xfrm>
        </p:spPr>
        <p:txBody>
          <a:bodyPr/>
          <a:lstStyle/>
          <a:p>
            <a:r>
              <a:rPr lang="en-US" dirty="0" smtClean="0"/>
              <a:t>Statements of Need</a:t>
            </a:r>
          </a:p>
          <a:p>
            <a:pPr marL="457200" indent="-457200">
              <a:buFont typeface="Arial" panose="020B0604020202020204" pitchFamily="34" charset="0"/>
              <a:buChar char="•"/>
            </a:pPr>
            <a:r>
              <a:rPr lang="en-US" dirty="0"/>
              <a:t>(17-N-11) </a:t>
            </a:r>
            <a:r>
              <a:rPr lang="en-US" dirty="0">
                <a:hlinkClick r:id="rId2"/>
              </a:rPr>
              <a:t>Vegetated Stabilization of Erodible Clay Dike for Protection of Dredged-Material Placement Areas </a:t>
            </a:r>
            <a:endParaRPr lang="en-US" dirty="0"/>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7"/>
            <a:ext cx="8775700" cy="1572929"/>
          </a:xfrm>
          <a:solidFill>
            <a:schemeClr val="bg1"/>
          </a:solidFill>
        </p:spPr>
        <p:txBody>
          <a:bodyPr anchor="t"/>
          <a:lstStyle/>
          <a:p>
            <a:r>
              <a:rPr lang="en-US" cap="none" dirty="0" smtClean="0">
                <a:solidFill>
                  <a:schemeClr val="tx2"/>
                </a:solidFill>
              </a:rPr>
              <a:t>Application Focus Area (AFA) 3:</a:t>
            </a:r>
            <a:br>
              <a:rPr lang="en-US" cap="none" dirty="0" smtClean="0">
                <a:solidFill>
                  <a:schemeClr val="tx2"/>
                </a:solidFill>
              </a:rPr>
            </a:br>
            <a:r>
              <a:rPr lang="en-US" dirty="0"/>
              <a:t>Understanding the future of coastal engineering material properties.</a:t>
            </a:r>
          </a:p>
        </p:txBody>
      </p:sp>
      <p:pic>
        <p:nvPicPr>
          <p:cNvPr id="4" name="Picture 3"/>
          <p:cNvPicPr/>
          <p:nvPr/>
        </p:nvPicPr>
        <p:blipFill>
          <a:blip r:embed="rId3"/>
          <a:stretch>
            <a:fillRect/>
          </a:stretch>
        </p:blipFill>
        <p:spPr>
          <a:xfrm>
            <a:off x="5224604" y="1893058"/>
            <a:ext cx="3362325" cy="4191000"/>
          </a:xfrm>
          <a:prstGeom prst="rect">
            <a:avLst/>
          </a:prstGeom>
        </p:spPr>
      </p:pic>
    </p:spTree>
    <p:extLst>
      <p:ext uri="{BB962C8B-B14F-4D97-AF65-F5344CB8AC3E}">
        <p14:creationId xmlns:p14="http://schemas.microsoft.com/office/powerpoint/2010/main" val="355546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372" y="1812949"/>
            <a:ext cx="4437345" cy="4880220"/>
          </a:xfrm>
        </p:spPr>
        <p:txBody>
          <a:bodyPr/>
          <a:lstStyle/>
          <a:p>
            <a:r>
              <a:rPr lang="en-US" dirty="0" smtClean="0"/>
              <a:t>Statements of Need</a:t>
            </a:r>
          </a:p>
          <a:p>
            <a:pPr marL="457200" indent="-457200">
              <a:buFont typeface="Arial" panose="020B0604020202020204" pitchFamily="34" charset="0"/>
              <a:buChar char="•"/>
            </a:pPr>
            <a:r>
              <a:rPr lang="en-US" dirty="0" smtClean="0"/>
              <a:t>(17-F-10) </a:t>
            </a:r>
            <a:r>
              <a:rPr lang="en-US" dirty="0" smtClean="0">
                <a:hlinkClick r:id="rId2"/>
              </a:rPr>
              <a:t>Lifecycle Adaptive Management of Biophysical System Performance for Constructed Natural and Nature Based Features (NNBFs) in Coastal Storm Risk Management (CSRM)</a:t>
            </a:r>
            <a:r>
              <a:rPr lang="en-US" dirty="0" smtClean="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7"/>
            <a:ext cx="8775700" cy="1450099"/>
          </a:xfrm>
          <a:solidFill>
            <a:schemeClr val="bg1"/>
          </a:solidFill>
        </p:spPr>
        <p:txBody>
          <a:bodyPr anchor="t"/>
          <a:lstStyle/>
          <a:p>
            <a:r>
              <a:rPr lang="en-US" cap="none" dirty="0" smtClean="0">
                <a:solidFill>
                  <a:schemeClr val="tx2"/>
                </a:solidFill>
              </a:rPr>
              <a:t>Application Focus Area (AFA) 4:</a:t>
            </a:r>
            <a:br>
              <a:rPr lang="en-US" cap="none" dirty="0" smtClean="0">
                <a:solidFill>
                  <a:schemeClr val="tx2"/>
                </a:solidFill>
              </a:rPr>
            </a:br>
            <a:r>
              <a:rPr lang="en-US" dirty="0" smtClean="0"/>
              <a:t>Advancement </a:t>
            </a:r>
            <a:r>
              <a:rPr lang="en-US" dirty="0"/>
              <a:t>of reduced order model techniques.</a:t>
            </a:r>
          </a:p>
        </p:txBody>
      </p:sp>
      <p:pic>
        <p:nvPicPr>
          <p:cNvPr id="4" name="Picture 3"/>
          <p:cNvPicPr/>
          <p:nvPr/>
        </p:nvPicPr>
        <p:blipFill>
          <a:blip r:embed="rId3"/>
          <a:stretch>
            <a:fillRect/>
          </a:stretch>
        </p:blipFill>
        <p:spPr>
          <a:xfrm>
            <a:off x="4578350" y="1610436"/>
            <a:ext cx="3990975" cy="4352925"/>
          </a:xfrm>
          <a:prstGeom prst="rect">
            <a:avLst/>
          </a:prstGeom>
        </p:spPr>
      </p:pic>
    </p:spTree>
    <p:extLst>
      <p:ext uri="{BB962C8B-B14F-4D97-AF65-F5344CB8AC3E}">
        <p14:creationId xmlns:p14="http://schemas.microsoft.com/office/powerpoint/2010/main" val="260057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076" y="1977780"/>
            <a:ext cx="3361856" cy="4880220"/>
          </a:xfrm>
        </p:spPr>
        <p:txBody>
          <a:bodyPr/>
          <a:lstStyle/>
          <a:p>
            <a:r>
              <a:rPr lang="en-US" dirty="0" smtClean="0"/>
              <a:t>Statements of Need</a:t>
            </a:r>
          </a:p>
          <a:p>
            <a:pPr marL="457200" indent="-457200">
              <a:buFont typeface="Arial" panose="020B0604020202020204" pitchFamily="34" charset="0"/>
              <a:buChar char="•"/>
            </a:pPr>
            <a:r>
              <a:rPr lang="en-US" dirty="0"/>
              <a:t>(17-N-2) </a:t>
            </a:r>
            <a:r>
              <a:rPr lang="en-US" dirty="0">
                <a:hlinkClick r:id="rId2"/>
              </a:rPr>
              <a:t>Environmentally Acceptable Methods for Dredged-Material Disposal in Deep Holes </a:t>
            </a:r>
            <a:endParaRPr lang="en-US" dirty="0" smtClean="0"/>
          </a:p>
          <a:p>
            <a:endParaRPr lang="en-US" dirty="0" smtClean="0"/>
          </a:p>
        </p:txBody>
      </p:sp>
      <p:sp>
        <p:nvSpPr>
          <p:cNvPr id="3" name="Title 2"/>
          <p:cNvSpPr>
            <a:spLocks noGrp="1"/>
          </p:cNvSpPr>
          <p:nvPr>
            <p:ph type="title"/>
          </p:nvPr>
        </p:nvSpPr>
        <p:spPr>
          <a:xfrm>
            <a:off x="190500" y="160337"/>
            <a:ext cx="8775700" cy="1804941"/>
          </a:xfrm>
          <a:solidFill>
            <a:schemeClr val="bg1"/>
          </a:solidFill>
        </p:spPr>
        <p:txBody>
          <a:bodyPr anchor="t"/>
          <a:lstStyle/>
          <a:p>
            <a:r>
              <a:rPr lang="en-US" cap="none" dirty="0" smtClean="0">
                <a:solidFill>
                  <a:schemeClr val="tx2"/>
                </a:solidFill>
              </a:rPr>
              <a:t>Application Focus Area (AFA) 5:</a:t>
            </a:r>
            <a:br>
              <a:rPr lang="en-US" cap="none" dirty="0" smtClean="0">
                <a:solidFill>
                  <a:schemeClr val="tx2"/>
                </a:solidFill>
              </a:rPr>
            </a:br>
            <a:r>
              <a:rPr lang="en-US" dirty="0" smtClean="0"/>
              <a:t>Evolution </a:t>
            </a:r>
            <a:r>
              <a:rPr lang="en-US" dirty="0"/>
              <a:t>of engineering and design, construction, operations, and maintenance methods.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033" y="2210938"/>
            <a:ext cx="4612564" cy="3448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092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314" y="2306472"/>
            <a:ext cx="3454707" cy="4880220"/>
          </a:xfrm>
        </p:spPr>
        <p:txBody>
          <a:bodyPr/>
          <a:lstStyle/>
          <a:p>
            <a:r>
              <a:rPr lang="en-US" dirty="0" smtClean="0"/>
              <a:t>Statements of Need</a:t>
            </a:r>
          </a:p>
          <a:p>
            <a:pPr marL="457200" indent="-457200">
              <a:buFont typeface="Arial" panose="020B0604020202020204" pitchFamily="34" charset="0"/>
              <a:buChar char="•"/>
            </a:pPr>
            <a:r>
              <a:rPr lang="en-US" dirty="0"/>
              <a:t>(17-N-12) </a:t>
            </a:r>
            <a:r>
              <a:rPr lang="en-US" dirty="0">
                <a:hlinkClick r:id="rId2"/>
              </a:rPr>
              <a:t>Decision tools for integration of dredged material management information and analyses</a:t>
            </a:r>
            <a:r>
              <a:rPr lang="en-US" dirty="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7"/>
            <a:ext cx="8775700" cy="1914123"/>
          </a:xfrm>
          <a:solidFill>
            <a:schemeClr val="bg1"/>
          </a:solidFill>
        </p:spPr>
        <p:txBody>
          <a:bodyPr anchor="t"/>
          <a:lstStyle/>
          <a:p>
            <a:r>
              <a:rPr lang="en-US" cap="none" dirty="0" smtClean="0">
                <a:solidFill>
                  <a:schemeClr val="tx2"/>
                </a:solidFill>
              </a:rPr>
              <a:t>Application Focus Area (AFA) 6:</a:t>
            </a:r>
            <a:br>
              <a:rPr lang="en-US" cap="none" dirty="0" smtClean="0">
                <a:solidFill>
                  <a:schemeClr val="tx2"/>
                </a:solidFill>
              </a:rPr>
            </a:br>
            <a:r>
              <a:rPr lang="en-US" dirty="0" smtClean="0"/>
              <a:t>Infusion </a:t>
            </a:r>
            <a:r>
              <a:rPr lang="en-US" dirty="0"/>
              <a:t>of principles and practices of ocean and coastal mega infrastructure decision support systems.</a:t>
            </a:r>
          </a:p>
        </p:txBody>
      </p:sp>
      <p:pic>
        <p:nvPicPr>
          <p:cNvPr id="4" name="Picture 3">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0709" y="2419605"/>
            <a:ext cx="4498320" cy="2530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525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609" y="1977780"/>
            <a:ext cx="4645653" cy="4880220"/>
          </a:xfrm>
        </p:spPr>
        <p:txBody>
          <a:bodyPr/>
          <a:lstStyle/>
          <a:p>
            <a:r>
              <a:rPr lang="en-US" dirty="0" smtClean="0"/>
              <a:t>Statements of Need</a:t>
            </a:r>
          </a:p>
          <a:p>
            <a:pPr marL="457200" indent="-457200">
              <a:buFont typeface="Arial" panose="020B0604020202020204" pitchFamily="34" charset="0"/>
              <a:buChar char="•"/>
            </a:pPr>
            <a:r>
              <a:rPr lang="en-US" dirty="0"/>
              <a:t>(17-N-13) </a:t>
            </a:r>
            <a:r>
              <a:rPr lang="en-US" dirty="0">
                <a:hlinkClick r:id="rId2"/>
              </a:rPr>
              <a:t>Modern dissemination, access, and approval methods for USACE Engineering Regulations and Manuals</a:t>
            </a:r>
            <a:r>
              <a:rPr lang="en-US" dirty="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76852" y="160338"/>
            <a:ext cx="8775700" cy="1600224"/>
          </a:xfrm>
          <a:solidFill>
            <a:schemeClr val="bg1"/>
          </a:solidFill>
        </p:spPr>
        <p:txBody>
          <a:bodyPr anchor="t"/>
          <a:lstStyle/>
          <a:p>
            <a:r>
              <a:rPr lang="en-US" cap="none" dirty="0" smtClean="0">
                <a:solidFill>
                  <a:schemeClr val="tx2"/>
                </a:solidFill>
              </a:rPr>
              <a:t>Application Focus Area (AFA) 7:</a:t>
            </a:r>
            <a:br>
              <a:rPr lang="en-US" cap="none" dirty="0" smtClean="0">
                <a:solidFill>
                  <a:schemeClr val="tx2"/>
                </a:solidFill>
              </a:rPr>
            </a:br>
            <a:r>
              <a:rPr lang="en-US" dirty="0"/>
              <a:t>Integration of technology and science with USACE practice and policy.</a:t>
            </a:r>
          </a:p>
        </p:txBody>
      </p:sp>
      <p:pic>
        <p:nvPicPr>
          <p:cNvPr id="4" name="Picture 3"/>
          <p:cNvPicPr>
            <a:picLocks noChangeAspect="1"/>
          </p:cNvPicPr>
          <p:nvPr/>
        </p:nvPicPr>
        <p:blipFill rotWithShape="1">
          <a:blip r:embed="rId3"/>
          <a:srcRect l="33847" t="15954" r="32063" b="6086"/>
          <a:stretch/>
        </p:blipFill>
        <p:spPr>
          <a:xfrm>
            <a:off x="5781376" y="1977780"/>
            <a:ext cx="2751146" cy="35372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03704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idx="1"/>
          </p:nvPr>
        </p:nvSpPr>
        <p:spPr>
          <a:xfrm>
            <a:off x="208548" y="1210732"/>
            <a:ext cx="4466970" cy="5149607"/>
          </a:xfrm>
        </p:spPr>
        <p:txBody>
          <a:bodyPr/>
          <a:lstStyle/>
          <a:p>
            <a:pPr marL="342900" indent="-342900">
              <a:buFont typeface="Arial" panose="020B0604020202020204" pitchFamily="34" charset="0"/>
              <a:buChar char="•"/>
            </a:pPr>
            <a:r>
              <a:rPr lang="en-US" dirty="0" smtClean="0"/>
              <a:t>Ongoing Coastal TX Study</a:t>
            </a:r>
          </a:p>
          <a:p>
            <a:pPr marL="342900" indent="-342900">
              <a:buFont typeface="Arial" panose="020B0604020202020204" pitchFamily="34" charset="0"/>
              <a:buChar char="•"/>
            </a:pPr>
            <a:r>
              <a:rPr lang="en-US" sz="2400" dirty="0" smtClean="0"/>
              <a:t>TX GLO desire for LPP</a:t>
            </a:r>
          </a:p>
          <a:p>
            <a:pPr marL="342900" indent="-342900">
              <a:buFont typeface="Arial" panose="020B0604020202020204" pitchFamily="34" charset="0"/>
              <a:buChar char="•"/>
            </a:pPr>
            <a:r>
              <a:rPr lang="en-US" sz="2400" dirty="0" smtClean="0"/>
              <a:t>What research is needed to inform coastal barrier design in the US?</a:t>
            </a:r>
          </a:p>
          <a:p>
            <a:pPr marL="342900" indent="-342900">
              <a:buFont typeface="Arial" panose="020B0604020202020204" pitchFamily="34" charset="0"/>
              <a:buChar char="•"/>
            </a:pPr>
            <a:r>
              <a:rPr lang="en-US" sz="2400" dirty="0" smtClean="0"/>
              <a:t>What outreach efforts are already ongoing that we need to integrate?</a:t>
            </a:r>
          </a:p>
          <a:p>
            <a:pPr marL="342900" indent="-342900">
              <a:buFont typeface="Arial" panose="020B0604020202020204" pitchFamily="34" charset="0"/>
              <a:buChar char="•"/>
            </a:pPr>
            <a:r>
              <a:rPr lang="en-US" dirty="0" smtClean="0"/>
              <a:t>What research proposal(s) would prepare us to build a coastal barrier?</a:t>
            </a:r>
            <a:endParaRPr lang="en-US" sz="2400" dirty="0" smtClean="0"/>
          </a:p>
          <a:p>
            <a:endParaRPr lang="en-US" sz="2400" dirty="0" smtClean="0"/>
          </a:p>
          <a:p>
            <a:endParaRPr lang="en-US" altLang="en-US" sz="2000" b="0" dirty="0" smtClean="0"/>
          </a:p>
        </p:txBody>
      </p:sp>
      <p:sp>
        <p:nvSpPr>
          <p:cNvPr id="4" name="Slide Number Placeholder 3"/>
          <p:cNvSpPr>
            <a:spLocks noGrp="1"/>
          </p:cNvSpPr>
          <p:nvPr>
            <p:ph type="sldNum" sz="quarter" idx="11"/>
          </p:nvPr>
        </p:nvSpPr>
        <p:spPr/>
        <p:txBody>
          <a:bodyPr/>
          <a:lstStyle/>
          <a:p>
            <a:pPr>
              <a:defRPr/>
            </a:pPr>
            <a:fld id="{85BFC29B-73BA-48ED-8664-05024AB33E6C}" type="slidenum">
              <a:rPr lang="en-US" smtClean="0"/>
              <a:pPr>
                <a:defRPr/>
              </a:pPr>
              <a:t>8</a:t>
            </a:fld>
            <a:endParaRPr lang="en-US" dirty="0"/>
          </a:p>
        </p:txBody>
      </p:sp>
      <p:sp>
        <p:nvSpPr>
          <p:cNvPr id="6" name="Title 5"/>
          <p:cNvSpPr>
            <a:spLocks noGrp="1"/>
          </p:cNvSpPr>
          <p:nvPr>
            <p:ph type="title"/>
          </p:nvPr>
        </p:nvSpPr>
        <p:spPr>
          <a:xfrm>
            <a:off x="186267" y="170129"/>
            <a:ext cx="8779933" cy="806451"/>
          </a:xfrm>
          <a:solidFill>
            <a:schemeClr val="bg1"/>
          </a:solidFill>
        </p:spPr>
        <p:txBody>
          <a:bodyPr/>
          <a:lstStyle/>
          <a:p>
            <a:pPr algn="ctr"/>
            <a:r>
              <a:rPr lang="en-US" sz="2800" dirty="0">
                <a:solidFill>
                  <a:schemeClr val="tx2"/>
                </a:solidFill>
              </a:rPr>
              <a:t>S&amp;T Program for Life Cycle Analysis of Coastal </a:t>
            </a:r>
            <a:r>
              <a:rPr lang="en-US" sz="2800" dirty="0" smtClean="0">
                <a:solidFill>
                  <a:schemeClr val="tx2"/>
                </a:solidFill>
              </a:rPr>
              <a:t>Barriers</a:t>
            </a:r>
            <a:endParaRPr lang="en-US" sz="2800" cap="none" dirty="0">
              <a:solidFill>
                <a:schemeClr val="tx2"/>
              </a:solidFill>
            </a:endParaRPr>
          </a:p>
        </p:txBody>
      </p:sp>
      <p:grpSp>
        <p:nvGrpSpPr>
          <p:cNvPr id="20" name="Group 19"/>
          <p:cNvGrpSpPr/>
          <p:nvPr/>
        </p:nvGrpSpPr>
        <p:grpSpPr>
          <a:xfrm>
            <a:off x="6619644" y="4725461"/>
            <a:ext cx="2317167" cy="1213398"/>
            <a:chOff x="-629241" y="1134672"/>
            <a:chExt cx="9024718" cy="4800600"/>
          </a:xfrm>
        </p:grpSpPr>
        <p:pic>
          <p:nvPicPr>
            <p:cNvPr id="21" name="Picture 20" descr="SPI BUD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241" y="1134672"/>
              <a:ext cx="4114799" cy="4790990"/>
            </a:xfrm>
            <a:prstGeom prst="rect">
              <a:avLst/>
            </a:prstGeom>
            <a:ln w="3175">
              <a:noFill/>
            </a:ln>
          </p:spPr>
        </p:pic>
        <p:pic>
          <p:nvPicPr>
            <p:cNvPr id="22" name="Picture 2" descr="S:\Shared Files\SAB_To_Galv\materials\photos\glo.texas after.jpg"/>
            <p:cNvPicPr>
              <a:picLocks noChangeAspect="1" noChangeArrowheads="1"/>
            </p:cNvPicPr>
            <p:nvPr/>
          </p:nvPicPr>
          <p:blipFill>
            <a:blip r:embed="rId4" cstate="email">
              <a:extLst>
                <a:ext uri="{28A0092B-C50C-407E-A947-70E740481C1C}">
                  <a14:useLocalDpi xmlns:a14="http://schemas.microsoft.com/office/drawing/2010/main"/>
                </a:ext>
              </a:extLst>
            </a:blip>
            <a:srcRect r="-21"/>
            <a:stretch>
              <a:fillRect/>
            </a:stretch>
          </p:blipFill>
          <p:spPr bwMode="auto">
            <a:xfrm>
              <a:off x="3594876" y="1134672"/>
              <a:ext cx="4800601" cy="4800600"/>
            </a:xfrm>
            <a:prstGeom prst="rect">
              <a:avLst/>
            </a:prstGeom>
            <a:noFill/>
            <a:ln w="3175">
              <a:noFill/>
            </a:ln>
          </p:spPr>
        </p:pic>
      </p:grpSp>
      <p:pic>
        <p:nvPicPr>
          <p:cNvPr id="23" name="Picture 2" descr="C:\Users\M3PEXJSS\Documents\!Sabine to Galveston Bay\Presentation\Dscn00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93844" y="4011989"/>
            <a:ext cx="1612522" cy="1054138"/>
          </a:xfrm>
          <a:prstGeom prst="rect">
            <a:avLst/>
          </a:prstGeom>
          <a:noFill/>
          <a:ln w="3175">
            <a:noFill/>
            <a:miter lim="800000"/>
            <a:headEnd/>
            <a:tailEnd/>
          </a:ln>
        </p:spPr>
      </p:pic>
      <p:pic>
        <p:nvPicPr>
          <p:cNvPr id="24" name="Picture 3" descr="C:\Documents and Settings\m3pexswj\My Documents\Assigned Projects\Sabine to Galveston\8. Project Database\GLO restoration\House Moving 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8813" y="3352535"/>
            <a:ext cx="1427031" cy="1070564"/>
          </a:xfrm>
          <a:prstGeom prst="rect">
            <a:avLst/>
          </a:prstGeom>
          <a:noFill/>
          <a:ln w="3175">
            <a:noFill/>
          </a:ln>
        </p:spPr>
      </p:pic>
      <p:pic>
        <p:nvPicPr>
          <p:cNvPr id="25" name="Picture 24"/>
          <p:cNvPicPr>
            <a:picLocks noChangeAspect="1"/>
          </p:cNvPicPr>
          <p:nvPr/>
        </p:nvPicPr>
        <p:blipFill rotWithShape="1">
          <a:blip r:embed="rId7" cstate="email">
            <a:extLst>
              <a:ext uri="{28A0092B-C50C-407E-A947-70E740481C1C}">
                <a14:useLocalDpi xmlns:a14="http://schemas.microsoft.com/office/drawing/2010/main"/>
              </a:ext>
            </a:extLst>
          </a:blip>
          <a:srcRect r="-48"/>
          <a:stretch/>
        </p:blipFill>
        <p:spPr>
          <a:xfrm>
            <a:off x="6811711" y="2056353"/>
            <a:ext cx="1245933" cy="868467"/>
          </a:xfrm>
          <a:prstGeom prst="rect">
            <a:avLst/>
          </a:prstGeom>
        </p:spPr>
      </p:pic>
      <p:pic>
        <p:nvPicPr>
          <p:cNvPr id="26" name="Content Placeholder 6" descr="TX City hurr levee4.JPG"/>
          <p:cNvPicPr>
            <a:picLocks noChangeAspect="1"/>
          </p:cNvPicPr>
          <p:nvPr/>
        </p:nvPicPr>
        <p:blipFill rotWithShape="1">
          <a:blip r:embed="rId8" cstate="email">
            <a:extLst>
              <a:ext uri="{28A0092B-C50C-407E-A947-70E740481C1C}">
                <a14:useLocalDpi xmlns:a14="http://schemas.microsoft.com/office/drawing/2010/main"/>
              </a:ext>
            </a:extLst>
          </a:blip>
          <a:srcRect b="-136"/>
          <a:stretch/>
        </p:blipFill>
        <p:spPr bwMode="auto">
          <a:xfrm>
            <a:off x="6144928" y="1100049"/>
            <a:ext cx="1152275" cy="1286027"/>
          </a:xfrm>
          <a:prstGeom prst="rect">
            <a:avLst/>
          </a:prstGeom>
          <a:noFill/>
          <a:ln w="3175">
            <a:noFill/>
            <a:miter lim="800000"/>
            <a:headEnd/>
            <a:tailEnd/>
          </a:ln>
          <a:effectLst/>
        </p:spPr>
      </p:pic>
      <p:pic>
        <p:nvPicPr>
          <p:cNvPr id="27" name="Picture 4" descr="maeslantkeri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a:xfrm>
            <a:off x="6021231" y="2870200"/>
            <a:ext cx="1611548" cy="1181100"/>
          </a:xfrm>
          <a:prstGeom prst="rect">
            <a:avLst/>
          </a:prstGeom>
          <a:ln w="3175">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rotWithShape="1">
          <a:blip r:embed="rId10"/>
          <a:srcRect l="34178" t="15837" r="33142" b="5830"/>
          <a:stretch/>
        </p:blipFill>
        <p:spPr>
          <a:xfrm>
            <a:off x="6916255" y="1036249"/>
            <a:ext cx="1957941" cy="2638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95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idx="1"/>
          </p:nvPr>
        </p:nvSpPr>
        <p:spPr>
          <a:xfrm>
            <a:off x="153460" y="1572229"/>
            <a:ext cx="5924973" cy="5149607"/>
          </a:xfrm>
        </p:spPr>
        <p:txBody>
          <a:bodyPr/>
          <a:lstStyle/>
          <a:p>
            <a:pPr marL="342900" indent="-342900">
              <a:buFont typeface="Arial" panose="020B0604020202020204" pitchFamily="34" charset="0"/>
              <a:buChar char="•"/>
            </a:pPr>
            <a:r>
              <a:rPr lang="en-US" dirty="0" smtClean="0"/>
              <a:t>Feasibility </a:t>
            </a:r>
            <a:r>
              <a:rPr lang="en-US" dirty="0"/>
              <a:t>Study to Review Modifications of the </a:t>
            </a:r>
            <a:r>
              <a:rPr lang="en-US" dirty="0" smtClean="0"/>
              <a:t>GIWW, </a:t>
            </a:r>
            <a:r>
              <a:rPr lang="en-US" dirty="0"/>
              <a:t>Matagorda and Brazoria Counties, </a:t>
            </a:r>
            <a:r>
              <a:rPr lang="en-US" dirty="0" smtClean="0"/>
              <a:t>TX</a:t>
            </a:r>
          </a:p>
          <a:p>
            <a:pPr marL="342900" indent="-342900">
              <a:buFont typeface="Arial" panose="020B0604020202020204" pitchFamily="34" charset="0"/>
              <a:buChar char="•"/>
            </a:pPr>
            <a:r>
              <a:rPr lang="en-US" dirty="0" smtClean="0"/>
              <a:t>Can we change the way we manage the GIWW to better deliver ecosystem and navigation services?</a:t>
            </a:r>
          </a:p>
          <a:p>
            <a:pPr marL="342900" indent="-342900">
              <a:buFont typeface="Arial" panose="020B0604020202020204" pitchFamily="34" charset="0"/>
              <a:buChar char="•"/>
            </a:pPr>
            <a:r>
              <a:rPr lang="en-US" dirty="0" smtClean="0"/>
              <a:t>How could RSLC drive management changes?</a:t>
            </a:r>
          </a:p>
          <a:p>
            <a:pPr marL="342900" indent="-342900">
              <a:buFont typeface="Arial" panose="020B0604020202020204" pitchFamily="34" charset="0"/>
              <a:buChar char="•"/>
            </a:pPr>
            <a:r>
              <a:rPr lang="en-US" dirty="0" smtClean="0"/>
              <a:t>Can NNBFs protect against projected land changes?</a:t>
            </a:r>
            <a:endParaRPr lang="en-US" dirty="0"/>
          </a:p>
        </p:txBody>
      </p:sp>
      <p:sp>
        <p:nvSpPr>
          <p:cNvPr id="4" name="Slide Number Placeholder 3"/>
          <p:cNvSpPr>
            <a:spLocks noGrp="1"/>
          </p:cNvSpPr>
          <p:nvPr>
            <p:ph type="sldNum" sz="quarter" idx="11"/>
          </p:nvPr>
        </p:nvSpPr>
        <p:spPr/>
        <p:txBody>
          <a:bodyPr/>
          <a:lstStyle/>
          <a:p>
            <a:pPr>
              <a:defRPr/>
            </a:pPr>
            <a:fld id="{85BFC29B-73BA-48ED-8664-05024AB33E6C}" type="slidenum">
              <a:rPr lang="en-US" smtClean="0"/>
              <a:pPr>
                <a:defRPr/>
              </a:pPr>
              <a:t>9</a:t>
            </a:fld>
            <a:endParaRPr lang="en-US" dirty="0"/>
          </a:p>
        </p:txBody>
      </p:sp>
      <p:sp>
        <p:nvSpPr>
          <p:cNvPr id="6" name="Title 5"/>
          <p:cNvSpPr>
            <a:spLocks noGrp="1"/>
          </p:cNvSpPr>
          <p:nvPr>
            <p:ph type="title"/>
          </p:nvPr>
        </p:nvSpPr>
        <p:spPr>
          <a:xfrm>
            <a:off x="186267" y="170129"/>
            <a:ext cx="8779933" cy="1402100"/>
          </a:xfrm>
          <a:solidFill>
            <a:schemeClr val="bg1"/>
          </a:solidFill>
        </p:spPr>
        <p:txBody>
          <a:bodyPr/>
          <a:lstStyle/>
          <a:p>
            <a:pPr algn="ctr"/>
            <a:r>
              <a:rPr lang="en-US" sz="2800" dirty="0">
                <a:solidFill>
                  <a:schemeClr val="tx2"/>
                </a:solidFill>
              </a:rPr>
              <a:t>GIWW RSLR and CSRM Investigations: How do engineered features support long term sustainability and </a:t>
            </a:r>
            <a:r>
              <a:rPr lang="en-US" sz="2800" dirty="0" smtClean="0">
                <a:solidFill>
                  <a:schemeClr val="tx2"/>
                </a:solidFill>
              </a:rPr>
              <a:t>resilience?</a:t>
            </a:r>
            <a:endParaRPr lang="en-US" sz="2800" cap="none" dirty="0">
              <a:solidFill>
                <a:schemeClr val="tx2"/>
              </a:solidFill>
            </a:endParaRPr>
          </a:p>
        </p:txBody>
      </p:sp>
      <p:pic>
        <p:nvPicPr>
          <p:cNvPr id="2" name="Picture 1"/>
          <p:cNvPicPr>
            <a:picLocks noChangeAspect="1"/>
          </p:cNvPicPr>
          <p:nvPr/>
        </p:nvPicPr>
        <p:blipFill rotWithShape="1">
          <a:blip r:embed="rId3"/>
          <a:srcRect l="42386" t="32500" r="40396" b="21875"/>
          <a:stretch/>
        </p:blipFill>
        <p:spPr>
          <a:xfrm>
            <a:off x="6031295" y="1630700"/>
            <a:ext cx="2792666" cy="4160500"/>
          </a:xfrm>
          <a:prstGeom prst="rect">
            <a:avLst/>
          </a:prstGeom>
        </p:spPr>
      </p:pic>
    </p:spTree>
    <p:extLst>
      <p:ext uri="{BB962C8B-B14F-4D97-AF65-F5344CB8AC3E}">
        <p14:creationId xmlns:p14="http://schemas.microsoft.com/office/powerpoint/2010/main" val="1270005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31C109D8BC6C428DD0CF665F94F558" ma:contentTypeVersion="2" ma:contentTypeDescription="Create a new document." ma:contentTypeScope="" ma:versionID="f19a06b5ec1e4f1aa306960480f96e79">
  <xsd:schema xmlns:xsd="http://www.w3.org/2001/XMLSchema" xmlns:xs="http://www.w3.org/2001/XMLSchema" xmlns:p="http://schemas.microsoft.com/office/2006/metadata/properties" xmlns:ns1="http://schemas.microsoft.com/sharepoint/v3" xmlns:ns2="c154c386-cd73-498d-ba26-0d43dc785560" targetNamespace="http://schemas.microsoft.com/office/2006/metadata/properties" ma:root="true" ma:fieldsID="b70255470ddd800d839ed7b3c4afdb2e" ns1:_="" ns2:_="">
    <xsd:import namespace="http://schemas.microsoft.com/sharepoint/v3"/>
    <xsd:import namespace="c154c386-cd73-498d-ba26-0d43dc785560"/>
    <xsd:element name="properties">
      <xsd:complexType>
        <xsd:sequence>
          <xsd:element name="documentManagement">
            <xsd:complexType>
              <xsd:all>
                <xsd:element ref="ns1:PublishingStartDate" minOccurs="0"/>
                <xsd:element ref="ns1:PublishingExpirationDat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54c386-cd73-498d-ba26-0d43dc785560"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c154c386-cd73-498d-ba26-0d43dc785560">July 2016: Updated Master Slide Template for Corps Presentations.</Description0>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BC1916-BC3C-426D-B3D6-B51E09A07902}">
  <ds:schemaRefs>
    <ds:schemaRef ds:uri="http://schemas.microsoft.com/sharepoint/v3/contenttype/forms"/>
  </ds:schemaRefs>
</ds:datastoreItem>
</file>

<file path=customXml/itemProps2.xml><?xml version="1.0" encoding="utf-8"?>
<ds:datastoreItem xmlns:ds="http://schemas.openxmlformats.org/officeDocument/2006/customXml" ds:itemID="{08735C1C-93CB-412D-B2DD-E36407857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54c386-cd73-498d-ba26-0d43dc785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6D366D-6BCA-4645-8F1F-FBC913F0B609}">
  <ds:schemaRefs>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openxmlformats.org/package/2006/metadata/core-properties"/>
    <ds:schemaRef ds:uri="http://schemas.microsoft.com/sharepoint/v3"/>
    <ds:schemaRef ds:uri="http://schemas.microsoft.com/office/infopath/2007/PartnerControls"/>
    <ds:schemaRef ds:uri="c154c386-cd73-498d-ba26-0d43dc785560"/>
  </ds:schemaRefs>
</ds:datastoreItem>
</file>

<file path=docProps/app.xml><?xml version="1.0" encoding="utf-8"?>
<Properties xmlns="http://schemas.openxmlformats.org/officeDocument/2006/extended-properties" xmlns:vt="http://schemas.openxmlformats.org/officeDocument/2006/docPropsVTypes">
  <Template/>
  <TotalTime>16173</TotalTime>
  <Words>400</Words>
  <Application>Microsoft Office PowerPoint</Application>
  <PresentationFormat>On-screen Show (4:3)</PresentationFormat>
  <Paragraphs>49</Paragraphs>
  <Slides>10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ＭＳ Ｐゴシック</vt:lpstr>
      <vt:lpstr>Arial</vt:lpstr>
      <vt:lpstr>Calibri</vt:lpstr>
      <vt:lpstr>Futura BdCn BT</vt:lpstr>
      <vt:lpstr>Title Slide Templates</vt:lpstr>
      <vt:lpstr>Content Templates</vt:lpstr>
      <vt:lpstr>Application Focus Area (AFA) 1: Discovering breakthrough science</vt:lpstr>
      <vt:lpstr>Application Focus Area (AFA) 2: Understanding of flows and circulation of river, estuary, and coastal waters, sediment, and nutrients, with interactions on morphological evolution.</vt:lpstr>
      <vt:lpstr>Application Focus Area (AFA) 3: Understanding the future of coastal engineering material properties.</vt:lpstr>
      <vt:lpstr>Application Focus Area (AFA) 4: Advancement of reduced order model techniques.</vt:lpstr>
      <vt:lpstr>Application Focus Area (AFA) 5: Evolution of engineering and design, construction, operations, and maintenance methods.</vt:lpstr>
      <vt:lpstr>Application Focus Area (AFA) 6: Infusion of principles and practices of ocean and coastal mega infrastructure decision support systems.</vt:lpstr>
      <vt:lpstr>Application Focus Area (AFA) 7: Integration of technology and science with USACE practice and policy.</vt:lpstr>
      <vt:lpstr>S&amp;T Program for Life Cycle Analysis of Coastal Barriers</vt:lpstr>
      <vt:lpstr>GIWW RSLR and CSRM Investigations: How do engineered features support long term sustainability and resilience?</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AGM</cp:lastModifiedBy>
  <cp:revision>194</cp:revision>
  <cp:lastPrinted>2017-03-09T14:20:23Z</cp:lastPrinted>
  <dcterms:created xsi:type="dcterms:W3CDTF">2016-05-03T16:10:38Z</dcterms:created>
  <dcterms:modified xsi:type="dcterms:W3CDTF">2017-04-12T14:56:46Z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0x0101009631C109D8BC6C428DD0CF665F94F558</vt:lpwstr>
  </property>
  <property fmtid="{D5CDD505-2E9C-101B-9397-08002B2CF9AE}" pid="3" name="NXPowerLiteLastOptimized">
    <vt:lpwstr>3327824</vt:lpwstr>
  </property>
  <property fmtid="{D5CDD505-2E9C-101B-9397-08002B2CF9AE}" pid="4" name="NXPowerLiteSettings">
    <vt:lpwstr>F7000400038000</vt:lpwstr>
  </property>
  <property fmtid="{D5CDD505-2E9C-101B-9397-08002B2CF9AE}" pid="5" name="NXPowerLiteVersion">
    <vt:lpwstr>D6.2.5</vt:lpwstr>
  </property>
</Properties>
</file>