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 id="2147483649" r:id="rId5"/>
  </p:sldMasterIdLst>
  <p:notesMasterIdLst>
    <p:notesMasterId r:id="rId29"/>
  </p:notesMasterIdLst>
  <p:handoutMasterIdLst>
    <p:handoutMasterId r:id="rId30"/>
  </p:handoutMasterIdLst>
  <p:sldIdLst>
    <p:sldId id="261" r:id="rId6"/>
    <p:sldId id="319" r:id="rId7"/>
    <p:sldId id="372" r:id="rId8"/>
    <p:sldId id="373" r:id="rId9"/>
    <p:sldId id="314" r:id="rId10"/>
    <p:sldId id="327" r:id="rId11"/>
    <p:sldId id="369" r:id="rId12"/>
    <p:sldId id="359" r:id="rId13"/>
    <p:sldId id="329" r:id="rId14"/>
    <p:sldId id="347" r:id="rId15"/>
    <p:sldId id="348" r:id="rId16"/>
    <p:sldId id="349" r:id="rId17"/>
    <p:sldId id="350" r:id="rId18"/>
    <p:sldId id="353" r:id="rId19"/>
    <p:sldId id="354" r:id="rId20"/>
    <p:sldId id="355" r:id="rId21"/>
    <p:sldId id="358" r:id="rId22"/>
    <p:sldId id="351" r:id="rId23"/>
    <p:sldId id="332" r:id="rId24"/>
    <p:sldId id="375" r:id="rId25"/>
    <p:sldId id="376" r:id="rId26"/>
    <p:sldId id="374" r:id="rId27"/>
    <p:sldId id="337" r:id="rId28"/>
  </p:sldIdLst>
  <p:sldSz cx="9144000" cy="6858000" type="screen4x3"/>
  <p:notesSz cx="6858000" cy="9144000"/>
  <p:custDataLst>
    <p:tags r:id="rId3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14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ill" initials="JCN" lastIdx="1" clrIdx="0"/>
  <p:cmAuthor id="1" name="Julie Dean Rosati" initials="JD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0891A"/>
    <a:srgbClr val="C9BD91"/>
    <a:srgbClr val="B3A265"/>
    <a:srgbClr val="CFCFCF"/>
    <a:srgbClr val="189843"/>
    <a:srgbClr val="FF6600"/>
    <a:srgbClr val="CFC49D"/>
    <a:srgbClr val="0000CC"/>
    <a:srgbClr val="033C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2" autoAdjust="0"/>
    <p:restoredTop sz="78116" autoAdjust="0"/>
  </p:normalViewPr>
  <p:slideViewPr>
    <p:cSldViewPr>
      <p:cViewPr varScale="1">
        <p:scale>
          <a:sx n="66" d="100"/>
          <a:sy n="66" d="100"/>
        </p:scale>
        <p:origin x="2165" y="62"/>
      </p:cViewPr>
      <p:guideLst>
        <p:guide orient="horz" pos="2160"/>
        <p:guide pos="144"/>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492"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DC83CF-CBA1-4CA4-A218-013F84D5C1E0}" type="datetimeFigureOut">
              <a:rPr lang="en-US" smtClean="0"/>
              <a:pPr/>
              <a:t>4/19/2017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EBED83-63AD-4D7D-B366-219B3108BBCE}" type="slidenum">
              <a:rPr lang="en-US" smtClean="0"/>
              <a:pPr/>
              <a:t>‹#›</a:t>
            </a:fld>
            <a:endParaRPr lang="en-US"/>
          </a:p>
        </p:txBody>
      </p:sp>
    </p:spTree>
    <p:extLst>
      <p:ext uri="{BB962C8B-B14F-4D97-AF65-F5344CB8AC3E}">
        <p14:creationId xmlns:p14="http://schemas.microsoft.com/office/powerpoint/2010/main" val="9265091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1096CEC-82B7-42F8-A8CC-E8C715DEBF98}" type="datetimeFigureOut">
              <a:rPr lang="en-US" smtClean="0"/>
              <a:pPr/>
              <a:t>4/19/2017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0A32A4-D5E9-4183-91B9-9F8D4BCBEC73}" type="slidenum">
              <a:rPr lang="en-US" smtClean="0"/>
              <a:pPr/>
              <a:t>‹#›</a:t>
            </a:fld>
            <a:endParaRPr lang="en-US"/>
          </a:p>
        </p:txBody>
      </p:sp>
    </p:spTree>
    <p:extLst>
      <p:ext uri="{BB962C8B-B14F-4D97-AF65-F5344CB8AC3E}">
        <p14:creationId xmlns:p14="http://schemas.microsoft.com/office/powerpoint/2010/main" val="33641273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0A32A4-D5E9-4183-91B9-9F8D4BCBEC73}" type="slidenum">
              <a:rPr lang="en-US" smtClean="0"/>
              <a:pPr/>
              <a:t>1</a:t>
            </a:fld>
            <a:endParaRPr lang="en-US"/>
          </a:p>
        </p:txBody>
      </p:sp>
    </p:spTree>
    <p:extLst>
      <p:ext uri="{BB962C8B-B14F-4D97-AF65-F5344CB8AC3E}">
        <p14:creationId xmlns:p14="http://schemas.microsoft.com/office/powerpoint/2010/main" val="1145808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lnSpc>
                <a:spcPct val="150000"/>
              </a:lnSpc>
            </a:pPr>
            <a:r>
              <a:rPr lang="en-US" sz="900" dirty="0" smtClean="0">
                <a:latin typeface="Verdana" panose="020B0604030504040204" pitchFamily="34" charset="0"/>
                <a:ea typeface="Verdana" panose="020B0604030504040204" pitchFamily="34" charset="0"/>
                <a:cs typeface="Verdana" panose="020B0604030504040204" pitchFamily="34" charset="0"/>
              </a:rPr>
              <a:t>Model optimization included the evaluation of 57 different weighting scenarios for an area in Palm Beach County, utilizing detailed nesting data for the 2008-2009 timeframe. </a:t>
            </a: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marL="0" marR="0" indent="0" algn="just" defTabSz="914400" rtl="0" eaLnBrk="1" fontAlgn="auto" latinLnBrk="0" hangingPunct="1">
              <a:lnSpc>
                <a:spcPct val="150000"/>
              </a:lnSpc>
              <a:spcBef>
                <a:spcPts val="0"/>
              </a:spcBef>
              <a:spcAft>
                <a:spcPts val="0"/>
              </a:spcAft>
              <a:buClrTx/>
              <a:buSzTx/>
              <a:buFontTx/>
              <a:buNone/>
              <a:tabLst/>
              <a:defRPr/>
            </a:pP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endParaRPr lang="en-US" sz="9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380A32A4-D5E9-4183-91B9-9F8D4BCBEC73}" type="slidenum">
              <a:rPr lang="en-US" smtClean="0"/>
              <a:pPr/>
              <a:t>11</a:t>
            </a:fld>
            <a:endParaRPr lang="en-US"/>
          </a:p>
        </p:txBody>
      </p:sp>
    </p:spTree>
    <p:extLst>
      <p:ext uri="{BB962C8B-B14F-4D97-AF65-F5344CB8AC3E}">
        <p14:creationId xmlns:p14="http://schemas.microsoft.com/office/powerpoint/2010/main" val="3875963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Sensitivity refers to the true positive rate, or the proportion of positive nesting occurrences that were properly identified. Detection rate and detection prevalence refer, respectively, to the proportion of true positive nesting occurrences and positive predicted nesting occurrences within the entire dataset. Of the 57 weighting scenarios (Figure 5), the models with the highest sensitivity and detection were driven by larger weights for elevation. Four out of five of these models had an elevation weight of 0.75 and all models had an elevation weight of at least 0.5 (Table 2). In comparison to the balanced model, in which each parameter was weighted equally, metrics increased in the top models, indicating that these models were better suited for identifying nesting habitat.</a:t>
            </a:r>
          </a:p>
          <a:p>
            <a:pPr marL="0" marR="0" indent="0" algn="just" defTabSz="914400" rtl="0" eaLnBrk="1" fontAlgn="auto" latinLnBrk="0" hangingPunct="1">
              <a:lnSpc>
                <a:spcPct val="150000"/>
              </a:lnSpc>
              <a:spcBef>
                <a:spcPts val="0"/>
              </a:spcBef>
              <a:spcAft>
                <a:spcPts val="0"/>
              </a:spcAft>
              <a:buClrTx/>
              <a:buSzTx/>
              <a:buFontTx/>
              <a:buNone/>
              <a:tabLst/>
              <a:defRPr/>
            </a:pP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endParaRPr lang="en-US" sz="9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380A32A4-D5E9-4183-91B9-9F8D4BCBEC73}" type="slidenum">
              <a:rPr lang="en-US" smtClean="0"/>
              <a:pPr/>
              <a:t>12</a:t>
            </a:fld>
            <a:endParaRPr lang="en-US"/>
          </a:p>
        </p:txBody>
      </p:sp>
    </p:spTree>
    <p:extLst>
      <p:ext uri="{BB962C8B-B14F-4D97-AF65-F5344CB8AC3E}">
        <p14:creationId xmlns:p14="http://schemas.microsoft.com/office/powerpoint/2010/main" val="387596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Per area, the highest nesting suitability is modeled as occurring in Martin and Palm Beach Counties. This area of the coast has geomorphic features that align with the higher suitability in the model curves (Figure 3). While we know that nests occur in Broward and Dade counties, the results of the nesting suitability are a function of the morphological conditions that are shown to be less suitable than in the northern counties.</a:t>
            </a:r>
          </a:p>
          <a:p>
            <a:pPr marL="0" marR="0" indent="0" algn="just" defTabSz="914400" rtl="0" eaLnBrk="1" fontAlgn="auto" latinLnBrk="0" hangingPunct="1">
              <a:lnSpc>
                <a:spcPct val="150000"/>
              </a:lnSpc>
              <a:spcBef>
                <a:spcPts val="0"/>
              </a:spcBef>
              <a:spcAft>
                <a:spcPts val="0"/>
              </a:spcAft>
              <a:buClrTx/>
              <a:buSzTx/>
              <a:buFontTx/>
              <a:buNone/>
              <a:tabLst/>
              <a:defRPr/>
            </a:pP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endParaRPr lang="en-US" sz="9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380A32A4-D5E9-4183-91B9-9F8D4BCBEC73}" type="slidenum">
              <a:rPr lang="en-US" smtClean="0"/>
              <a:pPr/>
              <a:t>13</a:t>
            </a:fld>
            <a:endParaRPr lang="en-US"/>
          </a:p>
        </p:txBody>
      </p:sp>
    </p:spTree>
    <p:extLst>
      <p:ext uri="{BB962C8B-B14F-4D97-AF65-F5344CB8AC3E}">
        <p14:creationId xmlns:p14="http://schemas.microsoft.com/office/powerpoint/2010/main" val="3875963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lnSpc>
                <a:spcPct val="150000"/>
              </a:lnSpc>
            </a:pPr>
            <a:endParaRPr lang="en-US" sz="9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380A32A4-D5E9-4183-91B9-9F8D4BCBEC73}" type="slidenum">
              <a:rPr lang="en-US" smtClean="0"/>
              <a:pPr/>
              <a:t>14</a:t>
            </a:fld>
            <a:endParaRPr lang="en-US"/>
          </a:p>
        </p:txBody>
      </p:sp>
    </p:spTree>
    <p:extLst>
      <p:ext uri="{BB962C8B-B14F-4D97-AF65-F5344CB8AC3E}">
        <p14:creationId xmlns:p14="http://schemas.microsoft.com/office/powerpoint/2010/main" val="1924296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lnSpc>
                <a:spcPct val="150000"/>
              </a:lnSpc>
            </a:pPr>
            <a:endParaRPr lang="en-US" sz="9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380A32A4-D5E9-4183-91B9-9F8D4BCBEC73}" type="slidenum">
              <a:rPr lang="en-US" smtClean="0"/>
              <a:pPr/>
              <a:t>15</a:t>
            </a:fld>
            <a:endParaRPr lang="en-US"/>
          </a:p>
        </p:txBody>
      </p:sp>
    </p:spTree>
    <p:extLst>
      <p:ext uri="{BB962C8B-B14F-4D97-AF65-F5344CB8AC3E}">
        <p14:creationId xmlns:p14="http://schemas.microsoft.com/office/powerpoint/2010/main" val="1450470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lnSpc>
                <a:spcPct val="150000"/>
              </a:lnSpc>
            </a:pPr>
            <a:endParaRPr lang="en-US" sz="9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380A32A4-D5E9-4183-91B9-9F8D4BCBEC73}" type="slidenum">
              <a:rPr lang="en-US" smtClean="0"/>
              <a:pPr/>
              <a:t>16</a:t>
            </a:fld>
            <a:endParaRPr lang="en-US"/>
          </a:p>
        </p:txBody>
      </p:sp>
    </p:spTree>
    <p:extLst>
      <p:ext uri="{BB962C8B-B14F-4D97-AF65-F5344CB8AC3E}">
        <p14:creationId xmlns:p14="http://schemas.microsoft.com/office/powerpoint/2010/main" val="2835581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high influence that elevation had on the sensitivity of the model for this study area. The importance of elevation lends more power to utilizing remote sensing data for nesting habitat suitability assessment since acquiring elevation data on a regional scale is better suited for remote sensing techniques. Additionally, the use of remote sensing data provide the regional focus for determining nesting site suitability by addressing the need for a flexible model that allows for the variability in regional values to be included as input. This allows for a flexible model that can incorporate regional value ranges for the various morphological parameters. </a:t>
            </a:r>
          </a:p>
          <a:p>
            <a:r>
              <a:rPr lang="en-US" dirty="0" smtClean="0"/>
              <a:t>One of the key things to remember is that this approach uses remote sensing data so it can be done at a regional scale that goes beyond project boundaries. In</a:t>
            </a:r>
            <a:r>
              <a:rPr lang="en-US" baseline="0" dirty="0" smtClean="0"/>
              <a:t> addition, the final results will assist with coordination between agency partners. </a:t>
            </a:r>
          </a:p>
          <a:p>
            <a:pPr marL="460375" lvl="1"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Monitoring the changing status of the coast </a:t>
            </a:r>
          </a:p>
          <a:p>
            <a:pPr marL="460375" lvl="1"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Approach used to assess planned scenarios during the design phase </a:t>
            </a:r>
          </a:p>
          <a:p>
            <a:pPr marL="460375" lvl="1"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Identify ways to improve the beach area and enhance nesting habitat suitability through beneficially managing sediment and other resources</a:t>
            </a:r>
          </a:p>
          <a:p>
            <a:pPr marL="460375" lvl="1"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Future work</a:t>
            </a:r>
          </a:p>
          <a:p>
            <a:pPr marL="917575" lvl="2"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additional analyses of the model approach in other locations</a:t>
            </a:r>
          </a:p>
          <a:p>
            <a:pPr marL="917575" lvl="2"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improved spatial integration of environmental and anthropogenic parameters to determine influence in nesting suitability as well as for conducting specific prioritization analyses for identifying management hotspots and areas of concern.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800" dirty="0" smtClean="0">
              <a:latin typeface="Verdana" panose="020B0604030504040204" pitchFamily="34" charset="0"/>
              <a:ea typeface="Verdana" panose="020B0604030504040204" pitchFamily="34" charset="0"/>
              <a:cs typeface="Verdan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9CE3066E-BF33-48BD-B941-6E300BEAA31B}" type="slidenum">
              <a:rPr lang="en-US" smtClean="0"/>
              <a:pPr/>
              <a:t>17</a:t>
            </a:fld>
            <a:endParaRPr lang="en-US"/>
          </a:p>
        </p:txBody>
      </p:sp>
    </p:spTree>
    <p:extLst>
      <p:ext uri="{BB962C8B-B14F-4D97-AF65-F5344CB8AC3E}">
        <p14:creationId xmlns:p14="http://schemas.microsoft.com/office/powerpoint/2010/main" val="42109689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high influence that elevation had on the sensitivity of the model for this study area. The importance of elevation lends more power to utilizing remote sensing data for nesting habitat suitability assessment since acquiring elevation data on a regional scale is better suited for remote sensing techniques. Additionally, the use of remote sensing data provide the regional focus for determining nesting site suitability by addressing the need for a flexible model that allows for the variability in regional values to be included as input. This allows for a flexible model that can incorporate regional value ranges for the various morphological parameters</a:t>
            </a: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endParaRPr lang="en-US" sz="9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380A32A4-D5E9-4183-91B9-9F8D4BCBEC73}" type="slidenum">
              <a:rPr lang="en-US" smtClean="0"/>
              <a:pPr/>
              <a:t>18</a:t>
            </a:fld>
            <a:endParaRPr lang="en-US"/>
          </a:p>
        </p:txBody>
      </p:sp>
    </p:spTree>
    <p:extLst>
      <p:ext uri="{BB962C8B-B14F-4D97-AF65-F5344CB8AC3E}">
        <p14:creationId xmlns:p14="http://schemas.microsoft.com/office/powerpoint/2010/main" val="3875963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smtClean="0"/>
              <a:t>One of the key things to remember is that this approach uses remote sensing data so it can be done at a regional scale that goes beyond project boundaries. In</a:t>
            </a:r>
            <a:r>
              <a:rPr lang="en-US" baseline="0" dirty="0" smtClean="0"/>
              <a:t> addition, the final results will assist with coordination between agency partners. </a:t>
            </a:r>
          </a:p>
          <a:p>
            <a:pPr marL="460375" lvl="1"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Monitoring the changing status of the coast </a:t>
            </a:r>
          </a:p>
          <a:p>
            <a:pPr marL="460375" lvl="1"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Approach used to assess planned scenarios during the design phase </a:t>
            </a:r>
          </a:p>
          <a:p>
            <a:pPr marL="460375" lvl="1"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Identify ways to improve the beach area and enhance nesting habitat suitability through beneficially managing sediment and other resources</a:t>
            </a:r>
          </a:p>
          <a:p>
            <a:pPr marL="460375" lvl="1"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Future work</a:t>
            </a:r>
          </a:p>
          <a:p>
            <a:pPr marL="917575" lvl="2"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additional analyses of the model approach in other locations</a:t>
            </a:r>
          </a:p>
          <a:p>
            <a:pPr marL="917575" lvl="2"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improved spatial integration of environmental and anthropogenic parameters to determine influence in nesting suitability as well as for conducting specific prioritization analyses for identifying management hotspots and areas of concern.</a:t>
            </a:r>
          </a:p>
          <a:p>
            <a:endParaRPr lang="en-US" dirty="0"/>
          </a:p>
        </p:txBody>
      </p:sp>
      <p:sp>
        <p:nvSpPr>
          <p:cNvPr id="4" name="Slide Number Placeholder 3"/>
          <p:cNvSpPr>
            <a:spLocks noGrp="1"/>
          </p:cNvSpPr>
          <p:nvPr>
            <p:ph type="sldNum" sz="quarter" idx="10"/>
          </p:nvPr>
        </p:nvSpPr>
        <p:spPr/>
        <p:txBody>
          <a:bodyPr/>
          <a:lstStyle/>
          <a:p>
            <a:fld id="{380A32A4-D5E9-4183-91B9-9F8D4BCBEC73}" type="slidenum">
              <a:rPr lang="en-US" smtClean="0"/>
              <a:pPr/>
              <a:t>19</a:t>
            </a:fld>
            <a:endParaRPr lang="en-US"/>
          </a:p>
        </p:txBody>
      </p:sp>
    </p:spTree>
    <p:extLst>
      <p:ext uri="{BB962C8B-B14F-4D97-AF65-F5344CB8AC3E}">
        <p14:creationId xmlns:p14="http://schemas.microsoft.com/office/powerpoint/2010/main" val="923878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42105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a:t>
            </a:r>
            <a:r>
              <a:rPr lang="en-US" baseline="0" dirty="0" smtClean="0"/>
              <a:t> presentation will discuss the demonstration of Sea turtle nesting habitat model using remotely sensed data. </a:t>
            </a:r>
            <a:r>
              <a:rPr lang="en-US" sz="1200" kern="1200" dirty="0" smtClean="0">
                <a:solidFill>
                  <a:schemeClr val="tx1"/>
                </a:solidFill>
                <a:latin typeface="+mn-lt"/>
                <a:ea typeface="+mn-ea"/>
                <a:cs typeface="+mn-cs"/>
              </a:rPr>
              <a:t>Much of the Atlantic and Gulf of Mexico coastlines are designated as critical nesting habitat for loggerhead sea turtle (</a:t>
            </a:r>
            <a:r>
              <a:rPr lang="en-US" sz="1200" i="1" kern="1200" dirty="0" err="1" smtClean="0">
                <a:solidFill>
                  <a:schemeClr val="tx1"/>
                </a:solidFill>
                <a:latin typeface="+mn-lt"/>
                <a:ea typeface="+mn-ea"/>
                <a:cs typeface="+mn-cs"/>
              </a:rPr>
              <a:t>Caretta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caretta</a:t>
            </a:r>
            <a:r>
              <a:rPr lang="en-US" sz="1200" kern="1200" dirty="0" smtClean="0">
                <a:solidFill>
                  <a:schemeClr val="tx1"/>
                </a:solidFill>
                <a:latin typeface="+mn-lt"/>
                <a:ea typeface="+mn-ea"/>
                <a:cs typeface="+mn-cs"/>
              </a:rPr>
              <a:t>) conservation. The terrestrial critical habitat areas include 88 nesting beaches in coastal counties located in North Carolina, South Carolina, Georgia, Florida, Alabama, and Mississippi. Some of these beaches also overlap or are adjacent to areas that have USACE Navigation or Costal Storm Damage Reduction projects. Decision support tools that are founded on morphological and environmental parameters for loggerhead turtle nesting habitat are needed to inform and address integrated resource management concepts.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presentation will focus on nesting</a:t>
            </a:r>
            <a:r>
              <a:rPr lang="en-US" sz="1200" kern="1200" baseline="0" dirty="0" smtClean="0">
                <a:solidFill>
                  <a:schemeClr val="tx1"/>
                </a:solidFill>
                <a:latin typeface="+mn-lt"/>
                <a:ea typeface="+mn-ea"/>
                <a:cs typeface="+mn-cs"/>
              </a:rPr>
              <a:t> habitat suitability for loggerheads and snowy plovers. Both studies occurred in FL.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CE3066E-BF33-48BD-B941-6E300BEAA31B}" type="slidenum">
              <a:rPr lang="en-US" smtClean="0"/>
              <a:pPr/>
              <a:t>2</a:t>
            </a:fld>
            <a:endParaRPr lang="en-US" dirty="0"/>
          </a:p>
        </p:txBody>
      </p:sp>
    </p:spTree>
    <p:extLst>
      <p:ext uri="{BB962C8B-B14F-4D97-AF65-F5344CB8AC3E}">
        <p14:creationId xmlns:p14="http://schemas.microsoft.com/office/powerpoint/2010/main" val="2110004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82861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CE3066E-BF33-48BD-B941-6E300BEAA31B}" type="slidenum">
              <a:rPr lang="en-US" smtClean="0"/>
              <a:pPr/>
              <a:t>22</a:t>
            </a:fld>
            <a:endParaRPr lang="en-US" dirty="0"/>
          </a:p>
        </p:txBody>
      </p:sp>
    </p:spTree>
    <p:extLst>
      <p:ext uri="{BB962C8B-B14F-4D97-AF65-F5344CB8AC3E}">
        <p14:creationId xmlns:p14="http://schemas.microsoft.com/office/powerpoint/2010/main" val="649475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47714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6129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objective of this study is to provide a decision support tool to better address integrated resource management concepts, such as those included in Environmental Operating Principles and Engineering with Nature, for use by Navigation and Coastal Storm Damage Reduction mission areas.   More specifically, the goal of the study is to assess the relative suitability of sites within the critical nesting habitat zone for loggerhead turtles by developing a spatially-explicit ecological model for select study areas.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E3066E-BF33-48BD-B941-6E300BEAA31B}" type="slidenum">
              <a:rPr lang="en-US" smtClean="0"/>
              <a:pPr/>
              <a:t>5</a:t>
            </a:fld>
            <a:endParaRPr lang="en-US" dirty="0"/>
          </a:p>
        </p:txBody>
      </p:sp>
    </p:spTree>
    <p:extLst>
      <p:ext uri="{BB962C8B-B14F-4D97-AF65-F5344CB8AC3E}">
        <p14:creationId xmlns:p14="http://schemas.microsoft.com/office/powerpoint/2010/main" val="1921216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The southeastern portion of FL was chosen to demonstrate the spatial model. This area was selected b/c it is a medium to high nesting density area and also has USACE navigation and CSDRR projects. The USACE national coastal mapping program surveyed the area in 2009. The concurrent </a:t>
            </a:r>
            <a:r>
              <a:rPr lang="en-US" sz="1200" kern="1200" baseline="0" dirty="0" err="1" smtClean="0">
                <a:solidFill>
                  <a:schemeClr val="tx1"/>
                </a:solidFill>
                <a:latin typeface="+mn-lt"/>
                <a:ea typeface="+mn-ea"/>
                <a:cs typeface="+mn-cs"/>
              </a:rPr>
              <a:t>lidar</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hyperspectral</a:t>
            </a:r>
            <a:r>
              <a:rPr lang="en-US" sz="1200" kern="1200" baseline="0" dirty="0" smtClean="0">
                <a:solidFill>
                  <a:schemeClr val="tx1"/>
                </a:solidFill>
                <a:latin typeface="+mn-lt"/>
                <a:ea typeface="+mn-ea"/>
                <a:cs typeface="+mn-cs"/>
              </a:rPr>
              <a:t> imagery data is uniquely available to assist with this effort to demonstrate the value of using remote sensing techniques to determine relative nesting habitat suitability. As future surveys become available, the impacts from operations and planning efforts can be observed and used to assess changes to the nesting habitat and highlight successes and identify areas that would benefit from additional support.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899CB98-E133-514C-B511-70AB26B70199}" type="slidenum">
              <a:rPr lang="en-US" smtClean="0"/>
              <a:pPr/>
              <a:t>6</a:t>
            </a:fld>
            <a:endParaRPr lang="en-US"/>
          </a:p>
        </p:txBody>
      </p:sp>
    </p:spTree>
    <p:extLst>
      <p:ext uri="{BB962C8B-B14F-4D97-AF65-F5344CB8AC3E}">
        <p14:creationId xmlns:p14="http://schemas.microsoft.com/office/powerpoint/2010/main" val="267072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tool provides a streamlined</a:t>
            </a:r>
            <a:r>
              <a:rPr lang="en-US" baseline="0" dirty="0" smtClean="0"/>
              <a:t> approach to working with the regional datasets to determine nesting site suitability and allows for a flexible model that can incorporate regional value ranges for the various parameters. Given the large geographic area </a:t>
            </a:r>
            <a:r>
              <a:rPr lang="en-US" baseline="0" dirty="0" err="1" smtClean="0"/>
              <a:t>designamted</a:t>
            </a:r>
            <a:r>
              <a:rPr lang="en-US" baseline="0" dirty="0" smtClean="0"/>
              <a:t> as CH, a flexible model that incorporates regional value ranges is essential to better communicate priorities and evaluate management strategies as a result of changes to the dynamic coastal environment. Regional datasets are analyzed using a spatial tool developed to streamline the process of determining nesting habitat suitability using a </a:t>
            </a:r>
            <a:endParaRPr lang="en-US" dirty="0"/>
          </a:p>
        </p:txBody>
      </p:sp>
      <p:sp>
        <p:nvSpPr>
          <p:cNvPr id="4" name="Slide Number Placeholder 3"/>
          <p:cNvSpPr>
            <a:spLocks noGrp="1"/>
          </p:cNvSpPr>
          <p:nvPr>
            <p:ph type="sldNum" sz="quarter" idx="10"/>
          </p:nvPr>
        </p:nvSpPr>
        <p:spPr/>
        <p:txBody>
          <a:bodyPr/>
          <a:lstStyle/>
          <a:p>
            <a:fld id="{9CE3066E-BF33-48BD-B941-6E300BEAA31B}" type="slidenum">
              <a:rPr lang="en-US" smtClean="0"/>
              <a:pPr/>
              <a:t>7</a:t>
            </a:fld>
            <a:endParaRPr lang="en-US"/>
          </a:p>
        </p:txBody>
      </p:sp>
    </p:spTree>
    <p:extLst>
      <p:ext uri="{BB962C8B-B14F-4D97-AF65-F5344CB8AC3E}">
        <p14:creationId xmlns:p14="http://schemas.microsoft.com/office/powerpoint/2010/main" val="1262262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Verdana" panose="020B0604030504040204" pitchFamily="34" charset="0"/>
                <a:ea typeface="Verdana" panose="020B0604030504040204" pitchFamily="34" charset="0"/>
                <a:cs typeface="Verdana" panose="020B0604030504040204" pitchFamily="34" charset="0"/>
              </a:rPr>
              <a:t>Nesting density data obtained from the USFWS was divided into smaller units (low, medium and high categories) to quantify and better evaluate relationships between nesting densities and the four morphological parameters (slope, beach width, bare earth elevation, and dune peak). A suite of individual multinomial logistic regressions for each morphological parameter was developed.</a:t>
            </a:r>
            <a:endParaRPr lang="en-US" sz="900" dirty="0" smtClean="0">
              <a:latin typeface="Verdana" panose="020B0604030504040204" pitchFamily="34" charset="0"/>
              <a:ea typeface="Verdana" panose="020B0604030504040204" pitchFamily="34" charset="0"/>
              <a:cs typeface="Verdana" panose="020B0604030504040204" pitchFamily="34" charset="0"/>
            </a:endParaRPr>
          </a:p>
          <a:p>
            <a:r>
              <a:rPr lang="en-US" dirty="0" smtClean="0"/>
              <a:t>After performing a regression analysis, the 4 morphological parameters listed where found to be the most</a:t>
            </a:r>
            <a:r>
              <a:rPr lang="en-US" baseline="0" dirty="0" smtClean="0"/>
              <a:t> influential for determining nesting habitat suitability.  The environmental and anthropogenic parameters (dune vegetation and artificial light) are used to indicate environmental benefits. These will help refine the results from the morphological parameters and could be used to indicate areas that may benefit from improved environmental changes. </a:t>
            </a:r>
            <a:endParaRPr lang="en-US" dirty="0"/>
          </a:p>
        </p:txBody>
      </p:sp>
      <p:sp>
        <p:nvSpPr>
          <p:cNvPr id="4" name="Slide Number Placeholder 3"/>
          <p:cNvSpPr>
            <a:spLocks noGrp="1"/>
          </p:cNvSpPr>
          <p:nvPr>
            <p:ph type="sldNum" sz="quarter" idx="10"/>
          </p:nvPr>
        </p:nvSpPr>
        <p:spPr/>
        <p:txBody>
          <a:bodyPr/>
          <a:lstStyle/>
          <a:p>
            <a:fld id="{380A32A4-D5E9-4183-91B9-9F8D4BCBEC73}" type="slidenum">
              <a:rPr lang="en-US" smtClean="0"/>
              <a:pPr/>
              <a:t>9</a:t>
            </a:fld>
            <a:endParaRPr lang="en-US"/>
          </a:p>
        </p:txBody>
      </p:sp>
    </p:spTree>
    <p:extLst>
      <p:ext uri="{BB962C8B-B14F-4D97-AF65-F5344CB8AC3E}">
        <p14:creationId xmlns:p14="http://schemas.microsoft.com/office/powerpoint/2010/main" val="3875963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900" dirty="0" smtClean="0">
                <a:latin typeface="Verdana" panose="020B0604030504040204" pitchFamily="34" charset="0"/>
                <a:ea typeface="Verdana" panose="020B0604030504040204" pitchFamily="34" charset="0"/>
                <a:cs typeface="Verdana" panose="020B0604030504040204" pitchFamily="34" charset="0"/>
              </a:rPr>
              <a:t>Each parameter is represented as a suitability index ranging from 0 to 1 (unsuitable to highly suitable). The transition points from the regression analysis, value ranges documented in literature, and subject matter </a:t>
            </a:r>
            <a:r>
              <a:rPr lang="en-US" sz="800" dirty="0" smtClean="0">
                <a:latin typeface="Verdana" panose="020B0604030504040204" pitchFamily="34" charset="0"/>
                <a:ea typeface="Verdana" panose="020B0604030504040204" pitchFamily="34" charset="0"/>
                <a:cs typeface="Verdana" panose="020B0604030504040204" pitchFamily="34" charset="0"/>
              </a:rPr>
              <a:t>knowledge were used to derive the shape of the suitability curves.</a:t>
            </a:r>
          </a:p>
          <a:p>
            <a:pPr marL="0" marR="0" indent="0" algn="just" defTabSz="914400" rtl="0" eaLnBrk="1" fontAlgn="auto" latinLnBrk="0" hangingPunct="1">
              <a:lnSpc>
                <a:spcPct val="150000"/>
              </a:lnSpc>
              <a:spcBef>
                <a:spcPts val="0"/>
              </a:spcBef>
              <a:spcAft>
                <a:spcPts val="0"/>
              </a:spcAft>
              <a:buClrTx/>
              <a:buSzTx/>
              <a:buFontTx/>
              <a:buNone/>
              <a:tabLst/>
              <a:defRPr/>
            </a:pPr>
            <a:endParaRPr lang="en-US" sz="800" dirty="0" smtClean="0">
              <a:latin typeface="Verdana" panose="020B0604030504040204" pitchFamily="34" charset="0"/>
              <a:ea typeface="Verdana" panose="020B0604030504040204" pitchFamily="34" charset="0"/>
              <a:cs typeface="Verdana" panose="020B0604030504040204" pitchFamily="34" charset="0"/>
            </a:endParaRPr>
          </a:p>
          <a:p>
            <a:pPr algn="just">
              <a:lnSpc>
                <a:spcPct val="150000"/>
              </a:lnSpc>
            </a:pPr>
            <a:endParaRPr lang="en-US" sz="900" dirty="0" smtClean="0">
              <a:latin typeface="Verdana" panose="020B0604030504040204" pitchFamily="34" charset="0"/>
              <a:ea typeface="Verdana" panose="020B0604030504040204" pitchFamily="34" charset="0"/>
              <a:cs typeface="Verdana" panose="020B0604030504040204" pitchFamily="34" charset="0"/>
            </a:endParaRPr>
          </a:p>
        </p:txBody>
      </p:sp>
      <p:sp>
        <p:nvSpPr>
          <p:cNvPr id="4" name="Slide Number Placeholder 3"/>
          <p:cNvSpPr>
            <a:spLocks noGrp="1"/>
          </p:cNvSpPr>
          <p:nvPr>
            <p:ph type="sldNum" sz="quarter" idx="10"/>
          </p:nvPr>
        </p:nvSpPr>
        <p:spPr/>
        <p:txBody>
          <a:bodyPr/>
          <a:lstStyle/>
          <a:p>
            <a:fld id="{380A32A4-D5E9-4183-91B9-9F8D4BCBEC73}" type="slidenum">
              <a:rPr lang="en-US" smtClean="0"/>
              <a:pPr/>
              <a:t>10</a:t>
            </a:fld>
            <a:endParaRPr lang="en-US"/>
          </a:p>
        </p:txBody>
      </p:sp>
    </p:spTree>
    <p:extLst>
      <p:ext uri="{BB962C8B-B14F-4D97-AF65-F5344CB8AC3E}">
        <p14:creationId xmlns:p14="http://schemas.microsoft.com/office/powerpoint/2010/main" val="3875963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 y="1219200"/>
            <a:ext cx="7772400" cy="762000"/>
          </a:xfrm>
          <a:prstGeom prst="rect">
            <a:avLst/>
          </a:prstGeom>
        </p:spPr>
        <p:txBody>
          <a:bodyPr/>
          <a:lstStyle>
            <a:lvl1pPr>
              <a:defRPr kumimoji="0" lang="en-US" sz="3200" b="1" i="0" u="none" strike="noStrike" kern="0" cap="none" spc="0" normalizeH="0" baseline="0" noProof="0" dirty="0">
                <a:ln>
                  <a:noFill/>
                </a:ln>
                <a:solidFill>
                  <a:srgbClr val="033C61"/>
                </a:solidFill>
                <a:effectLst/>
                <a:uLnTx/>
                <a:uFillTx/>
                <a:latin typeface="+mj-lt"/>
                <a:ea typeface="+mj-ea"/>
                <a:cs typeface="+mj-cs"/>
              </a:defRPr>
            </a:lvl1pPr>
          </a:lstStyle>
          <a:p>
            <a:r>
              <a:rPr lang="en-US" dirty="0" smtClean="0"/>
              <a:t>Presentation title</a:t>
            </a:r>
            <a:endParaRPr lang="en-US" dirty="0"/>
          </a:p>
        </p:txBody>
      </p:sp>
      <p:sp>
        <p:nvSpPr>
          <p:cNvPr id="10" name="Text Placeholder 9"/>
          <p:cNvSpPr>
            <a:spLocks noGrp="1"/>
          </p:cNvSpPr>
          <p:nvPr>
            <p:ph type="body" sz="quarter" idx="10" hasCustomPrompt="1"/>
          </p:nvPr>
        </p:nvSpPr>
        <p:spPr>
          <a:xfrm>
            <a:off x="152400" y="2667000"/>
            <a:ext cx="3352800" cy="381000"/>
          </a:xfrm>
          <a:prstGeom prst="rect">
            <a:avLst/>
          </a:prstGeom>
        </p:spPr>
        <p:txBody>
          <a:bodyPr/>
          <a:lstStyle>
            <a:lvl1pPr marL="0" indent="0" algn="l" rtl="0" fontAlgn="base">
              <a:lnSpc>
                <a:spcPct val="100000"/>
              </a:lnSpc>
              <a:spcBef>
                <a:spcPts val="0"/>
              </a:spcBef>
              <a:spcAft>
                <a:spcPts val="0"/>
              </a:spcAft>
              <a:buNone/>
              <a:defRPr lang="en-US" sz="1600" b="1" kern="1200" baseline="0" dirty="0" smtClean="0">
                <a:solidFill>
                  <a:srgbClr val="033C61"/>
                </a:solidFill>
                <a:latin typeface="Arial" charset="0"/>
                <a:ea typeface="+mn-ea"/>
                <a:cs typeface="+mn-cs"/>
              </a:defRPr>
            </a:lvl1pPr>
            <a:lvl2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2pPr>
            <a:lvl3pPr marL="0" indent="0" algn="l" rtl="0" fontAlgn="base">
              <a:spcBef>
                <a:spcPct val="50000"/>
              </a:spcBef>
              <a:spcAft>
                <a:spcPct val="0"/>
              </a:spcAft>
              <a:buNone/>
              <a:defRPr lang="en-US" sz="1400" b="0" kern="1200" baseline="0" dirty="0" smtClean="0">
                <a:solidFill>
                  <a:srgbClr val="033C61"/>
                </a:solidFill>
                <a:latin typeface="Arial" charset="0"/>
                <a:ea typeface="+mn-ea"/>
                <a:cs typeface="+mn-cs"/>
              </a:defRPr>
            </a:lvl3pPr>
            <a:lvl4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4pPr>
            <a:lvl5pPr marL="0" indent="0" algn="l" rtl="0" fontAlgn="base">
              <a:spcBef>
                <a:spcPct val="50000"/>
              </a:spcBef>
              <a:spcAft>
                <a:spcPct val="0"/>
              </a:spcAft>
              <a:buNone/>
              <a:defRPr lang="en-US" sz="1400" b="0" kern="1200" dirty="0" smtClean="0">
                <a:solidFill>
                  <a:srgbClr val="033C61"/>
                </a:solidFill>
                <a:latin typeface="Arial" charset="0"/>
                <a:ea typeface="+mn-ea"/>
                <a:cs typeface="+mn-cs"/>
              </a:defRPr>
            </a:lvl5pPr>
          </a:lstStyle>
          <a:p>
            <a:pPr lvl="0"/>
            <a:r>
              <a:rPr lang="en-US" dirty="0" smtClean="0"/>
              <a:t>Presenter Name</a:t>
            </a:r>
          </a:p>
        </p:txBody>
      </p:sp>
      <p:sp>
        <p:nvSpPr>
          <p:cNvPr id="13" name="Text Placeholder 12"/>
          <p:cNvSpPr>
            <a:spLocks noGrp="1"/>
          </p:cNvSpPr>
          <p:nvPr>
            <p:ph type="body" sz="quarter" idx="11" hasCustomPrompt="1"/>
          </p:nvPr>
        </p:nvSpPr>
        <p:spPr>
          <a:xfrm>
            <a:off x="152400" y="3048000"/>
            <a:ext cx="3352800" cy="1295400"/>
          </a:xfrm>
          <a:prstGeom prst="rect">
            <a:avLst/>
          </a:prstGeom>
        </p:spPr>
        <p:txBody>
          <a:bodyPr/>
          <a:lstStyle>
            <a:lvl1pPr marL="0" indent="0">
              <a:lnSpc>
                <a:spcPct val="150000"/>
              </a:lnSpc>
              <a:buNone/>
              <a:tabLst/>
              <a:defRPr lang="en-US" sz="1400" b="0" kern="1200" baseline="0" dirty="0" smtClean="0">
                <a:solidFill>
                  <a:srgbClr val="033C61"/>
                </a:solidFill>
                <a:latin typeface="Arial" charset="0"/>
                <a:ea typeface="+mn-ea"/>
                <a:cs typeface="+mn-cs"/>
              </a:defRPr>
            </a:lvl1pPr>
          </a:lstStyle>
          <a:p>
            <a:pPr lvl="0"/>
            <a:r>
              <a:rPr lang="en-US" dirty="0" smtClean="0"/>
              <a:t>Presenter Title</a:t>
            </a:r>
            <a:br>
              <a:rPr lang="en-US" dirty="0" smtClean="0"/>
            </a:br>
            <a:r>
              <a:rPr lang="en-US" dirty="0" smtClean="0"/>
              <a:t>ERDC Lab or Office</a:t>
            </a:r>
            <a:br>
              <a:rPr lang="en-US" dirty="0" smtClean="0"/>
            </a:br>
            <a:r>
              <a:rPr lang="en-US" dirty="0" smtClean="0"/>
              <a:t>Date of Presentation</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52400"/>
            <a:ext cx="2152650" cy="59737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6200" y="152400"/>
            <a:ext cx="6305550" cy="5973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Slide Number Placeholder 3"/>
          <p:cNvSpPr>
            <a:spLocks noGrp="1"/>
          </p:cNvSpPr>
          <p:nvPr>
            <p:ph type="sldNum" sz="quarter" idx="10"/>
          </p:nvPr>
        </p:nvSpPr>
        <p:spPr/>
        <p:txBody>
          <a:bodyPr/>
          <a:lstStyle>
            <a:lvl1pPr>
              <a:defRPr/>
            </a:lvl1pPr>
          </a:lstStyle>
          <a:p>
            <a:fld id="{3EF25DB9-C5C6-46D9-BA23-758C6AE2661C}"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3B8259A0-B2B6-4A51-8281-FB7C9390777E}" type="slidenum">
              <a:rPr lang="en-US"/>
              <a:pPr/>
              <a:t>‹#›</a:t>
            </a:fld>
            <a:endParaRPr lang="en-US"/>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fld id="{70A14E43-8F88-4457-A0E5-A78128267BE3}"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fld id="{34FE8071-4869-4383-AF9F-74A0EEE90E5E}" type="slidenum">
              <a:rPr lang="en-US"/>
              <a:pPr/>
              <a:t>‹#›</a:t>
            </a:fld>
            <a:endParaRPr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fld id="{19BF9707-126B-4905-B024-C55801C84AB2}" type="slidenum">
              <a:rPr lang="en-US"/>
              <a:pPr/>
              <a:t>‹#›</a:t>
            </a:fld>
            <a:endParaRPr lang="en-US"/>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tx1"/>
                </a:solidFill>
              </a:defRPr>
            </a:lvl1pPr>
          </a:lstStyle>
          <a:p>
            <a:fld id="{825120D9-61F1-42F2-8D8E-4F655175A6F8}"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9C445313-CC83-4504-93DA-BBEC7E835DA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5B8FEEE0-7A08-4071-B5B8-350C978D59DA}"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fld id="{F5FC1934-DC50-417B-8BF8-32BF59F432E2}"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07000B22-CBDE-4E38-A3FA-5463C554C92B}"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fld id="{53A40DBB-9FB0-4012-A636-A80AE939552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6324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jpe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1.png"/><Relationship Id="rId5" Type="http://schemas.openxmlformats.org/officeDocument/2006/relationships/slideLayout" Target="../slideLayouts/slideLayout5.xml"/><Relationship Id="rId15" Type="http://schemas.openxmlformats.org/officeDocument/2006/relationships/image" Target="../media/image2.jpeg"/><Relationship Id="rId23" Type="http://schemas.openxmlformats.org/officeDocument/2006/relationships/image" Target="../media/image10.pn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 Id="rId22" Type="http://schemas.openxmlformats.org/officeDocument/2006/relationships/image" Target="../media/image9.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 name="Rectangle 50"/>
          <p:cNvSpPr/>
          <p:nvPr userDrawn="1"/>
        </p:nvSpPr>
        <p:spPr>
          <a:xfrm>
            <a:off x="4038600" y="1600200"/>
            <a:ext cx="5105400" cy="38862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USACE_logo-w-name.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600" y="5503699"/>
            <a:ext cx="1447800" cy="1157496"/>
          </a:xfrm>
          <a:prstGeom prst="rect">
            <a:avLst/>
          </a:prstGeom>
        </p:spPr>
      </p:pic>
      <p:sp>
        <p:nvSpPr>
          <p:cNvPr id="13" name="Rectangle 12"/>
          <p:cNvSpPr/>
          <p:nvPr userDrawn="1"/>
        </p:nvSpPr>
        <p:spPr>
          <a:xfrm>
            <a:off x="4038600" y="1600200"/>
            <a:ext cx="5105400" cy="38862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p:cNvPicPr>
            <a:picLocks noChangeAspect="1" noChangeArrowheads="1"/>
          </p:cNvPicPr>
          <p:nvPr userDrawn="1"/>
        </p:nvPicPr>
        <p:blipFill>
          <a:blip r:embed="rId15"/>
          <a:stretch>
            <a:fillRect/>
          </a:stretch>
        </p:blipFill>
        <p:spPr bwMode="auto">
          <a:xfrm>
            <a:off x="4519003" y="4419600"/>
            <a:ext cx="2796197" cy="20951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Picture 2"/>
          <p:cNvPicPr>
            <a:picLocks noChangeAspect="1" noChangeArrowheads="1"/>
          </p:cNvPicPr>
          <p:nvPr userDrawn="1"/>
        </p:nvPicPr>
        <p:blipFill>
          <a:blip r:embed="rId16"/>
          <a:srcRect/>
          <a:stretch>
            <a:fillRect/>
          </a:stretch>
        </p:blipFill>
        <p:spPr bwMode="auto">
          <a:xfrm>
            <a:off x="4038600" y="5334000"/>
            <a:ext cx="1353630" cy="1066800"/>
          </a:xfrm>
          <a:prstGeom prst="roundRect">
            <a:avLst>
              <a:gd name="adj" fmla="val 1201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descr="GE_opt_scen_domestic-internal_energy-comms_10ft_shoal_scen11.jpg"/>
          <p:cNvPicPr>
            <a:picLocks noChangeAspect="1"/>
          </p:cNvPicPr>
          <p:nvPr userDrawn="1"/>
        </p:nvPicPr>
        <p:blipFill>
          <a:blip r:embed="rId17" cstate="screen"/>
          <a:srcRect/>
          <a:stretch>
            <a:fillRect/>
          </a:stretch>
        </p:blipFill>
        <p:spPr bwMode="auto">
          <a:xfrm>
            <a:off x="7010400" y="4343399"/>
            <a:ext cx="2667000" cy="2541649"/>
          </a:xfrm>
          <a:prstGeom prst="rect">
            <a:avLst/>
          </a:prstGeom>
          <a:noFill/>
          <a:ln w="9525">
            <a:noFill/>
            <a:miter lim="800000"/>
            <a:headEnd/>
            <a:tailEnd/>
          </a:ln>
        </p:spPr>
      </p:pic>
      <p:pic>
        <p:nvPicPr>
          <p:cNvPr id="17" name="Picture 2"/>
          <p:cNvPicPr>
            <a:picLocks noChangeAspect="1" noChangeArrowheads="1"/>
          </p:cNvPicPr>
          <p:nvPr userDrawn="1"/>
        </p:nvPicPr>
        <p:blipFill>
          <a:blip r:embed="rId18"/>
          <a:srcRect l="3381" t="40608" r="5108" b="40559"/>
          <a:stretch>
            <a:fillRect/>
          </a:stretch>
        </p:blipFill>
        <p:spPr bwMode="auto">
          <a:xfrm>
            <a:off x="4038600" y="6400800"/>
            <a:ext cx="3028948" cy="457200"/>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0" name="Picture 3"/>
          <p:cNvPicPr>
            <a:picLocks noChangeAspect="1" noChangeArrowheads="1"/>
          </p:cNvPicPr>
          <p:nvPr userDrawn="1"/>
        </p:nvPicPr>
        <p:blipFill>
          <a:blip r:embed="rId19"/>
          <a:srcRect l="78456" t="42326" r="10748" b="33333"/>
          <a:stretch>
            <a:fillRect/>
          </a:stretch>
        </p:blipFill>
        <p:spPr bwMode="auto">
          <a:xfrm>
            <a:off x="7010400" y="4343400"/>
            <a:ext cx="1730477" cy="1219200"/>
          </a:xfrm>
          <a:prstGeom prst="rect">
            <a:avLst/>
          </a:prstGeom>
          <a:noFill/>
          <a:ln w="9525">
            <a:noFill/>
            <a:miter lim="800000"/>
            <a:headEnd/>
            <a:tailEnd/>
          </a:ln>
          <a:effectLst>
            <a:outerShdw blurRad="50800" dist="38100" dir="5400000" algn="t" rotWithShape="0">
              <a:prstClr val="black">
                <a:alpha val="40000"/>
              </a:prstClr>
            </a:outerShdw>
            <a:softEdge rad="31750"/>
          </a:effectLst>
        </p:spPr>
      </p:pic>
      <p:pic>
        <p:nvPicPr>
          <p:cNvPr id="7" name="Picture 12"/>
          <p:cNvPicPr>
            <a:picLocks noChangeAspect="1" noChangeArrowheads="1"/>
          </p:cNvPicPr>
          <p:nvPr userDrawn="1"/>
        </p:nvPicPr>
        <p:blipFill>
          <a:blip r:embed="rId20" cstate="print"/>
          <a:srcRect/>
          <a:stretch>
            <a:fillRect/>
          </a:stretch>
        </p:blipFill>
        <p:spPr bwMode="auto">
          <a:xfrm>
            <a:off x="5486400" y="1447800"/>
            <a:ext cx="3733800" cy="2395397"/>
          </a:xfrm>
          <a:prstGeom prst="roundRect">
            <a:avLst>
              <a:gd name="adj" fmla="val 87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 descr="Dred-8.tif"/>
          <p:cNvPicPr>
            <a:picLocks noGrp="1" noChangeAspect="1"/>
          </p:cNvPicPr>
          <p:nvPr isPhoto="1" userDrawn="1"/>
        </p:nvPicPr>
        <p:blipFill>
          <a:blip r:embed="rId21"/>
          <a:srcRect/>
          <a:stretch>
            <a:fillRect/>
          </a:stretch>
        </p:blipFill>
        <p:spPr bwMode="auto">
          <a:xfrm>
            <a:off x="5257800" y="2971800"/>
            <a:ext cx="1740217" cy="1371600"/>
          </a:xfrm>
          <a:prstGeom prst="rect">
            <a:avLst/>
          </a:prstGeom>
          <a:noFill/>
          <a:ln w="9525">
            <a:noFill/>
            <a:miter lim="800000"/>
            <a:headEnd/>
            <a:tailEnd/>
          </a:ln>
        </p:spPr>
      </p:pic>
      <p:grpSp>
        <p:nvGrpSpPr>
          <p:cNvPr id="19" name="Group 27"/>
          <p:cNvGrpSpPr>
            <a:grpSpLocks noChangeAspect="1"/>
          </p:cNvGrpSpPr>
          <p:nvPr userDrawn="1"/>
        </p:nvGrpSpPr>
        <p:grpSpPr>
          <a:xfrm>
            <a:off x="6902656" y="3276600"/>
            <a:ext cx="2165144" cy="1032165"/>
            <a:chOff x="4226091" y="381000"/>
            <a:chExt cx="6228656" cy="3200400"/>
          </a:xfrm>
        </p:grpSpPr>
        <p:pic>
          <p:nvPicPr>
            <p:cNvPr id="20" name="Picture 3"/>
            <p:cNvPicPr>
              <a:picLocks noChangeAspect="1" noChangeArrowheads="1"/>
            </p:cNvPicPr>
            <p:nvPr/>
          </p:nvPicPr>
          <p:blipFill>
            <a:blip r:embed="rId22" cstate="print"/>
            <a:srcRect b="5620"/>
            <a:stretch>
              <a:fillRect/>
            </a:stretch>
          </p:blipFill>
          <p:spPr bwMode="auto">
            <a:xfrm>
              <a:off x="5029200" y="381000"/>
              <a:ext cx="5425547" cy="3200400"/>
            </a:xfrm>
            <a:prstGeom prst="rect">
              <a:avLst/>
            </a:prstGeom>
            <a:noFill/>
            <a:ln w="9525">
              <a:noFill/>
              <a:miter lim="800000"/>
              <a:headEnd/>
              <a:tailEnd/>
            </a:ln>
          </p:spPr>
        </p:pic>
        <p:cxnSp>
          <p:nvCxnSpPr>
            <p:cNvPr id="21" name="Straight Arrow Connector 20"/>
            <p:cNvCxnSpPr/>
            <p:nvPr/>
          </p:nvCxnSpPr>
          <p:spPr>
            <a:xfrm flipV="1">
              <a:off x="8205158" y="679977"/>
              <a:ext cx="1357312" cy="202882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076570" y="565676"/>
              <a:ext cx="692944" cy="1071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862258" y="2715945"/>
              <a:ext cx="342900" cy="292894"/>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H="1" flipV="1">
              <a:off x="4233234" y="451377"/>
              <a:ext cx="3621880" cy="22574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7126452" y="451377"/>
              <a:ext cx="1078706" cy="22574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4226091" y="3013601"/>
              <a:ext cx="3640930" cy="4238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7133597" y="3011220"/>
              <a:ext cx="1073942" cy="4191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
            <p:cNvPicPr>
              <a:picLocks noChangeAspect="1" noChangeArrowheads="1"/>
            </p:cNvPicPr>
            <p:nvPr/>
          </p:nvPicPr>
          <p:blipFill>
            <a:blip r:embed="rId23" cstate="print"/>
            <a:srcRect l="35889" t="29688" r="28100" b="11133"/>
            <a:stretch>
              <a:fillRect/>
            </a:stretch>
          </p:blipFill>
          <p:spPr bwMode="auto">
            <a:xfrm>
              <a:off x="4233232" y="451376"/>
              <a:ext cx="2893338" cy="2971800"/>
            </a:xfrm>
            <a:prstGeom prst="rect">
              <a:avLst/>
            </a:prstGeom>
            <a:noFill/>
            <a:ln w="3175">
              <a:solidFill>
                <a:schemeClr val="tx1"/>
              </a:solidFill>
              <a:miter lim="800000"/>
              <a:headEnd/>
              <a:tailEnd/>
            </a:ln>
          </p:spPr>
        </p:pic>
      </p:grpSp>
      <p:pic>
        <p:nvPicPr>
          <p:cNvPr id="1045" name="Picture 21" descr="white_curve"/>
          <p:cNvPicPr>
            <a:picLocks noChangeAspect="1" noChangeArrowheads="1"/>
          </p:cNvPicPr>
          <p:nvPr userDrawn="1"/>
        </p:nvPicPr>
        <p:blipFill>
          <a:blip r:embed="rId24"/>
          <a:stretch>
            <a:fillRect/>
          </a:stretch>
        </p:blipFill>
        <p:spPr bwMode="auto">
          <a:xfrm>
            <a:off x="0" y="0"/>
            <a:ext cx="9144000" cy="6858000"/>
          </a:xfrm>
          <a:prstGeom prst="rect">
            <a:avLst/>
          </a:prstGeom>
          <a:noFill/>
          <a:ln>
            <a:noFill/>
          </a:ln>
        </p:spPr>
      </p:pic>
      <p:sp>
        <p:nvSpPr>
          <p:cNvPr id="1043" name="Line 19"/>
          <p:cNvSpPr>
            <a:spLocks noChangeShapeType="1"/>
          </p:cNvSpPr>
          <p:nvPr userDrawn="1"/>
        </p:nvSpPr>
        <p:spPr bwMode="auto">
          <a:xfrm>
            <a:off x="4658931" y="4343400"/>
            <a:ext cx="4485069" cy="0"/>
          </a:xfrm>
          <a:prstGeom prst="line">
            <a:avLst/>
          </a:prstGeom>
          <a:noFill/>
          <a:ln w="63500">
            <a:solidFill>
              <a:srgbClr val="6E8778"/>
            </a:solidFill>
            <a:round/>
            <a:headEnd/>
            <a:tailEnd/>
          </a:ln>
          <a:effectLst/>
        </p:spPr>
        <p:txBody>
          <a:bodyPr/>
          <a:lstStyle/>
          <a:p>
            <a:endParaRPr lang="en-US"/>
          </a:p>
        </p:txBody>
      </p:sp>
      <p:sp>
        <p:nvSpPr>
          <p:cNvPr id="29" name="Line 19"/>
          <p:cNvSpPr>
            <a:spLocks noChangeShapeType="1"/>
          </p:cNvSpPr>
          <p:nvPr userDrawn="1"/>
        </p:nvSpPr>
        <p:spPr bwMode="auto">
          <a:xfrm>
            <a:off x="4658931" y="4343400"/>
            <a:ext cx="4485069" cy="0"/>
          </a:xfrm>
          <a:prstGeom prst="line">
            <a:avLst/>
          </a:prstGeom>
          <a:noFill/>
          <a:ln w="63500">
            <a:solidFill>
              <a:srgbClr val="6E8778"/>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timing>
    <p:tnLst>
      <p:par>
        <p:cTn id="1" dur="indefinite" restart="never" nodeType="tmRoot"/>
      </p:par>
    </p:tnLst>
  </p:timing>
  <p:txStyles>
    <p:titleStyle>
      <a:lvl1pPr algn="l" rtl="0" fontAlgn="base">
        <a:spcBef>
          <a:spcPct val="0"/>
        </a:spcBef>
        <a:spcAft>
          <a:spcPct val="0"/>
        </a:spcAft>
        <a:defRPr sz="3600" b="1">
          <a:solidFill>
            <a:schemeClr val="tx2"/>
          </a:solidFill>
          <a:latin typeface="+mj-lt"/>
          <a:ea typeface="+mj-ea"/>
          <a:cs typeface="+mj-cs"/>
        </a:defRPr>
      </a:lvl1pPr>
      <a:lvl2pPr algn="l" rtl="0" fontAlgn="base">
        <a:spcBef>
          <a:spcPct val="0"/>
        </a:spcBef>
        <a:spcAft>
          <a:spcPct val="0"/>
        </a:spcAft>
        <a:defRPr sz="3600" b="1">
          <a:solidFill>
            <a:schemeClr val="tx2"/>
          </a:solidFill>
          <a:latin typeface="Arial" charset="0"/>
        </a:defRPr>
      </a:lvl2pPr>
      <a:lvl3pPr algn="l" rtl="0" fontAlgn="base">
        <a:spcBef>
          <a:spcPct val="0"/>
        </a:spcBef>
        <a:spcAft>
          <a:spcPct val="0"/>
        </a:spcAft>
        <a:defRPr sz="3600" b="1">
          <a:solidFill>
            <a:schemeClr val="tx2"/>
          </a:solidFill>
          <a:latin typeface="Arial" charset="0"/>
        </a:defRPr>
      </a:lvl3pPr>
      <a:lvl4pPr algn="l" rtl="0" fontAlgn="base">
        <a:spcBef>
          <a:spcPct val="0"/>
        </a:spcBef>
        <a:spcAft>
          <a:spcPct val="0"/>
        </a:spcAft>
        <a:defRPr sz="3600" b="1">
          <a:solidFill>
            <a:schemeClr val="tx2"/>
          </a:solidFill>
          <a:latin typeface="Arial" charset="0"/>
        </a:defRPr>
      </a:lvl4pPr>
      <a:lvl5pPr algn="l" rtl="0" fontAlgn="base">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3075"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 Second level</a:t>
            </a:r>
          </a:p>
          <a:p>
            <a:pPr lvl="2"/>
            <a:r>
              <a:rPr lang="en-US" dirty="0" smtClean="0"/>
              <a:t>Third level</a:t>
            </a:r>
          </a:p>
          <a:p>
            <a:pPr lvl="3"/>
            <a:r>
              <a:rPr lang="en-US" dirty="0" smtClean="0"/>
              <a:t>Fourth level</a:t>
            </a:r>
          </a:p>
          <a:p>
            <a:pPr lvl="4"/>
            <a:r>
              <a:rPr lang="en-US" dirty="0" smtClean="0"/>
              <a:t>Fifth level</a:t>
            </a:r>
          </a:p>
        </p:txBody>
      </p:sp>
      <p:sp>
        <p:nvSpPr>
          <p:cNvPr id="3078" name="Rectangle 6"/>
          <p:cNvSpPr>
            <a:spLocks noGrp="1" noChangeArrowheads="1"/>
          </p:cNvSpPr>
          <p:nvPr>
            <p:ph type="sldNum" sz="quarter" idx="4"/>
          </p:nvPr>
        </p:nvSpPr>
        <p:spPr bwMode="auto">
          <a:xfrm>
            <a:off x="0" y="6553200"/>
            <a:ext cx="9144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fld id="{F8988399-E04C-4A3C-828A-9E368179D8A2}" type="slidenum">
              <a:rPr lang="en-US" smtClean="0"/>
              <a:pPr/>
              <a:t>‹#›</a:t>
            </a:fld>
            <a:endParaRPr lang="en-US" dirty="0"/>
          </a:p>
        </p:txBody>
      </p:sp>
      <p:sp>
        <p:nvSpPr>
          <p:cNvPr id="5" name="Line 10"/>
          <p:cNvSpPr>
            <a:spLocks noChangeShapeType="1"/>
          </p:cNvSpPr>
          <p:nvPr userDrawn="1"/>
        </p:nvSpPr>
        <p:spPr bwMode="auto">
          <a:xfrm flipH="1">
            <a:off x="427383" y="6324600"/>
            <a:ext cx="8321040" cy="0"/>
          </a:xfrm>
          <a:prstGeom prst="line">
            <a:avLst/>
          </a:prstGeom>
          <a:noFill/>
          <a:ln w="9525">
            <a:solidFill>
              <a:schemeClr val="tx1"/>
            </a:solidFill>
            <a:round/>
            <a:headEnd/>
            <a:tailEnd/>
          </a:ln>
          <a:effectLst/>
        </p:spPr>
        <p:txBody>
          <a:bodyPr/>
          <a:lstStyle/>
          <a:p>
            <a:endParaRPr lang="en-US"/>
          </a:p>
        </p:txBody>
      </p:sp>
      <p:sp>
        <p:nvSpPr>
          <p:cNvPr id="7" name="TextBox 6"/>
          <p:cNvSpPr txBox="1"/>
          <p:nvPr userDrawn="1"/>
        </p:nvSpPr>
        <p:spPr>
          <a:xfrm>
            <a:off x="5308344" y="6324600"/>
            <a:ext cx="3505200" cy="276999"/>
          </a:xfrm>
          <a:prstGeom prst="rect">
            <a:avLst/>
          </a:prstGeom>
          <a:noFill/>
        </p:spPr>
        <p:txBody>
          <a:bodyPr wrap="square" rtlCol="0">
            <a:spAutoFit/>
          </a:bodyPr>
          <a:lstStyle/>
          <a:p>
            <a:pPr algn="r"/>
            <a:r>
              <a:rPr lang="en-US" sz="1200" b="1" i="1" spc="0" dirty="0" smtClean="0">
                <a:solidFill>
                  <a:schemeClr val="tx1"/>
                </a:solidFill>
              </a:rPr>
              <a:t>Innovative solutions </a:t>
            </a:r>
            <a:r>
              <a:rPr lang="en-US" sz="1200" b="1" i="1" spc="0" baseline="0" dirty="0" smtClean="0">
                <a:solidFill>
                  <a:schemeClr val="tx1"/>
                </a:solidFill>
              </a:rPr>
              <a:t>for a safer, better world</a:t>
            </a:r>
          </a:p>
        </p:txBody>
      </p:sp>
      <p:sp>
        <p:nvSpPr>
          <p:cNvPr id="9" name="Text Box 9"/>
          <p:cNvSpPr txBox="1">
            <a:spLocks noChangeArrowheads="1"/>
          </p:cNvSpPr>
          <p:nvPr userDrawn="1"/>
        </p:nvSpPr>
        <p:spPr bwMode="auto">
          <a:xfrm>
            <a:off x="381000" y="6356499"/>
            <a:ext cx="1905000" cy="253916"/>
          </a:xfrm>
          <a:prstGeom prst="rect">
            <a:avLst/>
          </a:prstGeom>
          <a:noFill/>
          <a:ln w="9525">
            <a:noFill/>
            <a:miter lim="800000"/>
            <a:headEnd/>
            <a:tailEnd/>
          </a:ln>
          <a:effectLst/>
        </p:spPr>
        <p:txBody>
          <a:bodyPr wrap="square">
            <a:spAutoFit/>
          </a:bodyPr>
          <a:lstStyle/>
          <a:p>
            <a:r>
              <a:rPr lang="en-US" sz="1050" b="1" dirty="0" smtClean="0">
                <a:solidFill>
                  <a:schemeClr val="tx1">
                    <a:lumMod val="50000"/>
                    <a:lumOff val="50000"/>
                  </a:schemeClr>
                </a:solidFill>
              </a:rPr>
              <a:t>BUILDING </a:t>
            </a:r>
            <a:r>
              <a:rPr lang="en-US" sz="1050" b="1" dirty="0">
                <a:solidFill>
                  <a:schemeClr val="tx1">
                    <a:lumMod val="50000"/>
                    <a:lumOff val="50000"/>
                  </a:schemeClr>
                </a:solidFill>
              </a:rPr>
              <a:t>STRONG</a:t>
            </a:r>
            <a:r>
              <a:rPr lang="en-US" sz="1050" b="1" baseline="-25000" dirty="0">
                <a:solidFill>
                  <a:schemeClr val="tx1">
                    <a:lumMod val="50000"/>
                    <a:lumOff val="50000"/>
                  </a:schemeClr>
                </a:solidFill>
              </a:rPr>
              <a:t>®</a:t>
            </a:r>
          </a:p>
        </p:txBody>
      </p:sp>
      <p:pic>
        <p:nvPicPr>
          <p:cNvPr id="2" name="Picture 1" descr="usace-castle-for-PPT.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57200" y="5834836"/>
            <a:ext cx="614680" cy="457200"/>
          </a:xfrm>
          <a:prstGeom prst="rect">
            <a:avLst/>
          </a:prstGeom>
        </p:spPr>
      </p:pic>
      <p:pic>
        <p:nvPicPr>
          <p:cNvPr id="3" name="Picture 2" descr="logo-color-nothing.png"/>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984744" y="5843377"/>
            <a:ext cx="1765300" cy="42398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fontAlgn="base">
        <a:spcBef>
          <a:spcPct val="0"/>
        </a:spcBef>
        <a:spcAft>
          <a:spcPct val="0"/>
        </a:spcAft>
        <a:defRPr sz="3600" b="1">
          <a:solidFill>
            <a:srgbClr val="033C6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SzPct val="75000"/>
        <a:buFont typeface="Arial" charset="0"/>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SzPct val="75000"/>
        <a:buFont typeface="Wingdings 3" pitchFamily="18" charset="2"/>
        <a:buChar char="w"/>
        <a:defRPr sz="1800">
          <a:solidFill>
            <a:schemeClr val="tx1"/>
          </a:solidFill>
          <a:latin typeface="+mn-lt"/>
        </a:defRPr>
      </a:lvl4pPr>
      <a:lvl5pPr marL="2057400" indent="-228600" algn="l" rtl="0" fontAlgn="base">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8.jpe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47.PNG"/><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dx.doi.org/10.3390/rs8070573"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2-line-name-a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198138"/>
            <a:ext cx="2514600" cy="1181192"/>
          </a:xfrm>
          <a:prstGeom prst="rect">
            <a:avLst/>
          </a:prstGeom>
        </p:spPr>
      </p:pic>
      <p:sp>
        <p:nvSpPr>
          <p:cNvPr id="10" name="Title 1"/>
          <p:cNvSpPr txBox="1">
            <a:spLocks/>
          </p:cNvSpPr>
          <p:nvPr/>
        </p:nvSpPr>
        <p:spPr>
          <a:xfrm>
            <a:off x="0" y="217234"/>
            <a:ext cx="5334000" cy="1143000"/>
          </a:xfrm>
          <a:prstGeom prst="rect">
            <a:avLst/>
          </a:prstGeom>
          <a:scene3d>
            <a:camera prst="orthographicFront"/>
            <a:lightRig rig="threePt" dir="t"/>
          </a:scene3d>
          <a:sp3d>
            <a:bevelT w="165100" prst="coolSlant"/>
          </a:sp3d>
        </p:spPr>
        <p:txBody>
          <a:bodyPr>
            <a:sp3d extrusionH="57150">
              <a:bevelT w="38100" h="38100"/>
            </a:sp3d>
          </a:bodyPr>
          <a:lstStyle/>
          <a:p>
            <a:pPr lvl="0">
              <a:defRPr/>
            </a:pPr>
            <a:r>
              <a:rPr kumimoji="0" lang="en-US" sz="3600" b="1" i="0" u="none" strike="noStrike" kern="0" cap="none" spc="0" normalizeH="0" noProof="0" dirty="0" smtClean="0">
                <a:ln>
                  <a:solidFill>
                    <a:schemeClr val="accent1">
                      <a:lumMod val="25000"/>
                    </a:schemeClr>
                  </a:solidFill>
                </a:ln>
                <a:solidFill>
                  <a:schemeClr val="accent1">
                    <a:lumMod val="50000"/>
                  </a:schemeClr>
                </a:solidFill>
                <a:effectLst/>
                <a:uLnTx/>
                <a:uFillTx/>
                <a:latin typeface="+mj-lt"/>
                <a:ea typeface="+mj-ea"/>
                <a:cs typeface="+mj-cs"/>
              </a:rPr>
              <a:t>Modeling Beach Habitat for Turtles and Birds</a:t>
            </a:r>
            <a:endParaRPr kumimoji="0" lang="en-US" sz="3600" b="1" i="1" u="none" strike="noStrike" kern="0" cap="none" spc="0" normalizeH="0" baseline="0" noProof="0" dirty="0" smtClean="0">
              <a:ln>
                <a:solidFill>
                  <a:schemeClr val="accent1">
                    <a:lumMod val="25000"/>
                  </a:schemeClr>
                </a:solidFill>
              </a:ln>
              <a:solidFill>
                <a:schemeClr val="accent1">
                  <a:lumMod val="50000"/>
                </a:schemeClr>
              </a:solidFill>
              <a:effectLst/>
              <a:uLnTx/>
              <a:uFillTx/>
              <a:latin typeface="+mj-lt"/>
              <a:ea typeface="+mj-ea"/>
              <a:cs typeface="+mj-cs"/>
            </a:endParaRPr>
          </a:p>
        </p:txBody>
      </p:sp>
      <p:sp>
        <p:nvSpPr>
          <p:cNvPr id="12" name="Rectangle 11"/>
          <p:cNvSpPr/>
          <p:nvPr/>
        </p:nvSpPr>
        <p:spPr>
          <a:xfrm>
            <a:off x="152400" y="5791200"/>
            <a:ext cx="4343400" cy="307777"/>
          </a:xfrm>
          <a:prstGeom prst="rect">
            <a:avLst/>
          </a:prstGeom>
        </p:spPr>
        <p:txBody>
          <a:bodyPr wrap="square">
            <a:spAutoFit/>
          </a:bodyPr>
          <a:lstStyle/>
          <a:p>
            <a:r>
              <a:rPr lang="en-US" sz="1400" b="1" i="1" dirty="0" smtClean="0"/>
              <a:t>4/19/2017</a:t>
            </a:r>
            <a:endParaRPr lang="en-US" sz="1400" b="1" i="1" dirty="0"/>
          </a:p>
        </p:txBody>
      </p:sp>
      <p:sp>
        <p:nvSpPr>
          <p:cNvPr id="2" name="Text Placeholder 1"/>
          <p:cNvSpPr>
            <a:spLocks noGrp="1"/>
          </p:cNvSpPr>
          <p:nvPr>
            <p:ph type="body" sz="quarter" idx="10"/>
          </p:nvPr>
        </p:nvSpPr>
        <p:spPr>
          <a:xfrm>
            <a:off x="0" y="5334000"/>
            <a:ext cx="3352800" cy="381000"/>
          </a:xfrm>
        </p:spPr>
        <p:txBody>
          <a:bodyPr/>
          <a:lstStyle/>
          <a:p>
            <a:r>
              <a:rPr lang="en-US" dirty="0" smtClean="0"/>
              <a:t>Lauren Dunkin</a:t>
            </a:r>
            <a:endParaRPr lang="en-US" dirty="0"/>
          </a:p>
        </p:txBody>
      </p:sp>
      <p:sp>
        <p:nvSpPr>
          <p:cNvPr id="4" name="TextBox 3"/>
          <p:cNvSpPr txBox="1"/>
          <p:nvPr/>
        </p:nvSpPr>
        <p:spPr>
          <a:xfrm>
            <a:off x="21771" y="2423787"/>
            <a:ext cx="5562600" cy="830997"/>
          </a:xfrm>
          <a:prstGeom prst="rect">
            <a:avLst/>
          </a:prstGeom>
          <a:noFill/>
        </p:spPr>
        <p:txBody>
          <a:bodyPr wrap="square" rtlCol="0">
            <a:spAutoFit/>
          </a:bodyPr>
          <a:lstStyle/>
          <a:p>
            <a:r>
              <a:rPr lang="en-US" sz="1600" dirty="0" smtClean="0"/>
              <a:t>Bird POC: Rich Fischer</a:t>
            </a:r>
          </a:p>
          <a:p>
            <a:r>
              <a:rPr lang="en-US" sz="1600" dirty="0" smtClean="0"/>
              <a:t>Turtle team: Lauren Dunkin, Molly </a:t>
            </a:r>
            <a:r>
              <a:rPr lang="en-US" sz="1600" dirty="0" err="1" smtClean="0"/>
              <a:t>Reif</a:t>
            </a:r>
            <a:r>
              <a:rPr lang="en-US" sz="1600" dirty="0" smtClean="0"/>
              <a:t>, </a:t>
            </a:r>
            <a:r>
              <a:rPr lang="en-US" sz="1600" dirty="0" err="1" smtClean="0"/>
              <a:t>Safra</a:t>
            </a:r>
            <a:r>
              <a:rPr lang="en-US" sz="1600" dirty="0" smtClean="0"/>
              <a:t> Altman, Todd Swannack</a:t>
            </a:r>
            <a:endParaRPr lang="en-US" sz="1600" dirty="0"/>
          </a:p>
        </p:txBody>
      </p:sp>
    </p:spTree>
    <p:extLst>
      <p:ext uri="{BB962C8B-B14F-4D97-AF65-F5344CB8AC3E}">
        <p14:creationId xmlns:p14="http://schemas.microsoft.com/office/powerpoint/2010/main" val="33245531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291" y="3886200"/>
            <a:ext cx="5104031" cy="2677656"/>
          </a:xfrm>
          <a:prstGeom prst="rect">
            <a:avLst/>
          </a:prstGeom>
          <a:noFill/>
        </p:spPr>
        <p:txBody>
          <a:bodyPr wrap="square" rtlCol="0">
            <a:spAutoFit/>
          </a:bodyPr>
          <a:lstStyle/>
          <a:p>
            <a:pPr lvl="1"/>
            <a:endParaRPr lang="en-US" sz="2000" dirty="0">
              <a:cs typeface="Helvetica" panose="020B0604020202020204" pitchFamily="34" charset="0"/>
            </a:endParaRPr>
          </a:p>
          <a:p>
            <a:pPr marL="460375" lvl="1" indent="-344488">
              <a:buFont typeface="Arial"/>
              <a:buChar char="•"/>
            </a:pPr>
            <a:r>
              <a:rPr lang="en-US" sz="2400" dirty="0" smtClean="0">
                <a:cs typeface="Helvetica" panose="020B0604020202020204" pitchFamily="34" charset="0"/>
              </a:rPr>
              <a:t>Suitability index for each morphological parameter: </a:t>
            </a:r>
          </a:p>
          <a:p>
            <a:pPr marL="917575" lvl="2" indent="-344488">
              <a:buFont typeface="Arial"/>
              <a:buChar char="•"/>
            </a:pPr>
            <a:r>
              <a:rPr lang="en-US" sz="2000" dirty="0" smtClean="0">
                <a:cs typeface="Helvetica" panose="020B0604020202020204" pitchFamily="34" charset="0"/>
              </a:rPr>
              <a:t>0 to 1 (unsuitable to highly suitable)</a:t>
            </a:r>
          </a:p>
          <a:p>
            <a:pPr marL="917575" lvl="2" indent="-344488">
              <a:buFont typeface="Arial"/>
              <a:buChar char="•"/>
            </a:pPr>
            <a:r>
              <a:rPr lang="en-US" sz="2000" dirty="0" smtClean="0">
                <a:cs typeface="Helvetica" panose="020B0604020202020204" pitchFamily="34" charset="0"/>
              </a:rPr>
              <a:t>Regression analysis, value ranges from literature, SME feedback</a:t>
            </a:r>
          </a:p>
          <a:p>
            <a:pPr algn="ctr"/>
            <a:endParaRPr lang="en-US" sz="2000" dirty="0" smtClean="0">
              <a:latin typeface="Helvetica" panose="020B0604020202020204" pitchFamily="34" charset="0"/>
              <a:cs typeface="Helvetica" panose="020B0604020202020204" pitchFamily="34" charset="0"/>
            </a:endParaRPr>
          </a:p>
          <a:p>
            <a:pPr algn="ctr"/>
            <a:endParaRPr lang="en-US" sz="2000" dirty="0">
              <a:latin typeface="Helvetica" panose="020B0604020202020204" pitchFamily="34" charset="0"/>
              <a:cs typeface="Helvetica" panose="020B0604020202020204" pitchFamily="34" charset="0"/>
            </a:endParaRPr>
          </a:p>
        </p:txBody>
      </p:sp>
      <p:sp>
        <p:nvSpPr>
          <p:cNvPr id="5" name="Rectangle 4"/>
          <p:cNvSpPr/>
          <p:nvPr/>
        </p:nvSpPr>
        <p:spPr>
          <a:xfrm>
            <a:off x="0" y="0"/>
            <a:ext cx="9144000" cy="584775"/>
          </a:xfrm>
          <a:prstGeom prst="rect">
            <a:avLst/>
          </a:prstGeom>
        </p:spPr>
        <p:txBody>
          <a:bodyPr wrap="square">
            <a:spAutoFit/>
          </a:bodyPr>
          <a:lstStyle/>
          <a:p>
            <a:r>
              <a:rPr lang="en-US" sz="3200" b="1" dirty="0" smtClean="0"/>
              <a:t>Model Development</a:t>
            </a:r>
            <a:endParaRPr lang="en-US" sz="3200" b="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 y="833284"/>
            <a:ext cx="5027474" cy="330403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4031" y="1570310"/>
            <a:ext cx="3993266" cy="5257800"/>
          </a:xfrm>
          <a:prstGeom prst="rect">
            <a:avLst/>
          </a:prstGeom>
        </p:spPr>
      </p:pic>
      <p:sp>
        <p:nvSpPr>
          <p:cNvPr id="38" name="TextBox 37"/>
          <p:cNvSpPr txBox="1"/>
          <p:nvPr/>
        </p:nvSpPr>
        <p:spPr>
          <a:xfrm>
            <a:off x="5027474" y="292387"/>
            <a:ext cx="4150939" cy="1754326"/>
          </a:xfrm>
          <a:prstGeom prst="rect">
            <a:avLst/>
          </a:prstGeom>
          <a:noFill/>
        </p:spPr>
        <p:txBody>
          <a:bodyPr wrap="square" rtlCol="0">
            <a:spAutoFit/>
          </a:bodyPr>
          <a:lstStyle/>
          <a:p>
            <a:pPr lvl="1"/>
            <a:endParaRPr lang="en-US" sz="2000" dirty="0">
              <a:cs typeface="Helvetica" panose="020B0604020202020204" pitchFamily="34" charset="0"/>
            </a:endParaRPr>
          </a:p>
          <a:p>
            <a:pPr marL="460375" lvl="1" indent="-344488">
              <a:buFont typeface="Arial"/>
              <a:buChar char="•"/>
            </a:pPr>
            <a:r>
              <a:rPr lang="en-US" sz="2400" dirty="0" smtClean="0">
                <a:cs typeface="Helvetica" panose="020B0604020202020204" pitchFamily="34" charset="0"/>
              </a:rPr>
              <a:t>Rasterized model grids from suitability curves</a:t>
            </a:r>
            <a:endParaRPr lang="en-US" sz="2000" dirty="0" smtClean="0">
              <a:cs typeface="Helvetica" panose="020B0604020202020204" pitchFamily="34" charset="0"/>
            </a:endParaRPr>
          </a:p>
          <a:p>
            <a:pPr algn="ctr"/>
            <a:endParaRPr lang="en-US" sz="2000" dirty="0" smtClean="0">
              <a:latin typeface="Helvetica" panose="020B0604020202020204" pitchFamily="34" charset="0"/>
              <a:cs typeface="Helvetica" panose="020B0604020202020204" pitchFamily="34" charset="0"/>
            </a:endParaRPr>
          </a:p>
          <a:p>
            <a:pPr algn="ctr"/>
            <a:endParaRPr lang="en-US" sz="20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636395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75822"/>
            <a:ext cx="6759666" cy="3046988"/>
          </a:xfrm>
          <a:prstGeom prst="rect">
            <a:avLst/>
          </a:prstGeom>
          <a:noFill/>
        </p:spPr>
        <p:txBody>
          <a:bodyPr wrap="square" rtlCol="0">
            <a:spAutoFit/>
          </a:bodyPr>
          <a:lstStyle/>
          <a:p>
            <a:pPr lvl="1"/>
            <a:endParaRPr lang="en-US" sz="2000" dirty="0">
              <a:cs typeface="Helvetica" panose="020B0604020202020204" pitchFamily="34" charset="0"/>
            </a:endParaRPr>
          </a:p>
          <a:p>
            <a:pPr marL="460375" lvl="1" indent="-344488">
              <a:buFont typeface="Arial"/>
              <a:buChar char="•"/>
            </a:pPr>
            <a:r>
              <a:rPr lang="en-US" sz="2400" dirty="0" smtClean="0">
                <a:cs typeface="Helvetica" panose="020B0604020202020204" pitchFamily="34" charset="0"/>
              </a:rPr>
              <a:t>Detailed nesting data: </a:t>
            </a:r>
            <a:r>
              <a:rPr lang="en-US" sz="2000" dirty="0" smtClean="0">
                <a:cs typeface="Helvetica" panose="020B0604020202020204" pitchFamily="34" charset="0"/>
              </a:rPr>
              <a:t>Palm Beach County</a:t>
            </a:r>
          </a:p>
          <a:p>
            <a:pPr marL="1374775" lvl="3" indent="-344488">
              <a:buFont typeface="Arial"/>
              <a:buChar char="•"/>
            </a:pPr>
            <a:r>
              <a:rPr lang="en-US" sz="2000" dirty="0" smtClean="0">
                <a:cs typeface="Helvetica" panose="020B0604020202020204" pitchFamily="34" charset="0"/>
              </a:rPr>
              <a:t>Presence only data available</a:t>
            </a:r>
          </a:p>
          <a:p>
            <a:pPr marL="917575" lvl="2" indent="-344488">
              <a:buFont typeface="Arial"/>
              <a:buChar char="•"/>
            </a:pPr>
            <a:r>
              <a:rPr lang="en-US" sz="2000" dirty="0" smtClean="0">
                <a:cs typeface="Helvetica" panose="020B0604020202020204" pitchFamily="34" charset="0"/>
              </a:rPr>
              <a:t>57 model scenarios w/ adjusted weighting scheme</a:t>
            </a:r>
            <a:endParaRPr lang="en-US" sz="2000" dirty="0">
              <a:cs typeface="Helvetica" panose="020B0604020202020204" pitchFamily="34" charset="0"/>
            </a:endParaRPr>
          </a:p>
          <a:p>
            <a:pPr marL="460375" lvl="1" indent="-344488">
              <a:buFont typeface="Arial"/>
              <a:buChar char="•"/>
            </a:pPr>
            <a:r>
              <a:rPr lang="en-US" sz="2400" dirty="0" smtClean="0"/>
              <a:t>Sensitivity </a:t>
            </a:r>
            <a:r>
              <a:rPr lang="en-US" sz="2400" dirty="0"/>
              <a:t>(true positive rate), detection rate, and detection prevalence </a:t>
            </a:r>
            <a:endParaRPr lang="en-US" sz="2400" dirty="0">
              <a:cs typeface="Helvetica" panose="020B0604020202020204" pitchFamily="34" charset="0"/>
            </a:endParaRPr>
          </a:p>
          <a:p>
            <a:pPr algn="ctr"/>
            <a:endParaRPr lang="en-US" sz="2000" dirty="0" smtClean="0">
              <a:latin typeface="Helvetica" panose="020B0604020202020204" pitchFamily="34" charset="0"/>
              <a:cs typeface="Helvetica" panose="020B0604020202020204" pitchFamily="34" charset="0"/>
            </a:endParaRPr>
          </a:p>
          <a:p>
            <a:pPr algn="ctr"/>
            <a:endParaRPr lang="en-US" sz="2000" dirty="0">
              <a:latin typeface="Helvetica" panose="020B0604020202020204" pitchFamily="34" charset="0"/>
              <a:cs typeface="Helvetica" panose="020B0604020202020204" pitchFamily="34" charset="0"/>
            </a:endParaRPr>
          </a:p>
        </p:txBody>
      </p:sp>
      <p:sp>
        <p:nvSpPr>
          <p:cNvPr id="5" name="Rectangle 4"/>
          <p:cNvSpPr/>
          <p:nvPr/>
        </p:nvSpPr>
        <p:spPr>
          <a:xfrm>
            <a:off x="0" y="0"/>
            <a:ext cx="9144000" cy="584775"/>
          </a:xfrm>
          <a:prstGeom prst="rect">
            <a:avLst/>
          </a:prstGeom>
        </p:spPr>
        <p:txBody>
          <a:bodyPr wrap="square">
            <a:spAutoFit/>
          </a:bodyPr>
          <a:lstStyle/>
          <a:p>
            <a:r>
              <a:rPr lang="en-US" sz="3200" b="1" dirty="0" smtClean="0"/>
              <a:t>Model Optimization</a:t>
            </a:r>
            <a:endParaRPr lang="en-US" sz="32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7336"/>
            <a:ext cx="9144000" cy="4187703"/>
          </a:xfrm>
          <a:prstGeom prst="rect">
            <a:avLst/>
          </a:prstGeom>
        </p:spPr>
      </p:pic>
      <p:pic>
        <p:nvPicPr>
          <p:cNvPr id="6" name="Picture 5"/>
          <p:cNvPicPr>
            <a:picLocks noChangeAspect="1"/>
          </p:cNvPicPr>
          <p:nvPr/>
        </p:nvPicPr>
        <p:blipFill rotWithShape="1">
          <a:blip r:embed="rId4"/>
          <a:srcRect l="28952" t="12857" r="18984" b="20000"/>
          <a:stretch/>
        </p:blipFill>
        <p:spPr>
          <a:xfrm>
            <a:off x="6759666" y="23191"/>
            <a:ext cx="1090143" cy="2948609"/>
          </a:xfrm>
          <a:prstGeom prst="rect">
            <a:avLst/>
          </a:prstGeom>
        </p:spPr>
      </p:pic>
      <p:pic>
        <p:nvPicPr>
          <p:cNvPr id="8" name="Picture 7"/>
          <p:cNvPicPr>
            <a:picLocks noChangeAspect="1"/>
          </p:cNvPicPr>
          <p:nvPr/>
        </p:nvPicPr>
        <p:blipFill rotWithShape="1">
          <a:blip r:embed="rId5"/>
          <a:srcRect l="21572" r="10100"/>
          <a:stretch/>
        </p:blipFill>
        <p:spPr>
          <a:xfrm>
            <a:off x="8112051" y="31838"/>
            <a:ext cx="1022009" cy="2919252"/>
          </a:xfrm>
          <a:prstGeom prst="rect">
            <a:avLst/>
          </a:prstGeom>
          <a:ln w="38100">
            <a:solidFill>
              <a:srgbClr val="FF0000"/>
            </a:solidFill>
          </a:ln>
        </p:spPr>
      </p:pic>
      <p:sp>
        <p:nvSpPr>
          <p:cNvPr id="9" name="Rectangle 8"/>
          <p:cNvSpPr/>
          <p:nvPr/>
        </p:nvSpPr>
        <p:spPr>
          <a:xfrm>
            <a:off x="6972632" y="986672"/>
            <a:ext cx="681339" cy="122641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735296" y="2374170"/>
            <a:ext cx="1376755" cy="646331"/>
          </a:xfrm>
          <a:prstGeom prst="rect">
            <a:avLst/>
          </a:prstGeom>
          <a:noFill/>
        </p:spPr>
        <p:txBody>
          <a:bodyPr wrap="square" rtlCol="0">
            <a:spAutoFit/>
          </a:bodyPr>
          <a:lstStyle/>
          <a:p>
            <a:r>
              <a:rPr lang="en-US" dirty="0" smtClean="0">
                <a:solidFill>
                  <a:schemeClr val="bg1"/>
                </a:solidFill>
              </a:rPr>
              <a:t>Nest Locations</a:t>
            </a:r>
            <a:endParaRPr lang="en-US" dirty="0">
              <a:solidFill>
                <a:schemeClr val="bg1"/>
              </a:solidFill>
            </a:endParaRPr>
          </a:p>
        </p:txBody>
      </p:sp>
    </p:spTree>
    <p:extLst>
      <p:ext uri="{BB962C8B-B14F-4D97-AF65-F5344CB8AC3E}">
        <p14:creationId xmlns:p14="http://schemas.microsoft.com/office/powerpoint/2010/main" val="518315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584775"/>
          </a:xfrm>
          <a:prstGeom prst="rect">
            <a:avLst/>
          </a:prstGeom>
        </p:spPr>
        <p:txBody>
          <a:bodyPr wrap="square">
            <a:spAutoFit/>
          </a:bodyPr>
          <a:lstStyle/>
          <a:p>
            <a:r>
              <a:rPr lang="en-US" sz="3200" b="1" dirty="0" smtClean="0"/>
              <a:t>Model Results</a:t>
            </a:r>
            <a:endParaRPr lang="en-US" sz="3200" b="1" dirty="0"/>
          </a:p>
        </p:txBody>
      </p:sp>
      <p:graphicFrame>
        <p:nvGraphicFramePr>
          <p:cNvPr id="6" name="Table 5"/>
          <p:cNvGraphicFramePr>
            <a:graphicFrameLocks noGrp="1"/>
          </p:cNvGraphicFramePr>
          <p:nvPr>
            <p:extLst>
              <p:ext uri="{D42A27DB-BD31-4B8C-83A1-F6EECF244321}">
                <p14:modId xmlns:p14="http://schemas.microsoft.com/office/powerpoint/2010/main" val="4046181685"/>
              </p:ext>
            </p:extLst>
          </p:nvPr>
        </p:nvGraphicFramePr>
        <p:xfrm>
          <a:off x="609600" y="838200"/>
          <a:ext cx="7924800" cy="5006123"/>
        </p:xfrm>
        <a:graphic>
          <a:graphicData uri="http://schemas.openxmlformats.org/drawingml/2006/table">
            <a:tbl>
              <a:tblPr firstRow="1" firstCol="1" bandRow="1"/>
              <a:tblGrid>
                <a:gridCol w="1276244"/>
                <a:gridCol w="882308"/>
                <a:gridCol w="882308"/>
                <a:gridCol w="952467"/>
                <a:gridCol w="654746"/>
                <a:gridCol w="1130234"/>
                <a:gridCol w="1016759"/>
                <a:gridCol w="1129734"/>
              </a:tblGrid>
              <a:tr h="308196">
                <a:tc rowSpan="2">
                  <a:txBody>
                    <a:bodyPr/>
                    <a:lstStyle/>
                    <a:p>
                      <a:pPr marL="0" marR="0" algn="ctr">
                        <a:lnSpc>
                          <a:spcPct val="150000"/>
                        </a:lnSpc>
                        <a:spcBef>
                          <a:spcPts val="0"/>
                        </a:spcBef>
                        <a:spcAft>
                          <a:spcPts val="0"/>
                        </a:spcAft>
                      </a:pPr>
                      <a:r>
                        <a:rPr lang="en-US" sz="1300" b="1" dirty="0">
                          <a:solidFill>
                            <a:srgbClr val="000000"/>
                          </a:solidFill>
                          <a:effectLst/>
                          <a:latin typeface="Times New Roman"/>
                          <a:ea typeface="Times New Roman"/>
                        </a:rPr>
                        <a:t>Model</a:t>
                      </a:r>
                      <a:endParaRPr lang="en-US" sz="1300" dirty="0">
                        <a:solidFill>
                          <a:srgbClr val="000000"/>
                        </a:solidFill>
                        <a:effectLst/>
                        <a:latin typeface="Times New Roman"/>
                        <a:ea typeface="Times New Roman"/>
                      </a:endParaRPr>
                    </a:p>
                  </a:txBody>
                  <a:tcPr marL="86602" marR="866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gridSpan="4">
                  <a:txBody>
                    <a:bodyPr/>
                    <a:lstStyle/>
                    <a:p>
                      <a:pPr marL="0" marR="0" algn="ctr">
                        <a:lnSpc>
                          <a:spcPct val="150000"/>
                        </a:lnSpc>
                        <a:spcBef>
                          <a:spcPts val="0"/>
                        </a:spcBef>
                        <a:spcAft>
                          <a:spcPts val="0"/>
                        </a:spcAft>
                      </a:pPr>
                      <a:r>
                        <a:rPr lang="en-US" sz="1300" b="1">
                          <a:solidFill>
                            <a:srgbClr val="000000"/>
                          </a:solidFill>
                          <a:effectLst/>
                          <a:latin typeface="Times New Roman"/>
                          <a:ea typeface="Times New Roman"/>
                        </a:rPr>
                        <a:t>Weighting Structure</a:t>
                      </a:r>
                      <a:endParaRPr lang="en-US" sz="1300">
                        <a:solidFill>
                          <a:srgbClr val="000000"/>
                        </a:solidFill>
                        <a:effectLst/>
                        <a:latin typeface="Times New Roman"/>
                        <a:ea typeface="Times New Roman"/>
                      </a:endParaRP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algn="ctr">
                        <a:lnSpc>
                          <a:spcPct val="150000"/>
                        </a:lnSpc>
                        <a:spcBef>
                          <a:spcPts val="0"/>
                        </a:spcBef>
                        <a:spcAft>
                          <a:spcPts val="0"/>
                        </a:spcAft>
                      </a:pPr>
                      <a:r>
                        <a:rPr lang="en-US" sz="1300" b="1">
                          <a:solidFill>
                            <a:srgbClr val="000000"/>
                          </a:solidFill>
                          <a:effectLst/>
                          <a:latin typeface="Times New Roman"/>
                          <a:ea typeface="Times New Roman"/>
                        </a:rPr>
                        <a:t>Sensitivity</a:t>
                      </a:r>
                      <a:endParaRPr lang="en-US" sz="1300">
                        <a:solidFill>
                          <a:srgbClr val="000000"/>
                        </a:solidFill>
                        <a:effectLst/>
                        <a:latin typeface="Times New Roman"/>
                        <a:ea typeface="Times New Roman"/>
                      </a:endParaRPr>
                    </a:p>
                  </a:txBody>
                  <a:tcPr marL="86602" marR="866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rowSpan="2">
                  <a:txBody>
                    <a:bodyPr/>
                    <a:lstStyle/>
                    <a:p>
                      <a:pPr marL="0" marR="0" algn="ctr">
                        <a:lnSpc>
                          <a:spcPct val="150000"/>
                        </a:lnSpc>
                        <a:spcBef>
                          <a:spcPts val="0"/>
                        </a:spcBef>
                        <a:spcAft>
                          <a:spcPts val="0"/>
                        </a:spcAft>
                      </a:pPr>
                      <a:r>
                        <a:rPr lang="en-US" sz="1300" b="1" dirty="0">
                          <a:solidFill>
                            <a:srgbClr val="000000"/>
                          </a:solidFill>
                          <a:effectLst/>
                          <a:latin typeface="Times New Roman"/>
                          <a:ea typeface="Times New Roman"/>
                        </a:rPr>
                        <a:t>Detection Rate</a:t>
                      </a:r>
                      <a:endParaRPr lang="en-US" sz="1300" dirty="0">
                        <a:solidFill>
                          <a:srgbClr val="000000"/>
                        </a:solidFill>
                        <a:effectLst/>
                        <a:latin typeface="Times New Roman"/>
                        <a:ea typeface="Times New Roman"/>
                      </a:endParaRPr>
                    </a:p>
                  </a:txBody>
                  <a:tcPr marL="86602" marR="866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c rowSpan="2">
                  <a:txBody>
                    <a:bodyPr/>
                    <a:lstStyle/>
                    <a:p>
                      <a:pPr marL="0" marR="0" algn="ctr">
                        <a:lnSpc>
                          <a:spcPct val="150000"/>
                        </a:lnSpc>
                        <a:spcBef>
                          <a:spcPts val="0"/>
                        </a:spcBef>
                        <a:spcAft>
                          <a:spcPts val="0"/>
                        </a:spcAft>
                      </a:pPr>
                      <a:r>
                        <a:rPr lang="en-US" sz="1300" b="1">
                          <a:solidFill>
                            <a:srgbClr val="000000"/>
                          </a:solidFill>
                          <a:effectLst/>
                          <a:latin typeface="Times New Roman"/>
                          <a:ea typeface="Times New Roman"/>
                        </a:rPr>
                        <a:t>Detection Prevalence</a:t>
                      </a:r>
                      <a:endParaRPr lang="en-US" sz="1300">
                        <a:solidFill>
                          <a:srgbClr val="000000"/>
                        </a:solidFill>
                        <a:effectLst/>
                        <a:latin typeface="Times New Roman"/>
                        <a:ea typeface="Times New Roman"/>
                      </a:endParaRPr>
                    </a:p>
                  </a:txBody>
                  <a:tcPr marL="86602" marR="8660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dbl" algn="ctr">
                      <a:solidFill>
                        <a:srgbClr val="000000"/>
                      </a:solidFill>
                      <a:prstDash val="solid"/>
                      <a:round/>
                      <a:headEnd type="none" w="med" len="med"/>
                      <a:tailEnd type="none" w="med" len="med"/>
                    </a:lnB>
                    <a:solidFill>
                      <a:schemeClr val="bg1"/>
                    </a:solidFill>
                  </a:tcPr>
                </a:tc>
              </a:tr>
              <a:tr h="610198">
                <a:tc vMerge="1">
                  <a:txBody>
                    <a:bodyPr/>
                    <a:lstStyle/>
                    <a:p>
                      <a:endParaRPr lang="en-US"/>
                    </a:p>
                  </a:txBody>
                  <a:tcPr/>
                </a:tc>
                <a:tc>
                  <a:txBody>
                    <a:bodyPr/>
                    <a:lstStyle/>
                    <a:p>
                      <a:pPr marL="0" marR="0" algn="ctr">
                        <a:lnSpc>
                          <a:spcPct val="150000"/>
                        </a:lnSpc>
                        <a:spcBef>
                          <a:spcPts val="0"/>
                        </a:spcBef>
                        <a:spcAft>
                          <a:spcPts val="0"/>
                        </a:spcAft>
                      </a:pPr>
                      <a:r>
                        <a:rPr lang="en-US" sz="1300" b="1" i="1" dirty="0">
                          <a:solidFill>
                            <a:srgbClr val="000000"/>
                          </a:solidFill>
                          <a:effectLst/>
                          <a:latin typeface="Times New Roman"/>
                          <a:ea typeface="Times New Roman"/>
                        </a:rPr>
                        <a:t>Slope </a:t>
                      </a:r>
                      <a:endParaRPr lang="en-US" sz="1300" dirty="0">
                        <a:solidFill>
                          <a:srgbClr val="000000"/>
                        </a:solidFill>
                        <a:effectLst/>
                        <a:latin typeface="Times New Roman"/>
                        <a:ea typeface="Times New Roman"/>
                      </a:endParaRPr>
                    </a:p>
                  </a:txBody>
                  <a:tcPr marL="86602" marR="86602" marT="0" marB="0" anchor="b">
                    <a:lnL w="12700" cap="flat" cmpd="sng" algn="ctr">
                      <a:solidFill>
                        <a:srgbClr val="000000"/>
                      </a:solidFill>
                      <a:prstDash val="solid"/>
                      <a:round/>
                      <a:headEnd type="none" w="med" len="med"/>
                      <a:tailEnd type="none" w="med" len="med"/>
                    </a:lnL>
                    <a:lnR>
                      <a:noFill/>
                    </a:lnR>
                    <a:lnT>
                      <a:noFill/>
                    </a:lnT>
                    <a:lnB w="28575" cap="flat" cmpd="dbl"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300" b="1" i="1" dirty="0">
                          <a:solidFill>
                            <a:srgbClr val="000000"/>
                          </a:solidFill>
                          <a:effectLst/>
                          <a:latin typeface="Times New Roman"/>
                          <a:ea typeface="Times New Roman"/>
                        </a:rPr>
                        <a:t>Beach Width</a:t>
                      </a:r>
                      <a:endParaRPr lang="en-US" sz="1300" dirty="0">
                        <a:solidFill>
                          <a:srgbClr val="000000"/>
                        </a:solidFill>
                        <a:effectLst/>
                        <a:latin typeface="Times New Roman"/>
                        <a:ea typeface="Times New Roman"/>
                      </a:endParaRPr>
                    </a:p>
                  </a:txBody>
                  <a:tcPr marL="86602" marR="86602" marT="0" marB="0" anchor="b">
                    <a:lnL>
                      <a:noFill/>
                    </a:lnL>
                    <a:lnR>
                      <a:noFill/>
                    </a:lnR>
                    <a:lnT>
                      <a:noFill/>
                    </a:lnT>
                    <a:lnB w="28575" cap="flat" cmpd="dbl"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300" b="1" i="1" dirty="0">
                          <a:solidFill>
                            <a:srgbClr val="000000"/>
                          </a:solidFill>
                          <a:effectLst/>
                          <a:latin typeface="Times New Roman"/>
                          <a:ea typeface="Times New Roman"/>
                        </a:rPr>
                        <a:t>Elevation</a:t>
                      </a:r>
                      <a:endParaRPr lang="en-US" sz="1300" dirty="0">
                        <a:solidFill>
                          <a:srgbClr val="000000"/>
                        </a:solidFill>
                        <a:effectLst/>
                        <a:latin typeface="Times New Roman"/>
                        <a:ea typeface="Times New Roman"/>
                      </a:endParaRPr>
                    </a:p>
                  </a:txBody>
                  <a:tcPr marL="86602" marR="86602" marT="0" marB="0" anchor="b">
                    <a:lnL>
                      <a:noFill/>
                    </a:lnL>
                    <a:lnR>
                      <a:noFill/>
                    </a:lnR>
                    <a:lnT>
                      <a:noFill/>
                    </a:lnT>
                    <a:lnB w="28575" cap="flat" cmpd="dbl"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300" b="1" i="1">
                          <a:solidFill>
                            <a:srgbClr val="000000"/>
                          </a:solidFill>
                          <a:effectLst/>
                          <a:latin typeface="Times New Roman"/>
                          <a:ea typeface="Times New Roman"/>
                        </a:rPr>
                        <a:t>Dune Peak</a:t>
                      </a:r>
                      <a:endParaRPr lang="en-US" sz="1300">
                        <a:solidFill>
                          <a:srgbClr val="000000"/>
                        </a:solidFill>
                        <a:effectLst/>
                        <a:latin typeface="Times New Roman"/>
                        <a:ea typeface="Times New Roman"/>
                      </a:endParaRPr>
                    </a:p>
                  </a:txBody>
                  <a:tcPr marL="86602" marR="86602" marT="0" marB="0" anchor="b">
                    <a:lnL>
                      <a:noFill/>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bg1"/>
                    </a:solidFill>
                  </a:tcPr>
                </a:tc>
                <a:tc vMerge="1">
                  <a:txBody>
                    <a:bodyPr/>
                    <a:lstStyle/>
                    <a:p>
                      <a:endParaRPr lang="en-US"/>
                    </a:p>
                  </a:txBody>
                  <a:tcPr/>
                </a:tc>
                <a:tc vMerge="1">
                  <a:txBody>
                    <a:bodyPr/>
                    <a:lstStyle/>
                    <a:p>
                      <a:endParaRPr lang="en-US"/>
                    </a:p>
                  </a:txBody>
                  <a:tcPr/>
                </a:tc>
                <a:tc vMerge="1">
                  <a:txBody>
                    <a:bodyPr/>
                    <a:lstStyle/>
                    <a:p>
                      <a:endParaRPr lang="en-US"/>
                    </a:p>
                  </a:txBody>
                  <a:tcPr/>
                </a:tc>
              </a:tr>
              <a:tr h="305099">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17</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0.13</a:t>
                      </a:r>
                    </a:p>
                  </a:txBody>
                  <a:tcPr marL="86602" marR="86602" marT="0" marB="0" anchor="b">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0.06</a:t>
                      </a:r>
                    </a:p>
                  </a:txBody>
                  <a:tcPr marL="86602" marR="86602" marT="0" marB="0" anchor="b">
                    <a:lnL>
                      <a:noFill/>
                    </a:lnL>
                    <a:lnR>
                      <a:noFill/>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0.75</a:t>
                      </a:r>
                    </a:p>
                  </a:txBody>
                  <a:tcPr marL="86602" marR="86602" marT="0" marB="0" anchor="b">
                    <a:lnL>
                      <a:noFill/>
                    </a:lnL>
                    <a:lnR>
                      <a:noFill/>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50000"/>
                        </a:lnSpc>
                        <a:spcBef>
                          <a:spcPts val="0"/>
                        </a:spcBef>
                        <a:spcAft>
                          <a:spcPts val="0"/>
                        </a:spcAft>
                      </a:pPr>
                      <a:r>
                        <a:rPr lang="en-US" sz="1300" dirty="0">
                          <a:solidFill>
                            <a:srgbClr val="000000"/>
                          </a:solidFill>
                          <a:effectLst/>
                          <a:latin typeface="Times New Roman"/>
                          <a:ea typeface="Times New Roman"/>
                        </a:rPr>
                        <a:t>0.06</a:t>
                      </a:r>
                    </a:p>
                  </a:txBody>
                  <a:tcPr marL="86602" marR="86602" marT="0" marB="0" anchor="b">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0.830</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0.725</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0.828</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a:noFill/>
                    </a:lnB>
                    <a:solidFill>
                      <a:schemeClr val="bg1"/>
                    </a:solidFill>
                  </a:tcPr>
                </a:tc>
              </a:tr>
              <a:tr h="305099">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8</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0.08</a:t>
                      </a:r>
                    </a:p>
                  </a:txBody>
                  <a:tcPr marL="86602" marR="86602" marT="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0.08</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0.76</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0.08</a:t>
                      </a:r>
                    </a:p>
                  </a:txBody>
                  <a:tcPr marL="86602" marR="86602"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0.830</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0.724</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0.831</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305099">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2</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0.06</a:t>
                      </a:r>
                    </a:p>
                  </a:txBody>
                  <a:tcPr marL="86602" marR="86602" marT="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0.06</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0.75</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0.13</a:t>
                      </a:r>
                    </a:p>
                  </a:txBody>
                  <a:tcPr marL="86602" marR="86602"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0.802</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0.700</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dirty="0">
                          <a:solidFill>
                            <a:srgbClr val="000000"/>
                          </a:solidFill>
                          <a:effectLst/>
                          <a:latin typeface="Times New Roman"/>
                          <a:ea typeface="Times New Roman"/>
                        </a:rPr>
                        <a:t>0.807</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305099">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4</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0.06</a:t>
                      </a:r>
                    </a:p>
                  </a:txBody>
                  <a:tcPr marL="86602" marR="86602" marT="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0.13</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0.75</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0.06</a:t>
                      </a:r>
                    </a:p>
                  </a:txBody>
                  <a:tcPr marL="86602" marR="86602"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0.795</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0.695</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0.795</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305099">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35</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0.25</a:t>
                      </a:r>
                    </a:p>
                  </a:txBody>
                  <a:tcPr marL="86602" marR="86602" marT="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0.08</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0.5</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0.17</a:t>
                      </a:r>
                    </a:p>
                  </a:txBody>
                  <a:tcPr marL="86602" marR="86602"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0.748</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0.653</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0.742</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305099">
                <a:tc>
                  <a:txBody>
                    <a:bodyPr/>
                    <a:lstStyle/>
                    <a:p>
                      <a:pPr marL="0" marR="0" algn="l">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endParaRPr lang="en-US" sz="1300">
                        <a:effectLst/>
                        <a:latin typeface="Times New Roman"/>
                      </a:endParaRPr>
                    </a:p>
                  </a:txBody>
                  <a:tcPr marL="86602" marR="86602" marT="0" marB="0" anchor="b">
                    <a:lnL>
                      <a:noFill/>
                    </a:lnL>
                    <a:lnR>
                      <a:noFill/>
                    </a:lnR>
                    <a:lnT>
                      <a:noFill/>
                    </a:lnT>
                    <a:lnB>
                      <a:noFill/>
                    </a:lnB>
                    <a:solidFill>
                      <a:schemeClr val="bg1"/>
                    </a:solidFill>
                  </a:tcPr>
                </a:tc>
                <a:tc>
                  <a:txBody>
                    <a:bodyPr/>
                    <a:lstStyle/>
                    <a:p>
                      <a:endParaRPr lang="en-US" sz="1300" dirty="0">
                        <a:effectLst/>
                        <a:latin typeface="Times New Roman"/>
                      </a:endParaRP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305099">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Balanced (40)</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0.25</a:t>
                      </a:r>
                    </a:p>
                  </a:txBody>
                  <a:tcPr marL="86602" marR="86602" marT="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0.25</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0.25</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0.25</a:t>
                      </a:r>
                    </a:p>
                  </a:txBody>
                  <a:tcPr marL="86602" marR="86602"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dirty="0">
                          <a:solidFill>
                            <a:srgbClr val="000000"/>
                          </a:solidFill>
                          <a:effectLst/>
                          <a:latin typeface="Times New Roman"/>
                          <a:ea typeface="Times New Roman"/>
                        </a:rPr>
                        <a:t>0.663</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dirty="0">
                          <a:solidFill>
                            <a:srgbClr val="000000"/>
                          </a:solidFill>
                          <a:effectLst/>
                          <a:latin typeface="Times New Roman"/>
                          <a:ea typeface="Times New Roman"/>
                        </a:rPr>
                        <a:t>0.579</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dirty="0">
                          <a:solidFill>
                            <a:srgbClr val="000000"/>
                          </a:solidFill>
                          <a:effectLst/>
                          <a:latin typeface="Times New Roman"/>
                          <a:ea typeface="Times New Roman"/>
                        </a:rPr>
                        <a:t>0.644</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305099">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endParaRPr lang="en-US" sz="1300">
                        <a:effectLst/>
                        <a:latin typeface="Times New Roman"/>
                      </a:endParaRPr>
                    </a:p>
                  </a:txBody>
                  <a:tcPr marL="86602" marR="86602" marT="0" marB="0" anchor="b">
                    <a:lnL>
                      <a:noFill/>
                    </a:lnL>
                    <a:lnR>
                      <a:noFill/>
                    </a:lnR>
                    <a:lnT>
                      <a:noFill/>
                    </a:lnT>
                    <a:lnB>
                      <a:noFill/>
                    </a:lnB>
                    <a:solidFill>
                      <a:schemeClr val="bg1"/>
                    </a:solidFill>
                  </a:tcPr>
                </a:tc>
                <a:tc>
                  <a:txBody>
                    <a:bodyPr/>
                    <a:lstStyle/>
                    <a:p>
                      <a:endParaRPr lang="en-US" sz="1300">
                        <a:effectLst/>
                        <a:latin typeface="Times New Roman"/>
                      </a:endParaRP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 </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305099">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Elevation (60)</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a:t>
                      </a:r>
                    </a:p>
                  </a:txBody>
                  <a:tcPr marL="86602" marR="86602" marT="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1</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a:t>
                      </a:r>
                    </a:p>
                  </a:txBody>
                  <a:tcPr marL="86602" marR="86602"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0.891</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0.778</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0.896</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305099">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Slope (58)</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1</a:t>
                      </a:r>
                    </a:p>
                  </a:txBody>
                  <a:tcPr marL="86602" marR="86602" marT="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a:t>
                      </a:r>
                    </a:p>
                  </a:txBody>
                  <a:tcPr marL="86602" marR="86602"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0.731</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0.638</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0.706</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426541">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Dune Peak (61) </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a:t>
                      </a:r>
                    </a:p>
                  </a:txBody>
                  <a:tcPr marL="86602" marR="86602" marT="0" marB="0" anchor="b">
                    <a:lnL w="12700" cap="flat" cmpd="sng" algn="ctr">
                      <a:solidFill>
                        <a:srgbClr val="000000"/>
                      </a:solidFill>
                      <a:prstDash val="solid"/>
                      <a:round/>
                      <a:headEnd type="none" w="med" len="med"/>
                      <a:tailEnd type="none" w="med" len="med"/>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a:t>
                      </a:r>
                    </a:p>
                  </a:txBody>
                  <a:tcPr marL="86602" marR="86602" marT="0" marB="0" anchor="b">
                    <a:lnL>
                      <a:noFill/>
                    </a:lnL>
                    <a:lnR>
                      <a:noFill/>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1</a:t>
                      </a:r>
                    </a:p>
                  </a:txBody>
                  <a:tcPr marL="86602" marR="86602" marT="0" marB="0" anchor="b">
                    <a:lnL>
                      <a:noFill/>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0.323</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0.282</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0.347</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solidFill>
                  </a:tcPr>
                </a:tc>
              </a:tr>
              <a:tr h="610198">
                <a:tc>
                  <a:txBody>
                    <a:bodyPr/>
                    <a:lstStyle/>
                    <a:p>
                      <a:pPr marL="0" marR="0" algn="ctr">
                        <a:lnSpc>
                          <a:spcPct val="150000"/>
                        </a:lnSpc>
                        <a:spcBef>
                          <a:spcPts val="0"/>
                        </a:spcBef>
                        <a:spcAft>
                          <a:spcPts val="0"/>
                        </a:spcAft>
                      </a:pPr>
                      <a:r>
                        <a:rPr lang="en-US" sz="1300" dirty="0">
                          <a:solidFill>
                            <a:srgbClr val="000000"/>
                          </a:solidFill>
                          <a:effectLst/>
                          <a:latin typeface="Times New Roman"/>
                          <a:ea typeface="Times New Roman"/>
                        </a:rPr>
                        <a:t>Beach Width (59) </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300" dirty="0">
                          <a:solidFill>
                            <a:srgbClr val="000000"/>
                          </a:solidFill>
                          <a:effectLst/>
                          <a:latin typeface="Times New Roman"/>
                          <a:ea typeface="Times New Roman"/>
                        </a:rPr>
                        <a:t>0</a:t>
                      </a:r>
                    </a:p>
                  </a:txBody>
                  <a:tcPr marL="86602" marR="86602"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1</a:t>
                      </a:r>
                    </a:p>
                  </a:txBody>
                  <a:tcPr marL="86602" marR="86602"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300" dirty="0">
                          <a:solidFill>
                            <a:srgbClr val="000000"/>
                          </a:solidFill>
                          <a:effectLst/>
                          <a:latin typeface="Times New Roman"/>
                          <a:ea typeface="Times New Roman"/>
                        </a:rPr>
                        <a:t>0</a:t>
                      </a:r>
                    </a:p>
                  </a:txBody>
                  <a:tcPr marL="86602" marR="86602" marT="0"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a:t>
                      </a:r>
                    </a:p>
                  </a:txBody>
                  <a:tcPr marL="86602" marR="86602" marT="0"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300">
                          <a:solidFill>
                            <a:srgbClr val="000000"/>
                          </a:solidFill>
                          <a:effectLst/>
                          <a:latin typeface="Times New Roman"/>
                          <a:ea typeface="Times New Roman"/>
                        </a:rPr>
                        <a:t>0.265</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300" dirty="0">
                          <a:solidFill>
                            <a:srgbClr val="000000"/>
                          </a:solidFill>
                          <a:effectLst/>
                          <a:latin typeface="Times New Roman"/>
                          <a:ea typeface="Times New Roman"/>
                        </a:rPr>
                        <a:t>0.231</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0"/>
                        </a:spcBef>
                        <a:spcAft>
                          <a:spcPts val="0"/>
                        </a:spcAft>
                      </a:pPr>
                      <a:r>
                        <a:rPr lang="en-US" sz="1300" dirty="0">
                          <a:solidFill>
                            <a:srgbClr val="000000"/>
                          </a:solidFill>
                          <a:effectLst/>
                          <a:latin typeface="Times New Roman"/>
                          <a:ea typeface="Times New Roman"/>
                        </a:rPr>
                        <a:t>0.239</a:t>
                      </a:r>
                    </a:p>
                  </a:txBody>
                  <a:tcPr marL="86602" marR="8660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2" name="Rectangle 1"/>
          <p:cNvSpPr/>
          <p:nvPr/>
        </p:nvSpPr>
        <p:spPr>
          <a:xfrm>
            <a:off x="3733800" y="1524000"/>
            <a:ext cx="762000" cy="1905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52249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84775"/>
          </a:xfrm>
          <a:prstGeom prst="rect">
            <a:avLst/>
          </a:prstGeom>
        </p:spPr>
        <p:txBody>
          <a:bodyPr wrap="square">
            <a:spAutoFit/>
          </a:bodyPr>
          <a:lstStyle/>
          <a:p>
            <a:r>
              <a:rPr lang="en-US" sz="3200" b="1" dirty="0" smtClean="0"/>
              <a:t>Model Results</a:t>
            </a:r>
            <a:endParaRPr lang="en-US" sz="32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1141" y="50524"/>
            <a:ext cx="3687775" cy="6820861"/>
          </a:xfrm>
          <a:prstGeom prst="rect">
            <a:avLst/>
          </a:prstGeom>
        </p:spPr>
      </p:pic>
      <p:sp>
        <p:nvSpPr>
          <p:cNvPr id="8" name="TextBox 7"/>
          <p:cNvSpPr txBox="1"/>
          <p:nvPr/>
        </p:nvSpPr>
        <p:spPr>
          <a:xfrm>
            <a:off x="0" y="457200"/>
            <a:ext cx="5461141" cy="2185214"/>
          </a:xfrm>
          <a:prstGeom prst="rect">
            <a:avLst/>
          </a:prstGeom>
          <a:noFill/>
        </p:spPr>
        <p:txBody>
          <a:bodyPr wrap="square" rtlCol="0">
            <a:spAutoFit/>
          </a:bodyPr>
          <a:lstStyle/>
          <a:p>
            <a:pPr lvl="1"/>
            <a:endParaRPr lang="en-US" sz="2400" dirty="0">
              <a:cs typeface="Helvetica" panose="020B0604020202020204" pitchFamily="34" charset="0"/>
            </a:endParaRPr>
          </a:p>
          <a:p>
            <a:pPr marL="460375" lvl="1" indent="-344488">
              <a:buFont typeface="Arial"/>
              <a:buChar char="•"/>
            </a:pPr>
            <a:r>
              <a:rPr lang="en-US" sz="2400" dirty="0" smtClean="0">
                <a:latin typeface="Verdana" panose="020B0604030504040204" pitchFamily="34" charset="0"/>
                <a:ea typeface="Verdana" panose="020B0604030504040204" pitchFamily="34" charset="0"/>
                <a:cs typeface="Verdana" panose="020B0604030504040204" pitchFamily="34" charset="0"/>
              </a:rPr>
              <a:t>Spatial </a:t>
            </a:r>
            <a:r>
              <a:rPr lang="en-US" sz="2400" dirty="0">
                <a:latin typeface="Verdana" panose="020B0604030504040204" pitchFamily="34" charset="0"/>
                <a:ea typeface="Verdana" panose="020B0604030504040204" pitchFamily="34" charset="0"/>
                <a:cs typeface="Verdana" panose="020B0604030504040204" pitchFamily="34" charset="0"/>
              </a:rPr>
              <a:t>interpretation of the nesting </a:t>
            </a:r>
            <a:r>
              <a:rPr lang="en-US" sz="2400" dirty="0" smtClean="0">
                <a:latin typeface="Verdana" panose="020B0604030504040204" pitchFamily="34" charset="0"/>
                <a:ea typeface="Verdana" panose="020B0604030504040204" pitchFamily="34" charset="0"/>
                <a:cs typeface="Verdana" panose="020B0604030504040204" pitchFamily="34" charset="0"/>
              </a:rPr>
              <a:t>suitability</a:t>
            </a:r>
          </a:p>
          <a:p>
            <a:pPr marL="917575" lvl="2" indent="-344488">
              <a:buFont typeface="Wingdings" panose="05000000000000000000" pitchFamily="2" charset="2"/>
              <a:buChar char="§"/>
            </a:pPr>
            <a:r>
              <a:rPr lang="en-US" sz="2000" dirty="0">
                <a:solidFill>
                  <a:schemeClr val="tx2"/>
                </a:solidFill>
                <a:ea typeface="Verdana" panose="020B0604030504040204" pitchFamily="34" charset="0"/>
                <a:cs typeface="Verdana" panose="020B0604030504040204" pitchFamily="34" charset="0"/>
              </a:rPr>
              <a:t>Cool colors – higher nesting suitability</a:t>
            </a:r>
          </a:p>
          <a:p>
            <a:pPr marL="917575" lvl="2" indent="-344488">
              <a:buFont typeface="Wingdings" panose="05000000000000000000" pitchFamily="2" charset="2"/>
              <a:buChar char="§"/>
            </a:pPr>
            <a:r>
              <a:rPr lang="en-US" sz="2000" dirty="0">
                <a:solidFill>
                  <a:schemeClr val="tx2"/>
                </a:solidFill>
                <a:ea typeface="Verdana" panose="020B0604030504040204" pitchFamily="34" charset="0"/>
                <a:cs typeface="Verdana" panose="020B0604030504040204" pitchFamily="34" charset="0"/>
              </a:rPr>
              <a:t>Warm colors – lower nesting suitability</a:t>
            </a:r>
            <a:endParaRPr lang="en-US" sz="2000" dirty="0">
              <a:solidFill>
                <a:schemeClr val="tx2"/>
              </a:solidFill>
            </a:endParaRPr>
          </a:p>
          <a:p>
            <a:pPr marL="460375" lvl="1" indent="-344488">
              <a:buFont typeface="Arial"/>
              <a:buChar char="•"/>
            </a:pPr>
            <a:endParaRPr lang="en-US" sz="2400" dirty="0">
              <a:latin typeface="Helvetica" panose="020B0604020202020204" pitchFamily="34" charset="0"/>
              <a:cs typeface="Helvetica" panose="020B0604020202020204" pitchFamily="34" charset="0"/>
            </a:endParaRPr>
          </a:p>
        </p:txBody>
      </p:sp>
      <p:pic>
        <p:nvPicPr>
          <p:cNvPr id="2" name="Picture 1"/>
          <p:cNvPicPr>
            <a:picLocks noChangeAspect="1"/>
          </p:cNvPicPr>
          <p:nvPr/>
        </p:nvPicPr>
        <p:blipFill rotWithShape="1">
          <a:blip r:embed="rId4"/>
          <a:srcRect l="54347" t="13333" r="33500" b="16444"/>
          <a:stretch/>
        </p:blipFill>
        <p:spPr>
          <a:xfrm>
            <a:off x="0" y="2891807"/>
            <a:ext cx="1217208" cy="3956254"/>
          </a:xfrm>
          <a:prstGeom prst="rect">
            <a:avLst/>
          </a:prstGeom>
        </p:spPr>
      </p:pic>
      <p:pic>
        <p:nvPicPr>
          <p:cNvPr id="4" name="Picture 3"/>
          <p:cNvPicPr>
            <a:picLocks noChangeAspect="1"/>
          </p:cNvPicPr>
          <p:nvPr/>
        </p:nvPicPr>
        <p:blipFill rotWithShape="1">
          <a:blip r:embed="rId5"/>
          <a:srcRect l="54000" t="13334" r="30500" b="15333"/>
          <a:stretch/>
        </p:blipFill>
        <p:spPr>
          <a:xfrm>
            <a:off x="1369683" y="2879896"/>
            <a:ext cx="1532112" cy="3966193"/>
          </a:xfrm>
          <a:prstGeom prst="rect">
            <a:avLst/>
          </a:prstGeom>
        </p:spPr>
      </p:pic>
      <p:pic>
        <p:nvPicPr>
          <p:cNvPr id="6" name="Picture 5"/>
          <p:cNvPicPr>
            <a:picLocks noChangeAspect="1"/>
          </p:cNvPicPr>
          <p:nvPr/>
        </p:nvPicPr>
        <p:blipFill rotWithShape="1">
          <a:blip r:embed="rId6"/>
          <a:srcRect l="47500" t="11777" r="28500" b="10890"/>
          <a:stretch/>
        </p:blipFill>
        <p:spPr>
          <a:xfrm>
            <a:off x="3054270" y="2853392"/>
            <a:ext cx="2202867" cy="3992697"/>
          </a:xfrm>
          <a:prstGeom prst="rect">
            <a:avLst/>
          </a:prstGeom>
        </p:spPr>
      </p:pic>
    </p:spTree>
    <p:extLst>
      <p:ext uri="{BB962C8B-B14F-4D97-AF65-F5344CB8AC3E}">
        <p14:creationId xmlns:p14="http://schemas.microsoft.com/office/powerpoint/2010/main" val="3552718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584775"/>
          </a:xfrm>
          <a:prstGeom prst="rect">
            <a:avLst/>
          </a:prstGeom>
        </p:spPr>
        <p:txBody>
          <a:bodyPr wrap="square">
            <a:spAutoFit/>
          </a:bodyPr>
          <a:lstStyle/>
          <a:p>
            <a:r>
              <a:rPr lang="en-US" sz="3200" b="1" dirty="0" smtClean="0"/>
              <a:t>Nesting Habitat Toolbox</a:t>
            </a:r>
            <a:endParaRPr lang="en-US" sz="3200" b="1" dirty="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57878" y="2779299"/>
            <a:ext cx="9258300" cy="4078701"/>
          </a:xfrm>
          <a:prstGeom prst="rect">
            <a:avLst/>
          </a:prstGeom>
        </p:spPr>
      </p:pic>
      <p:pic>
        <p:nvPicPr>
          <p:cNvPr id="12" name="Picture 11"/>
          <p:cNvPicPr/>
          <p:nvPr/>
        </p:nvPicPr>
        <p:blipFill>
          <a:blip r:embed="rId4" cstate="print">
            <a:extLst>
              <a:ext uri="{28A0092B-C50C-407E-A947-70E740481C1C}">
                <a14:useLocalDpi xmlns:a14="http://schemas.microsoft.com/office/drawing/2010/main" val="0"/>
              </a:ext>
            </a:extLst>
          </a:blip>
          <a:stretch>
            <a:fillRect/>
          </a:stretch>
        </p:blipFill>
        <p:spPr>
          <a:xfrm>
            <a:off x="6014402" y="1192374"/>
            <a:ext cx="3134360" cy="4228465"/>
          </a:xfrm>
          <a:prstGeom prst="rect">
            <a:avLst/>
          </a:prstGeom>
        </p:spPr>
      </p:pic>
      <p:sp>
        <p:nvSpPr>
          <p:cNvPr id="8" name="TextBox 7"/>
          <p:cNvSpPr txBox="1"/>
          <p:nvPr/>
        </p:nvSpPr>
        <p:spPr>
          <a:xfrm>
            <a:off x="0" y="457200"/>
            <a:ext cx="9144000" cy="2554545"/>
          </a:xfrm>
          <a:prstGeom prst="rect">
            <a:avLst/>
          </a:prstGeom>
          <a:noFill/>
        </p:spPr>
        <p:txBody>
          <a:bodyPr wrap="square" rtlCol="0">
            <a:spAutoFit/>
          </a:bodyPr>
          <a:lstStyle/>
          <a:p>
            <a:pPr lvl="1"/>
            <a:endParaRPr lang="en-US" sz="2000" dirty="0">
              <a:cs typeface="Helvetica" panose="020B0604020202020204" pitchFamily="34" charset="0"/>
            </a:endParaRPr>
          </a:p>
          <a:p>
            <a:pPr marL="460375" lvl="1" indent="-344488">
              <a:buFont typeface="Arial"/>
              <a:buChar char="•"/>
            </a:pPr>
            <a:r>
              <a:rPr lang="en-US" sz="2400" dirty="0" smtClean="0"/>
              <a:t>Tool </a:t>
            </a:r>
            <a:r>
              <a:rPr lang="en-US" sz="2400" dirty="0"/>
              <a:t>to assist the user with assessing relative suitability in their particular region of </a:t>
            </a:r>
            <a:r>
              <a:rPr lang="en-US" sz="2400" dirty="0" smtClean="0"/>
              <a:t>interest</a:t>
            </a:r>
          </a:p>
          <a:p>
            <a:pPr marL="917575" lvl="2" indent="-344488">
              <a:buFont typeface="Arial"/>
              <a:buChar char="•"/>
            </a:pPr>
            <a:r>
              <a:rPr lang="en-US" sz="2400" dirty="0" smtClean="0"/>
              <a:t>Geospatial </a:t>
            </a:r>
            <a:r>
              <a:rPr lang="en-US" sz="2400" dirty="0"/>
              <a:t>methods </a:t>
            </a:r>
            <a:r>
              <a:rPr lang="en-US" sz="2400" dirty="0" smtClean="0"/>
              <a:t>streamlined</a:t>
            </a:r>
          </a:p>
          <a:p>
            <a:pPr marL="1374775" lvl="3" indent="-344488">
              <a:buFont typeface="Arial"/>
              <a:buChar char="•"/>
            </a:pPr>
            <a:r>
              <a:rPr lang="en-US" sz="2400" dirty="0" smtClean="0"/>
              <a:t>Beach width, slope, clip grid</a:t>
            </a:r>
          </a:p>
          <a:p>
            <a:pPr marL="917575" lvl="2" indent="-344488">
              <a:buFont typeface="Arial"/>
              <a:buChar char="•"/>
            </a:pPr>
            <a:r>
              <a:rPr lang="en-US" sz="2400" dirty="0" smtClean="0"/>
              <a:t>Desktop interface</a:t>
            </a:r>
            <a:endParaRPr lang="en-US" sz="2400" dirty="0"/>
          </a:p>
          <a:p>
            <a:pPr marL="917575" lvl="2" indent="-344488">
              <a:buFont typeface="Arial"/>
              <a:buChar char="•"/>
            </a:pPr>
            <a:endParaRPr lang="en-US" sz="2000" dirty="0" smtClean="0"/>
          </a:p>
        </p:txBody>
      </p:sp>
    </p:spTree>
    <p:extLst>
      <p:ext uri="{BB962C8B-B14F-4D97-AF65-F5344CB8AC3E}">
        <p14:creationId xmlns:p14="http://schemas.microsoft.com/office/powerpoint/2010/main" val="1058318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584775"/>
          </a:xfrm>
          <a:prstGeom prst="rect">
            <a:avLst/>
          </a:prstGeom>
        </p:spPr>
        <p:txBody>
          <a:bodyPr wrap="square">
            <a:spAutoFit/>
          </a:bodyPr>
          <a:lstStyle/>
          <a:p>
            <a:r>
              <a:rPr lang="en-US" sz="3200" b="1" dirty="0" smtClean="0"/>
              <a:t>Nesting Habitat Toolbox</a:t>
            </a:r>
            <a:endParaRPr lang="en-US" sz="3200" b="1" dirty="0"/>
          </a:p>
        </p:txBody>
      </p:sp>
      <p:sp>
        <p:nvSpPr>
          <p:cNvPr id="8" name="TextBox 7"/>
          <p:cNvSpPr txBox="1"/>
          <p:nvPr/>
        </p:nvSpPr>
        <p:spPr>
          <a:xfrm>
            <a:off x="0" y="609600"/>
            <a:ext cx="9144000" cy="1446550"/>
          </a:xfrm>
          <a:prstGeom prst="rect">
            <a:avLst/>
          </a:prstGeom>
          <a:noFill/>
        </p:spPr>
        <p:txBody>
          <a:bodyPr wrap="square" rtlCol="0">
            <a:spAutoFit/>
          </a:bodyPr>
          <a:lstStyle/>
          <a:p>
            <a:pPr lvl="1"/>
            <a:endParaRPr lang="en-US" sz="2000" dirty="0">
              <a:cs typeface="Helvetica" panose="020B0604020202020204" pitchFamily="34" charset="0"/>
            </a:endParaRPr>
          </a:p>
          <a:p>
            <a:pPr marL="460375" lvl="1" indent="-344488">
              <a:buFont typeface="Arial"/>
              <a:buChar char="•"/>
            </a:pPr>
            <a:r>
              <a:rPr lang="en-US" sz="2400" dirty="0" smtClean="0"/>
              <a:t>Suitability index grids</a:t>
            </a:r>
          </a:p>
          <a:p>
            <a:pPr marL="917575" lvl="2" indent="-344488">
              <a:buFont typeface="Arial"/>
              <a:buChar char="•"/>
            </a:pPr>
            <a:r>
              <a:rPr lang="en-US" sz="2400" dirty="0" smtClean="0"/>
              <a:t>Create </a:t>
            </a:r>
            <a:r>
              <a:rPr lang="en-US" sz="2400" dirty="0" err="1" smtClean="0"/>
              <a:t>rasters</a:t>
            </a:r>
            <a:r>
              <a:rPr lang="en-US" sz="2400" dirty="0" smtClean="0"/>
              <a:t> used as input for weighted overlay model</a:t>
            </a:r>
          </a:p>
          <a:p>
            <a:pPr marL="917575" lvl="2" indent="-344488">
              <a:buFont typeface="Arial"/>
              <a:buChar char="•"/>
            </a:pPr>
            <a:endParaRPr lang="en-US" sz="2000" dirty="0" smtClean="0"/>
          </a:p>
        </p:txBody>
      </p:sp>
      <p:pic>
        <p:nvPicPr>
          <p:cNvPr id="6" name="Picture 5"/>
          <p:cNvPicPr/>
          <p:nvPr/>
        </p:nvPicPr>
        <p:blipFill rotWithShape="1">
          <a:blip r:embed="rId3" cstate="print">
            <a:extLst>
              <a:ext uri="{28A0092B-C50C-407E-A947-70E740481C1C}">
                <a14:useLocalDpi xmlns:a14="http://schemas.microsoft.com/office/drawing/2010/main" val="0"/>
              </a:ext>
            </a:extLst>
          </a:blip>
          <a:srcRect r="25152"/>
          <a:stretch/>
        </p:blipFill>
        <p:spPr>
          <a:xfrm>
            <a:off x="6344495" y="2148522"/>
            <a:ext cx="2799505" cy="4709478"/>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4761" y="2148522"/>
            <a:ext cx="6339733" cy="4709478"/>
          </a:xfrm>
          <a:prstGeom prst="rect">
            <a:avLst/>
          </a:prstGeom>
        </p:spPr>
      </p:pic>
      <p:pic>
        <p:nvPicPr>
          <p:cNvPr id="9" name="Picture 8"/>
          <p:cNvPicPr/>
          <p:nvPr/>
        </p:nvPicPr>
        <p:blipFill>
          <a:blip r:embed="rId5" cstate="print">
            <a:extLst>
              <a:ext uri="{28A0092B-C50C-407E-A947-70E740481C1C}">
                <a14:useLocalDpi xmlns:a14="http://schemas.microsoft.com/office/drawing/2010/main" val="0"/>
              </a:ext>
            </a:extLst>
          </a:blip>
          <a:stretch>
            <a:fillRect/>
          </a:stretch>
        </p:blipFill>
        <p:spPr>
          <a:xfrm>
            <a:off x="4876800" y="3658235"/>
            <a:ext cx="1652905" cy="1903730"/>
          </a:xfrm>
          <a:prstGeom prst="rect">
            <a:avLst/>
          </a:prstGeom>
        </p:spPr>
      </p:pic>
      <p:cxnSp>
        <p:nvCxnSpPr>
          <p:cNvPr id="3" name="Straight Arrow Connector 2"/>
          <p:cNvCxnSpPr>
            <a:stCxn id="9" idx="1"/>
          </p:cNvCxnSpPr>
          <p:nvPr/>
        </p:nvCxnSpPr>
        <p:spPr>
          <a:xfrm flipH="1">
            <a:off x="3962400" y="4610100"/>
            <a:ext cx="914400" cy="8001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72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584775"/>
          </a:xfrm>
          <a:prstGeom prst="rect">
            <a:avLst/>
          </a:prstGeom>
        </p:spPr>
        <p:txBody>
          <a:bodyPr wrap="square">
            <a:spAutoFit/>
          </a:bodyPr>
          <a:lstStyle/>
          <a:p>
            <a:r>
              <a:rPr lang="en-US" sz="3200" b="1" dirty="0" smtClean="0"/>
              <a:t>Nesting Habitat Toolbox</a:t>
            </a:r>
            <a:endParaRPr lang="en-US" sz="3200" b="1" dirty="0"/>
          </a:p>
        </p:txBody>
      </p:sp>
      <p:sp>
        <p:nvSpPr>
          <p:cNvPr id="8" name="TextBox 7"/>
          <p:cNvSpPr txBox="1"/>
          <p:nvPr/>
        </p:nvSpPr>
        <p:spPr>
          <a:xfrm>
            <a:off x="0" y="678991"/>
            <a:ext cx="9144000" cy="1446550"/>
          </a:xfrm>
          <a:prstGeom prst="rect">
            <a:avLst/>
          </a:prstGeom>
          <a:noFill/>
        </p:spPr>
        <p:txBody>
          <a:bodyPr wrap="square" rtlCol="0">
            <a:spAutoFit/>
          </a:bodyPr>
          <a:lstStyle/>
          <a:p>
            <a:pPr lvl="1"/>
            <a:endParaRPr lang="en-US" sz="2000" dirty="0">
              <a:cs typeface="Helvetica" panose="020B0604020202020204" pitchFamily="34" charset="0"/>
            </a:endParaRPr>
          </a:p>
          <a:p>
            <a:pPr marL="460375" lvl="1" indent="-344488">
              <a:buFont typeface="Arial"/>
              <a:buChar char="•"/>
            </a:pPr>
            <a:r>
              <a:rPr lang="en-US" sz="2400" dirty="0" smtClean="0"/>
              <a:t>Weighted overlay model</a:t>
            </a:r>
          </a:p>
          <a:p>
            <a:pPr marL="917575" lvl="2" indent="-344488">
              <a:buFont typeface="Arial"/>
              <a:buChar char="•"/>
            </a:pPr>
            <a:r>
              <a:rPr lang="en-US" sz="2400" dirty="0" smtClean="0"/>
              <a:t>Flexible weighting scheme</a:t>
            </a:r>
          </a:p>
          <a:p>
            <a:pPr marL="917575" lvl="2" indent="-344488">
              <a:buFont typeface="Arial"/>
              <a:buChar char="•"/>
            </a:pPr>
            <a:endParaRPr lang="en-US" sz="2000" dirty="0" smtClean="0"/>
          </a:p>
        </p:txBody>
      </p:sp>
      <p:pic>
        <p:nvPicPr>
          <p:cNvPr id="10" name="Picture 9"/>
          <p:cNvPicPr/>
          <p:nvPr/>
        </p:nvPicPr>
        <p:blipFill rotWithShape="1">
          <a:blip r:embed="rId3" cstate="print">
            <a:extLst>
              <a:ext uri="{28A0092B-C50C-407E-A947-70E740481C1C}">
                <a14:useLocalDpi xmlns:a14="http://schemas.microsoft.com/office/drawing/2010/main" val="0"/>
              </a:ext>
            </a:extLst>
          </a:blip>
          <a:srcRect r="29546" b="2202"/>
          <a:stretch/>
        </p:blipFill>
        <p:spPr bwMode="auto">
          <a:xfrm>
            <a:off x="6781801" y="2192048"/>
            <a:ext cx="2362199" cy="4700588"/>
          </a:xfrm>
          <a:prstGeom prst="rect">
            <a:avLst/>
          </a:prstGeom>
          <a:ln>
            <a:noFill/>
          </a:ln>
          <a:extLst>
            <a:ext uri="{53640926-AAD7-44D8-BBD7-CCE9431645EC}">
              <a14:shadowObscured xmlns:a14="http://schemas.microsoft.com/office/drawing/2010/main"/>
            </a:ext>
          </a:extLst>
        </p:spPr>
      </p:pic>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0" y="2192048"/>
            <a:ext cx="6096000" cy="4568970"/>
          </a:xfrm>
          <a:prstGeom prst="rect">
            <a:avLst/>
          </a:prstGeom>
        </p:spPr>
      </p:pic>
      <p:cxnSp>
        <p:nvCxnSpPr>
          <p:cNvPr id="3" name="Straight Arrow Connector 2"/>
          <p:cNvCxnSpPr/>
          <p:nvPr/>
        </p:nvCxnSpPr>
        <p:spPr>
          <a:xfrm flipV="1">
            <a:off x="5562600" y="4341668"/>
            <a:ext cx="2667000" cy="118283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7520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a:xfrm>
            <a:off x="0" y="6215002"/>
            <a:ext cx="9144000" cy="304800"/>
          </a:xfrm>
        </p:spPr>
        <p:txBody>
          <a:bodyPr/>
          <a:lstStyle/>
          <a:p>
            <a:pPr>
              <a:defRPr/>
            </a:pPr>
            <a:fld id="{8C84058B-C58A-4ACF-8FF8-435CA3485A6B}" type="slidenum">
              <a:rPr lang="en-US" smtClean="0"/>
              <a:pPr>
                <a:defRPr/>
              </a:pPr>
              <a:t>17</a:t>
            </a:fld>
            <a:endParaRPr lang="en-US"/>
          </a:p>
        </p:txBody>
      </p:sp>
      <p:grpSp>
        <p:nvGrpSpPr>
          <p:cNvPr id="6" name="Group 5"/>
          <p:cNvGrpSpPr/>
          <p:nvPr/>
        </p:nvGrpSpPr>
        <p:grpSpPr>
          <a:xfrm>
            <a:off x="5351507" y="4078195"/>
            <a:ext cx="3792492" cy="2453966"/>
            <a:chOff x="4414352" y="3326993"/>
            <a:chExt cx="4729648" cy="306036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4352" y="3326993"/>
              <a:ext cx="4729648" cy="3060360"/>
            </a:xfrm>
            <a:prstGeom prst="rect">
              <a:avLst/>
            </a:prstGeom>
          </p:spPr>
        </p:pic>
        <p:sp>
          <p:nvSpPr>
            <p:cNvPr id="14" name="TextBox 13"/>
            <p:cNvSpPr txBox="1"/>
            <p:nvPr/>
          </p:nvSpPr>
          <p:spPr>
            <a:xfrm>
              <a:off x="6172200" y="3429635"/>
              <a:ext cx="2667000" cy="2418132"/>
            </a:xfrm>
            <a:prstGeom prst="rect">
              <a:avLst/>
            </a:prstGeom>
            <a:noFill/>
          </p:spPr>
          <p:txBody>
            <a:bodyPr wrap="square" rtlCol="0">
              <a:spAutoFit/>
            </a:bodyPr>
            <a:lstStyle/>
            <a:p>
              <a:pPr marL="460375" lvl="1" indent="-344488">
                <a:buFont typeface="Wingdings" panose="05000000000000000000" pitchFamily="2" charset="2"/>
                <a:buChar char="§"/>
              </a:pPr>
              <a:r>
                <a:rPr lang="en-US" sz="1200" dirty="0" smtClean="0">
                  <a:solidFill>
                    <a:schemeClr val="tx2"/>
                  </a:solidFill>
                  <a:latin typeface="+mn-lt"/>
                  <a:ea typeface="Verdana" panose="020B0604030504040204" pitchFamily="34" charset="0"/>
                  <a:cs typeface="Verdana" panose="020B0604030504040204" pitchFamily="34" charset="0"/>
                </a:rPr>
                <a:t>Model Results – spatial representation of nesting habitat suitability</a:t>
              </a:r>
            </a:p>
            <a:p>
              <a:pPr marL="460375" lvl="1" indent="-344488">
                <a:buFont typeface="Wingdings" panose="05000000000000000000" pitchFamily="2" charset="2"/>
                <a:buChar char="§"/>
              </a:pPr>
              <a:r>
                <a:rPr lang="en-US" sz="1200" dirty="0" smtClean="0">
                  <a:solidFill>
                    <a:schemeClr val="tx2"/>
                  </a:solidFill>
                  <a:latin typeface="+mn-lt"/>
                  <a:ea typeface="Verdana" panose="020B0604030504040204" pitchFamily="34" charset="0"/>
                  <a:cs typeface="Verdana" panose="020B0604030504040204" pitchFamily="34" charset="0"/>
                </a:rPr>
                <a:t>Cool colors – higher nesting suitability</a:t>
              </a:r>
            </a:p>
            <a:p>
              <a:pPr marL="460375" lvl="1" indent="-344488">
                <a:buFont typeface="Wingdings" panose="05000000000000000000" pitchFamily="2" charset="2"/>
                <a:buChar char="§"/>
              </a:pPr>
              <a:r>
                <a:rPr lang="en-US" sz="1200" dirty="0" smtClean="0">
                  <a:solidFill>
                    <a:schemeClr val="tx2"/>
                  </a:solidFill>
                  <a:latin typeface="+mn-lt"/>
                  <a:ea typeface="Verdana" panose="020B0604030504040204" pitchFamily="34" charset="0"/>
                  <a:cs typeface="Verdana" panose="020B0604030504040204" pitchFamily="34" charset="0"/>
                </a:rPr>
                <a:t>Warm colors – lower nesting suitability</a:t>
              </a:r>
              <a:endParaRPr lang="en-US" sz="1200" dirty="0" smtClean="0">
                <a:solidFill>
                  <a:schemeClr val="tx2"/>
                </a:solidFill>
                <a:latin typeface="+mn-lt"/>
              </a:endParaRPr>
            </a:p>
            <a:p>
              <a:pPr marL="460375" lvl="1" indent="-344488">
                <a:buFont typeface="Arial"/>
                <a:buChar char="•"/>
              </a:pPr>
              <a:endParaRPr lang="en-US" sz="1200" dirty="0">
                <a:solidFill>
                  <a:schemeClr val="tx2"/>
                </a:solidFill>
                <a:latin typeface="+mn-lt"/>
              </a:endParaRPr>
            </a:p>
            <a:p>
              <a:pPr marL="917575" lvl="2" indent="-344488">
                <a:buFont typeface="Arial"/>
                <a:buChar char="•"/>
              </a:pPr>
              <a:endParaRPr lang="en-US" sz="1200" dirty="0" smtClean="0">
                <a:solidFill>
                  <a:schemeClr val="tx2"/>
                </a:solidFill>
                <a:latin typeface="+mn-lt"/>
              </a:endParaRPr>
            </a:p>
          </p:txBody>
        </p:sp>
        <p:pic>
          <p:nvPicPr>
            <p:cNvPr id="102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25831"/>
            <a:stretch/>
          </p:blipFill>
          <p:spPr bwMode="auto">
            <a:xfrm rot="5400000">
              <a:off x="3992208" y="4110075"/>
              <a:ext cx="2183019" cy="97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5" name="Picture 34"/>
          <p:cNvPicPr/>
          <p:nvPr/>
        </p:nvPicPr>
        <p:blipFill rotWithShape="1">
          <a:blip r:embed="rId6" cstate="print">
            <a:extLst>
              <a:ext uri="{28A0092B-C50C-407E-A947-70E740481C1C}">
                <a14:useLocalDpi xmlns:a14="http://schemas.microsoft.com/office/drawing/2010/main" val="0"/>
              </a:ext>
            </a:extLst>
          </a:blip>
          <a:srcRect t="66985" r="26610"/>
          <a:stretch/>
        </p:blipFill>
        <p:spPr>
          <a:xfrm>
            <a:off x="5351507" y="3154506"/>
            <a:ext cx="2585650" cy="879655"/>
          </a:xfrm>
          <a:prstGeom prst="rect">
            <a:avLst/>
          </a:prstGeom>
        </p:spPr>
      </p:pic>
      <p:grpSp>
        <p:nvGrpSpPr>
          <p:cNvPr id="31" name="Group 30"/>
          <p:cNvGrpSpPr/>
          <p:nvPr/>
        </p:nvGrpSpPr>
        <p:grpSpPr>
          <a:xfrm>
            <a:off x="5351507" y="838200"/>
            <a:ext cx="3716294" cy="2100202"/>
            <a:chOff x="0" y="4131287"/>
            <a:chExt cx="3962400" cy="2709780"/>
          </a:xfrm>
        </p:grpSpPr>
        <p:pic>
          <p:nvPicPr>
            <p:cNvPr id="20" name="Picture 19"/>
            <p:cNvPicPr/>
            <p:nvPr/>
          </p:nvPicPr>
          <p:blipFill rotWithShape="1">
            <a:blip r:embed="rId7" cstate="print">
              <a:extLst>
                <a:ext uri="{28A0092B-C50C-407E-A947-70E740481C1C}">
                  <a14:useLocalDpi xmlns:a14="http://schemas.microsoft.com/office/drawing/2010/main" val="0"/>
                </a:ext>
              </a:extLst>
            </a:blip>
            <a:srcRect b="7873"/>
            <a:stretch/>
          </p:blipFill>
          <p:spPr>
            <a:xfrm>
              <a:off x="0" y="4131287"/>
              <a:ext cx="3962400" cy="2709780"/>
            </a:xfrm>
            <a:prstGeom prst="rect">
              <a:avLst/>
            </a:prstGeom>
          </p:spPr>
        </p:pic>
        <p:pic>
          <p:nvPicPr>
            <p:cNvPr id="19" name="Picture 18"/>
            <p:cNvPicPr/>
            <p:nvPr/>
          </p:nvPicPr>
          <p:blipFill rotWithShape="1">
            <a:blip r:embed="rId8" cstate="print">
              <a:extLst>
                <a:ext uri="{28A0092B-C50C-407E-A947-70E740481C1C}">
                  <a14:useLocalDpi xmlns:a14="http://schemas.microsoft.com/office/drawing/2010/main" val="0"/>
                </a:ext>
              </a:extLst>
            </a:blip>
            <a:srcRect l="22775"/>
            <a:stretch/>
          </p:blipFill>
          <p:spPr>
            <a:xfrm>
              <a:off x="2590798" y="4306162"/>
              <a:ext cx="1352205" cy="2362200"/>
            </a:xfrm>
            <a:prstGeom prst="rect">
              <a:avLst/>
            </a:prstGeom>
          </p:spPr>
        </p:pic>
        <p:cxnSp>
          <p:nvCxnSpPr>
            <p:cNvPr id="22" name="Straight Arrow Connector 21"/>
            <p:cNvCxnSpPr/>
            <p:nvPr/>
          </p:nvCxnSpPr>
          <p:spPr>
            <a:xfrm flipH="1">
              <a:off x="1140995" y="5487262"/>
              <a:ext cx="565297" cy="57086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p:nvPr/>
          </p:nvPicPr>
          <p:blipFill>
            <a:blip r:embed="rId9" cstate="print">
              <a:extLst>
                <a:ext uri="{28A0092B-C50C-407E-A947-70E740481C1C}">
                  <a14:useLocalDpi xmlns:a14="http://schemas.microsoft.com/office/drawing/2010/main" val="0"/>
                </a:ext>
              </a:extLst>
            </a:blip>
            <a:stretch>
              <a:fillRect/>
            </a:stretch>
          </p:blipFill>
          <p:spPr>
            <a:xfrm>
              <a:off x="1470839" y="4691731"/>
              <a:ext cx="1272361" cy="1080963"/>
            </a:xfrm>
            <a:prstGeom prst="rect">
              <a:avLst/>
            </a:prstGeom>
          </p:spPr>
        </p:pic>
      </p:grpSp>
      <p:grpSp>
        <p:nvGrpSpPr>
          <p:cNvPr id="29" name="Group 28"/>
          <p:cNvGrpSpPr/>
          <p:nvPr/>
        </p:nvGrpSpPr>
        <p:grpSpPr>
          <a:xfrm>
            <a:off x="7805381" y="1947802"/>
            <a:ext cx="1208918" cy="2789638"/>
            <a:chOff x="7519018" y="444252"/>
            <a:chExt cx="1208918" cy="2789638"/>
          </a:xfrm>
        </p:grpSpPr>
        <p:pic>
          <p:nvPicPr>
            <p:cNvPr id="34" name="Picture 33"/>
            <p:cNvPicPr>
              <a:picLocks noChangeAspect="1"/>
            </p:cNvPicPr>
            <p:nvPr/>
          </p:nvPicPr>
          <p:blipFill rotWithShape="1">
            <a:blip r:embed="rId10" cstate="print">
              <a:extLst>
                <a:ext uri="{28A0092B-C50C-407E-A947-70E740481C1C}">
                  <a14:useLocalDpi xmlns:a14="http://schemas.microsoft.com/office/drawing/2010/main" val="0"/>
                </a:ext>
              </a:extLst>
            </a:blip>
            <a:srcRect l="64739" t="53463" r="12417" b="7095"/>
            <a:stretch/>
          </p:blipFill>
          <p:spPr>
            <a:xfrm>
              <a:off x="7519018" y="981807"/>
              <a:ext cx="990600" cy="2252083"/>
            </a:xfrm>
            <a:prstGeom prst="rect">
              <a:avLst/>
            </a:prstGeom>
            <a:scene3d>
              <a:camera prst="isometricOffAxis1Top"/>
              <a:lightRig rig="threePt" dir="t"/>
            </a:scene3d>
          </p:spPr>
        </p:pic>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l="64738" t="9218" r="9949" b="53659"/>
            <a:stretch/>
          </p:blipFill>
          <p:spPr>
            <a:xfrm>
              <a:off x="7630282" y="726368"/>
              <a:ext cx="1097654" cy="2119610"/>
            </a:xfrm>
            <a:prstGeom prst="rect">
              <a:avLst/>
            </a:prstGeom>
            <a:scene3d>
              <a:camera prst="isometricOffAxis1Top"/>
              <a:lightRig rig="threePt" dir="t"/>
            </a:scene3d>
          </p:spPr>
        </p:pic>
        <p:pic>
          <p:nvPicPr>
            <p:cNvPr id="32" name="Picture 31"/>
            <p:cNvPicPr>
              <a:picLocks noChangeAspect="1"/>
            </p:cNvPicPr>
            <p:nvPr/>
          </p:nvPicPr>
          <p:blipFill rotWithShape="1">
            <a:blip r:embed="rId10" cstate="print">
              <a:extLst>
                <a:ext uri="{28A0092B-C50C-407E-A947-70E740481C1C}">
                  <a14:useLocalDpi xmlns:a14="http://schemas.microsoft.com/office/drawing/2010/main" val="0"/>
                </a:ext>
              </a:extLst>
            </a:blip>
            <a:srcRect l="20375" t="9218" r="59250" b="53659"/>
            <a:stretch/>
          </p:blipFill>
          <p:spPr>
            <a:xfrm>
              <a:off x="7844393" y="444252"/>
              <a:ext cx="883543" cy="2119610"/>
            </a:xfrm>
            <a:prstGeom prst="rect">
              <a:avLst/>
            </a:prstGeom>
            <a:scene3d>
              <a:camera prst="isometricOffAxis1Top"/>
              <a:lightRig rig="threePt" dir="t"/>
            </a:scene3d>
          </p:spPr>
        </p:pic>
      </p:grpSp>
      <p:sp>
        <p:nvSpPr>
          <p:cNvPr id="16" name="TextBox 15"/>
          <p:cNvSpPr txBox="1"/>
          <p:nvPr/>
        </p:nvSpPr>
        <p:spPr>
          <a:xfrm>
            <a:off x="-152400" y="905350"/>
            <a:ext cx="5650430" cy="5570756"/>
          </a:xfrm>
          <a:prstGeom prst="rect">
            <a:avLst/>
          </a:prstGeom>
          <a:noFill/>
        </p:spPr>
        <p:txBody>
          <a:bodyPr wrap="square" rtlCol="0">
            <a:spAutoFit/>
          </a:bodyPr>
          <a:lstStyle/>
          <a:p>
            <a:pPr marL="460375" lvl="1" indent="-344488">
              <a:buFont typeface="Wingdings" panose="05000000000000000000" pitchFamily="2" charset="2"/>
              <a:buChar char="§"/>
            </a:pPr>
            <a:r>
              <a:rPr lang="en-US" sz="2000" dirty="0">
                <a:latin typeface="+mn-lt"/>
              </a:rPr>
              <a:t>Tool to assist </a:t>
            </a:r>
            <a:r>
              <a:rPr lang="en-US" sz="2000" dirty="0" smtClean="0">
                <a:latin typeface="+mn-lt"/>
              </a:rPr>
              <a:t>user </a:t>
            </a:r>
            <a:r>
              <a:rPr lang="en-US" sz="2000" dirty="0">
                <a:latin typeface="+mn-lt"/>
              </a:rPr>
              <a:t>with assessing relative </a:t>
            </a:r>
            <a:r>
              <a:rPr lang="en-US" sz="2000" dirty="0" smtClean="0">
                <a:latin typeface="+mn-lt"/>
              </a:rPr>
              <a:t>nesting habitat suitability </a:t>
            </a:r>
            <a:r>
              <a:rPr lang="en-US" sz="2000" dirty="0">
                <a:latin typeface="+mn-lt"/>
              </a:rPr>
              <a:t>in </a:t>
            </a:r>
            <a:r>
              <a:rPr lang="en-US" sz="2000" dirty="0" smtClean="0">
                <a:latin typeface="+mn-lt"/>
              </a:rPr>
              <a:t>ROI</a:t>
            </a:r>
            <a:endParaRPr lang="en-US" sz="2000" dirty="0">
              <a:latin typeface="+mn-lt"/>
            </a:endParaRPr>
          </a:p>
          <a:p>
            <a:pPr marL="917575" lvl="2" indent="-344488">
              <a:buFont typeface="Wingdings" panose="05000000000000000000" pitchFamily="2" charset="2"/>
              <a:buChar char="§"/>
            </a:pPr>
            <a:r>
              <a:rPr lang="en-US" sz="2000" dirty="0" smtClean="0">
                <a:latin typeface="+mn-lt"/>
              </a:rPr>
              <a:t>Regional - </a:t>
            </a:r>
            <a:r>
              <a:rPr lang="en-US" sz="2000" dirty="0">
                <a:latin typeface="+mn-lt"/>
              </a:rPr>
              <a:t>G</a:t>
            </a:r>
            <a:r>
              <a:rPr lang="en-US" sz="2000" dirty="0" smtClean="0">
                <a:latin typeface="+mn-lt"/>
              </a:rPr>
              <a:t>eospatial </a:t>
            </a:r>
            <a:r>
              <a:rPr lang="en-US" sz="2000" dirty="0">
                <a:latin typeface="+mn-lt"/>
              </a:rPr>
              <a:t>methods </a:t>
            </a:r>
            <a:r>
              <a:rPr lang="en-US" sz="2000" dirty="0" smtClean="0">
                <a:latin typeface="+mn-lt"/>
              </a:rPr>
              <a:t>streamlined:</a:t>
            </a:r>
          </a:p>
          <a:p>
            <a:pPr marL="573087" lvl="2"/>
            <a:r>
              <a:rPr lang="en-US" sz="2000" dirty="0">
                <a:latin typeface="+mn-lt"/>
              </a:rPr>
              <a:t>	</a:t>
            </a:r>
            <a:r>
              <a:rPr lang="en-US" dirty="0" smtClean="0">
                <a:latin typeface="+mn-lt"/>
              </a:rPr>
              <a:t>1) Beach </a:t>
            </a:r>
            <a:r>
              <a:rPr lang="en-US" dirty="0">
                <a:latin typeface="+mn-lt"/>
              </a:rPr>
              <a:t>width, </a:t>
            </a:r>
            <a:r>
              <a:rPr lang="en-US" dirty="0" smtClean="0">
                <a:latin typeface="+mn-lt"/>
              </a:rPr>
              <a:t>2) slope</a:t>
            </a:r>
            <a:r>
              <a:rPr lang="en-US" dirty="0">
                <a:latin typeface="+mn-lt"/>
              </a:rPr>
              <a:t>, </a:t>
            </a:r>
            <a:r>
              <a:rPr lang="en-US" dirty="0" smtClean="0">
                <a:latin typeface="+mn-lt"/>
              </a:rPr>
              <a:t>3) dune elevation,</a:t>
            </a:r>
          </a:p>
          <a:p>
            <a:pPr marL="573087" lvl="2"/>
            <a:r>
              <a:rPr lang="en-US" dirty="0">
                <a:latin typeface="+mn-lt"/>
              </a:rPr>
              <a:t>	</a:t>
            </a:r>
            <a:r>
              <a:rPr lang="en-US" dirty="0" smtClean="0">
                <a:latin typeface="+mn-lt"/>
              </a:rPr>
              <a:t>4) clip grid to ROI</a:t>
            </a:r>
          </a:p>
          <a:p>
            <a:pPr marL="917575" lvl="2" indent="-344488">
              <a:buFont typeface="Wingdings" panose="05000000000000000000" pitchFamily="2" charset="2"/>
              <a:buChar char="§"/>
            </a:pPr>
            <a:r>
              <a:rPr lang="en-US" sz="2000" dirty="0" smtClean="0">
                <a:latin typeface="+mn-lt"/>
              </a:rPr>
              <a:t>Multi-criteria model analyzed with user specified weighting scheme </a:t>
            </a:r>
          </a:p>
          <a:p>
            <a:pPr marL="1374775" lvl="3" indent="-344488">
              <a:buFont typeface="Wingdings" panose="05000000000000000000" pitchFamily="2" charset="2"/>
              <a:buChar char="§"/>
            </a:pPr>
            <a:r>
              <a:rPr lang="en-US" sz="2000" dirty="0" smtClean="0">
                <a:latin typeface="+mn-lt"/>
              </a:rPr>
              <a:t>Include additional parameters</a:t>
            </a:r>
          </a:p>
          <a:p>
            <a:pPr marL="460375" lvl="1" indent="-344488">
              <a:buFont typeface="Wingdings" panose="05000000000000000000" pitchFamily="2" charset="2"/>
              <a:buChar char="§"/>
            </a:pPr>
            <a:r>
              <a:rPr lang="en-US" sz="2000" dirty="0" smtClean="0">
                <a:latin typeface="+mn-lt"/>
              </a:rPr>
              <a:t>Model Results: spatial representation of nesting habitat suitability</a:t>
            </a:r>
          </a:p>
          <a:p>
            <a:pPr marL="917575" lvl="2" indent="-344488">
              <a:buFont typeface="Wingdings" panose="05000000000000000000" pitchFamily="2" charset="2"/>
              <a:buChar char="§"/>
            </a:pPr>
            <a:r>
              <a:rPr lang="en-US" sz="2000" dirty="0" smtClean="0">
                <a:latin typeface="+mn-lt"/>
                <a:ea typeface="Verdana" panose="020B0604030504040204" pitchFamily="34" charset="0"/>
                <a:cs typeface="Verdana" panose="020B0604030504040204" pitchFamily="34" charset="0"/>
              </a:rPr>
              <a:t>Monitor </a:t>
            </a:r>
            <a:r>
              <a:rPr lang="en-US" sz="2000" dirty="0">
                <a:latin typeface="+mn-lt"/>
                <a:ea typeface="Verdana" panose="020B0604030504040204" pitchFamily="34" charset="0"/>
                <a:cs typeface="Verdana" panose="020B0604030504040204" pitchFamily="34" charset="0"/>
              </a:rPr>
              <a:t>the changing status of the coast </a:t>
            </a:r>
          </a:p>
          <a:p>
            <a:pPr marL="917575" lvl="2" indent="-344488">
              <a:buFont typeface="Wingdings" panose="05000000000000000000" pitchFamily="2" charset="2"/>
              <a:buChar char="§"/>
            </a:pPr>
            <a:r>
              <a:rPr lang="en-US" sz="2000" dirty="0" smtClean="0">
                <a:latin typeface="+mn-lt"/>
                <a:ea typeface="Verdana" panose="020B0604030504040204" pitchFamily="34" charset="0"/>
                <a:cs typeface="Verdana" panose="020B0604030504040204" pitchFamily="34" charset="0"/>
              </a:rPr>
              <a:t>Identify priority areas to </a:t>
            </a:r>
            <a:r>
              <a:rPr lang="en-US" sz="2000" dirty="0">
                <a:latin typeface="+mn-lt"/>
                <a:ea typeface="Verdana" panose="020B0604030504040204" pitchFamily="34" charset="0"/>
                <a:cs typeface="Verdana" panose="020B0604030504040204" pitchFamily="34" charset="0"/>
              </a:rPr>
              <a:t>improve the beach area and enhance nesting habitat suitability through beneficially managing sediment and other resources</a:t>
            </a:r>
          </a:p>
          <a:p>
            <a:pPr marL="460375" lvl="1" indent="-344488">
              <a:buFont typeface="Wingdings" panose="05000000000000000000" pitchFamily="2" charset="2"/>
              <a:buChar char="§"/>
            </a:pPr>
            <a:endParaRPr lang="en-US" sz="2000" dirty="0">
              <a:latin typeface="+mn-lt"/>
            </a:endParaRPr>
          </a:p>
          <a:p>
            <a:pPr marL="460375" lvl="1" indent="-344488">
              <a:buFont typeface="Arial"/>
              <a:buChar char="•"/>
            </a:pPr>
            <a:endParaRPr lang="en-US" sz="2000" dirty="0" smtClean="0">
              <a:latin typeface="+mn-lt"/>
            </a:endParaRPr>
          </a:p>
        </p:txBody>
      </p:sp>
      <p:cxnSp>
        <p:nvCxnSpPr>
          <p:cNvPr id="37" name="Straight Arrow Connector 36"/>
          <p:cNvCxnSpPr>
            <a:stCxn id="20" idx="2"/>
          </p:cNvCxnSpPr>
          <p:nvPr/>
        </p:nvCxnSpPr>
        <p:spPr>
          <a:xfrm>
            <a:off x="7209654" y="2938402"/>
            <a:ext cx="0" cy="2161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162800" y="3971816"/>
            <a:ext cx="0" cy="2161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0" y="0"/>
            <a:ext cx="9144000" cy="584775"/>
          </a:xfrm>
          <a:prstGeom prst="rect">
            <a:avLst/>
          </a:prstGeom>
        </p:spPr>
        <p:txBody>
          <a:bodyPr wrap="square">
            <a:spAutoFit/>
          </a:bodyPr>
          <a:lstStyle/>
          <a:p>
            <a:r>
              <a:rPr lang="en-US" sz="3200" b="1" dirty="0" smtClean="0"/>
              <a:t>Nesting Habitat Toolbox</a:t>
            </a:r>
            <a:endParaRPr lang="en-US" sz="3200" b="1" dirty="0"/>
          </a:p>
        </p:txBody>
      </p:sp>
    </p:spTree>
    <p:extLst>
      <p:ext uri="{BB962C8B-B14F-4D97-AF65-F5344CB8AC3E}">
        <p14:creationId xmlns:p14="http://schemas.microsoft.com/office/powerpoint/2010/main" val="3932225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84775"/>
          </a:xfrm>
          <a:prstGeom prst="rect">
            <a:avLst/>
          </a:prstGeom>
        </p:spPr>
        <p:txBody>
          <a:bodyPr wrap="square">
            <a:spAutoFit/>
          </a:bodyPr>
          <a:lstStyle/>
          <a:p>
            <a:pPr marL="115887" lvl="1"/>
            <a:r>
              <a:rPr lang="en-US" sz="3200" dirty="0"/>
              <a:t>Environmental &amp; anthropogenic parameters</a:t>
            </a:r>
          </a:p>
        </p:txBody>
      </p:sp>
      <p:sp>
        <p:nvSpPr>
          <p:cNvPr id="8" name="TextBox 7"/>
          <p:cNvSpPr txBox="1"/>
          <p:nvPr/>
        </p:nvSpPr>
        <p:spPr>
          <a:xfrm>
            <a:off x="0" y="457200"/>
            <a:ext cx="9144000" cy="2308324"/>
          </a:xfrm>
          <a:prstGeom prst="rect">
            <a:avLst/>
          </a:prstGeom>
          <a:noFill/>
        </p:spPr>
        <p:txBody>
          <a:bodyPr wrap="square" rtlCol="0">
            <a:spAutoFit/>
          </a:bodyPr>
          <a:lstStyle/>
          <a:p>
            <a:pPr lvl="1"/>
            <a:endParaRPr lang="en-US" sz="2000" dirty="0">
              <a:cs typeface="Helvetica" panose="020B0604020202020204" pitchFamily="34" charset="0"/>
            </a:endParaRPr>
          </a:p>
          <a:p>
            <a:pPr marL="917575" lvl="2" indent="-344488">
              <a:buFont typeface="Arial"/>
              <a:buChar char="•"/>
            </a:pPr>
            <a:r>
              <a:rPr lang="en-US" sz="2000" dirty="0"/>
              <a:t>Identify opportunities for habitat enhancement and improvement with maximum benefit to the </a:t>
            </a:r>
            <a:r>
              <a:rPr lang="en-US" sz="2000" dirty="0" smtClean="0"/>
              <a:t>species</a:t>
            </a:r>
          </a:p>
          <a:p>
            <a:pPr marL="917575" lvl="2" indent="-344488">
              <a:buFont typeface="Arial"/>
              <a:buChar char="•"/>
            </a:pPr>
            <a:r>
              <a:rPr lang="en-US" sz="2000" dirty="0" smtClean="0"/>
              <a:t>evaluating </a:t>
            </a:r>
            <a:r>
              <a:rPr lang="en-US" sz="2000" dirty="0"/>
              <a:t>habitat characteristics or quality, impacting site preference and mortality rates</a:t>
            </a:r>
            <a:endParaRPr lang="en-US" sz="2000" dirty="0">
              <a:latin typeface="Helvetica" panose="020B0604020202020204" pitchFamily="34" charset="0"/>
              <a:cs typeface="Helvetica" panose="020B0604020202020204" pitchFamily="34" charset="0"/>
            </a:endParaRPr>
          </a:p>
          <a:p>
            <a:pPr marL="460375" lvl="1" indent="-344488">
              <a:buFont typeface="Arial"/>
              <a:buChar char="•"/>
            </a:pPr>
            <a:endParaRPr lang="en-US" sz="2400" dirty="0"/>
          </a:p>
          <a:p>
            <a:pPr marL="917575" lvl="2" indent="-344488">
              <a:buFont typeface="Arial"/>
              <a:buChar char="•"/>
            </a:pPr>
            <a:endParaRPr lang="en-US" sz="2000" dirty="0" smtClean="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729" t="5592" r="4915" b="58279"/>
          <a:stretch/>
        </p:blipFill>
        <p:spPr>
          <a:xfrm>
            <a:off x="0" y="2136778"/>
            <a:ext cx="9065048" cy="4690742"/>
          </a:xfrm>
          <a:prstGeom prst="rect">
            <a:avLst/>
          </a:prstGeom>
        </p:spPr>
      </p:pic>
      <p:sp>
        <p:nvSpPr>
          <p:cNvPr id="9" name="Rectangle 8"/>
          <p:cNvSpPr/>
          <p:nvPr/>
        </p:nvSpPr>
        <p:spPr>
          <a:xfrm>
            <a:off x="2029207" y="5562600"/>
            <a:ext cx="6563788" cy="1066800"/>
          </a:xfrm>
          <a:prstGeom prst="rect">
            <a:avLst/>
          </a:prstGeom>
          <a:noFill/>
          <a:ln w="254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endCxn id="4" idx="2"/>
          </p:cNvCxnSpPr>
          <p:nvPr/>
        </p:nvCxnSpPr>
        <p:spPr>
          <a:xfrm flipH="1" flipV="1">
            <a:off x="8494924" y="3952660"/>
            <a:ext cx="98071" cy="1609940"/>
          </a:xfrm>
          <a:prstGeom prst="straightConnector1">
            <a:avLst/>
          </a:prstGeom>
          <a:ln w="1270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924800" y="2136778"/>
            <a:ext cx="1140248" cy="1815882"/>
          </a:xfrm>
          <a:prstGeom prst="rect">
            <a:avLst/>
          </a:prstGeom>
          <a:solidFill>
            <a:schemeClr val="bg1">
              <a:alpha val="84000"/>
            </a:schemeClr>
          </a:solidFill>
          <a:ln>
            <a:solidFill>
              <a:schemeClr val="tx1"/>
            </a:solidFill>
          </a:ln>
        </p:spPr>
        <p:txBody>
          <a:bodyPr wrap="square" rtlCol="0">
            <a:spAutoFit/>
          </a:bodyPr>
          <a:lstStyle/>
          <a:p>
            <a:pPr marL="0" lvl="2"/>
            <a:r>
              <a:rPr lang="en-US" sz="1400" i="1" dirty="0"/>
              <a:t>lack of dune vegetation or potential for light pollution in areas that are highly </a:t>
            </a:r>
            <a:r>
              <a:rPr lang="en-US" sz="1400" i="1" dirty="0" smtClean="0"/>
              <a:t>suitable</a:t>
            </a:r>
            <a:endParaRPr lang="en-US" sz="1400" dirty="0"/>
          </a:p>
        </p:txBody>
      </p:sp>
    </p:spTree>
    <p:extLst>
      <p:ext uri="{BB962C8B-B14F-4D97-AF65-F5344CB8AC3E}">
        <p14:creationId xmlns:p14="http://schemas.microsoft.com/office/powerpoint/2010/main" val="172999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685800"/>
            <a:ext cx="5943600" cy="5339923"/>
          </a:xfrm>
          <a:prstGeom prst="rect">
            <a:avLst/>
          </a:prstGeom>
        </p:spPr>
        <p:txBody>
          <a:bodyPr wrap="square">
            <a:spAutoFit/>
          </a:bodyPr>
          <a:lstStyle/>
          <a:p>
            <a:pPr marL="628650" lvl="1" indent="-342900">
              <a:spcBef>
                <a:spcPct val="50000"/>
              </a:spcBef>
              <a:buFont typeface="Arial" pitchFamily="34" charset="0"/>
              <a:buChar char="•"/>
            </a:pPr>
            <a:r>
              <a:rPr lang="en-US" sz="2200" b="1" dirty="0" smtClean="0"/>
              <a:t>Operations</a:t>
            </a:r>
            <a:r>
              <a:rPr lang="en-US" sz="2200" dirty="0" smtClean="0"/>
              <a:t>: evaluate potential impacts of operational activities to nesting habitat and track changes through time (Engineering with Nature, Regional Sediment Management)</a:t>
            </a:r>
          </a:p>
          <a:p>
            <a:pPr marL="628650" lvl="1" indent="-342900">
              <a:spcBef>
                <a:spcPct val="50000"/>
              </a:spcBef>
              <a:buFont typeface="Arial" pitchFamily="34" charset="0"/>
              <a:buChar char="•"/>
            </a:pPr>
            <a:r>
              <a:rPr lang="en-US" sz="2200" b="1" dirty="0" smtClean="0"/>
              <a:t>Planning</a:t>
            </a:r>
            <a:r>
              <a:rPr lang="en-US" sz="2200" dirty="0" smtClean="0"/>
              <a:t>: improve coordination between agency partners to identify priority areas that would benefit from beneficially using sediment obtained through dredging activities </a:t>
            </a:r>
          </a:p>
          <a:p>
            <a:pPr marL="628650" lvl="1" indent="-342900">
              <a:spcBef>
                <a:spcPct val="50000"/>
              </a:spcBef>
              <a:buFont typeface="Arial" pitchFamily="34" charset="0"/>
              <a:buChar char="•"/>
            </a:pPr>
            <a:r>
              <a:rPr lang="en-US" sz="2200" b="1" dirty="0" smtClean="0"/>
              <a:t>R&amp;D</a:t>
            </a:r>
            <a:r>
              <a:rPr lang="en-US" sz="2200" dirty="0" smtClean="0"/>
              <a:t>: evaluate beaches for better understanding of physical parameters needed to support nesting habitat</a:t>
            </a:r>
          </a:p>
          <a:p>
            <a:pPr marL="628650" lvl="1" indent="-342900">
              <a:spcBef>
                <a:spcPct val="50000"/>
              </a:spcBef>
            </a:pPr>
            <a:r>
              <a:rPr lang="en-US" sz="2200" dirty="0" smtClean="0"/>
              <a:t>. </a:t>
            </a:r>
          </a:p>
        </p:txBody>
      </p:sp>
      <p:sp>
        <p:nvSpPr>
          <p:cNvPr id="7" name="Rectangle 6"/>
          <p:cNvSpPr/>
          <p:nvPr/>
        </p:nvSpPr>
        <p:spPr>
          <a:xfrm>
            <a:off x="0" y="0"/>
            <a:ext cx="9144000" cy="584775"/>
          </a:xfrm>
          <a:prstGeom prst="rect">
            <a:avLst/>
          </a:prstGeom>
        </p:spPr>
        <p:txBody>
          <a:bodyPr wrap="square">
            <a:spAutoFit/>
          </a:bodyPr>
          <a:lstStyle/>
          <a:p>
            <a:r>
              <a:rPr lang="en-US" sz="3200" b="1" dirty="0" smtClean="0"/>
              <a:t>Project Value</a:t>
            </a:r>
            <a:endParaRPr lang="en-US" sz="3200" b="1" dirty="0"/>
          </a:p>
        </p:txBody>
      </p:sp>
      <p:sp>
        <p:nvSpPr>
          <p:cNvPr id="8" name="Rectangle 7"/>
          <p:cNvSpPr/>
          <p:nvPr/>
        </p:nvSpPr>
        <p:spPr>
          <a:xfrm>
            <a:off x="6096000" y="0"/>
            <a:ext cx="3048000" cy="338554"/>
          </a:xfrm>
          <a:prstGeom prst="rect">
            <a:avLst/>
          </a:prstGeom>
          <a:noFill/>
          <a:ln w="25400">
            <a:solidFill>
              <a:srgbClr val="C00000"/>
            </a:solidFill>
          </a:ln>
        </p:spPr>
        <p:txBody>
          <a:bodyPr wrap="square">
            <a:spAutoFit/>
          </a:bodyPr>
          <a:lstStyle/>
          <a:p>
            <a:r>
              <a:rPr lang="en-US" sz="1600" dirty="0"/>
              <a:t>doi:</a:t>
            </a:r>
            <a:r>
              <a:rPr lang="en-US" sz="1600" dirty="0">
                <a:hlinkClick r:id="rId3"/>
              </a:rPr>
              <a:t>10.3390/rs8070573</a:t>
            </a:r>
            <a:endParaRPr lang="en-US" sz="16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007" y="717755"/>
            <a:ext cx="3121077" cy="4002515"/>
          </a:xfrm>
          <a:prstGeom prst="rect">
            <a:avLst/>
          </a:prstGeom>
          <a:noFill/>
          <a:ln w="9525">
            <a:solidFill>
              <a:srgbClr val="C00000"/>
            </a:solidFill>
            <a:miter lim="800000"/>
            <a:headEnd/>
            <a:tailEnd/>
          </a:ln>
          <a:scene3d>
            <a:camera prst="isometricOffAxis2Left"/>
            <a:lightRig rig="threePt" dir="t"/>
          </a:scene3d>
          <a:extLst>
            <a:ext uri="{909E8E84-426E-40DD-AFC4-6F175D3DCCD1}">
              <a14:hiddenFill xmlns:a14="http://schemas.microsoft.com/office/drawing/2010/main">
                <a:solidFill>
                  <a:schemeClr val="accent1"/>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769203"/>
          </a:xfrm>
        </p:spPr>
        <p:txBody>
          <a:bodyPr/>
          <a:lstStyle/>
          <a:p>
            <a:pPr algn="l"/>
            <a:r>
              <a:rPr lang="en-US" sz="3200" b="1" dirty="0" smtClean="0"/>
              <a:t>Overview</a:t>
            </a:r>
            <a:endParaRPr lang="en-US" sz="2100" dirty="0"/>
          </a:p>
        </p:txBody>
      </p:sp>
      <p:sp>
        <p:nvSpPr>
          <p:cNvPr id="6" name="Rectangle 3"/>
          <p:cNvSpPr txBox="1">
            <a:spLocks noChangeArrowheads="1"/>
          </p:cNvSpPr>
          <p:nvPr/>
        </p:nvSpPr>
        <p:spPr bwMode="auto">
          <a:xfrm>
            <a:off x="3070559" y="2725111"/>
            <a:ext cx="3862419"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1" indent="-285750" eaLnBrk="0" hangingPunct="0">
              <a:spcBef>
                <a:spcPct val="15000"/>
              </a:spcBef>
              <a:buSzPct val="75000"/>
              <a:buFont typeface="Arial" pitchFamily="34" charset="0"/>
              <a:buChar char="─"/>
              <a:defRPr/>
            </a:pPr>
            <a:r>
              <a:rPr lang="en-US" sz="2000" dirty="0" smtClean="0">
                <a:latin typeface="+mj-lt"/>
              </a:rPr>
              <a:t>700 miles of coastline designated as critical habitat  (CH) for loggerhead sea turtle (</a:t>
            </a:r>
            <a:r>
              <a:rPr lang="en-US" sz="2000" i="1" dirty="0" smtClean="0">
                <a:latin typeface="+mj-lt"/>
              </a:rPr>
              <a:t>Caretta </a:t>
            </a:r>
            <a:r>
              <a:rPr lang="en-US" sz="2000" i="1" dirty="0" err="1" smtClean="0">
                <a:latin typeface="+mj-lt"/>
              </a:rPr>
              <a:t>caretta</a:t>
            </a:r>
            <a:r>
              <a:rPr lang="en-US" sz="2000" dirty="0" smtClean="0">
                <a:latin typeface="+mj-lt"/>
              </a:rPr>
              <a:t>) conservation.   </a:t>
            </a:r>
          </a:p>
          <a:p>
            <a:pPr marL="742950" lvl="1" indent="-285750" eaLnBrk="0" hangingPunct="0">
              <a:spcBef>
                <a:spcPct val="15000"/>
              </a:spcBef>
              <a:buSzPct val="75000"/>
              <a:buFont typeface="Arial" pitchFamily="34" charset="0"/>
              <a:buChar char="─"/>
              <a:defRPr/>
            </a:pPr>
            <a:endParaRPr kumimoji="0" lang="en-US" sz="2000" b="0" i="0" u="none" strike="noStrike" kern="0" cap="none" spc="0" normalizeH="0" baseline="0" noProof="0" dirty="0" smtClean="0">
              <a:ln>
                <a:noFill/>
              </a:ln>
              <a:solidFill>
                <a:schemeClr val="tx1"/>
              </a:solidFill>
              <a:effectLst/>
              <a:uLnTx/>
              <a:uFillTx/>
              <a:latin typeface="+mj-lt"/>
            </a:endParaRPr>
          </a:p>
          <a:p>
            <a:pPr marL="742950" marR="0" lvl="1" indent="-285750" algn="l" defTabSz="914400" rtl="0" eaLnBrk="0" fontAlgn="base" latinLnBrk="0" hangingPunct="0">
              <a:lnSpc>
                <a:spcPct val="100000"/>
              </a:lnSpc>
              <a:spcBef>
                <a:spcPct val="15000"/>
              </a:spcBef>
              <a:spcAft>
                <a:spcPct val="0"/>
              </a:spcAft>
              <a:buClrTx/>
              <a:buSzPct val="75000"/>
              <a:buFont typeface="Arial" pitchFamily="34" charset="0"/>
              <a:buChar char="─"/>
              <a:tabLst/>
              <a:defRPr/>
            </a:pPr>
            <a:endParaRPr kumimoji="0" lang="en-US" sz="2000" b="0" i="0" u="none" strike="noStrike" kern="0" cap="none" spc="0" normalizeH="0" baseline="0" noProof="0" dirty="0" smtClean="0">
              <a:ln>
                <a:noFill/>
              </a:ln>
              <a:solidFill>
                <a:schemeClr val="tx1"/>
              </a:solidFill>
              <a:effectLst/>
              <a:uLnTx/>
              <a:uFillTx/>
              <a:latin typeface="+mj-lt"/>
            </a:endParaRPr>
          </a:p>
          <a:p>
            <a:pPr marL="742950" marR="0" lvl="1" indent="-285750" algn="l" defTabSz="914400" rtl="0" eaLnBrk="0" fontAlgn="base" latinLnBrk="0" hangingPunct="0">
              <a:lnSpc>
                <a:spcPct val="100000"/>
              </a:lnSpc>
              <a:spcBef>
                <a:spcPct val="15000"/>
              </a:spcBef>
              <a:spcAft>
                <a:spcPct val="0"/>
              </a:spcAft>
              <a:buClrTx/>
              <a:buSzPct val="75000"/>
              <a:buFontTx/>
              <a:buNone/>
              <a:tabLst/>
              <a:defRPr/>
            </a:pPr>
            <a:endParaRPr kumimoji="0" lang="en-US" sz="2000" b="0" i="0" u="none" strike="noStrike" kern="0" cap="none" spc="0" normalizeH="0" baseline="0" noProof="0" dirty="0">
              <a:ln>
                <a:noFill/>
              </a:ln>
              <a:solidFill>
                <a:schemeClr val="tx1"/>
              </a:solidFill>
              <a:effectLst/>
              <a:uLnTx/>
              <a:uFillTx/>
              <a:latin typeface="+mj-lt"/>
            </a:endParaRPr>
          </a:p>
        </p:txBody>
      </p:sp>
      <p:pic>
        <p:nvPicPr>
          <p:cNvPr id="8" name="Content Placeholder 6" descr="criticalhab_map.png"/>
          <p:cNvPicPr>
            <a:picLocks noGrp="1"/>
          </p:cNvPicPr>
          <p:nvPr>
            <p:ph sz="half" idx="4294967295"/>
          </p:nvPr>
        </p:nvPicPr>
        <p:blipFill>
          <a:blip r:embed="rId3" cstate="print"/>
          <a:stretch>
            <a:fillRect/>
          </a:stretch>
        </p:blipFill>
        <p:spPr>
          <a:xfrm>
            <a:off x="6378051" y="3581400"/>
            <a:ext cx="2717181" cy="3276600"/>
          </a:xfrm>
          <a:prstGeom prst="rect">
            <a:avLst/>
          </a:prstGeom>
        </p:spPr>
      </p:pic>
      <p:sp>
        <p:nvSpPr>
          <p:cNvPr id="11" name="Rectangle 10"/>
          <p:cNvSpPr/>
          <p:nvPr/>
        </p:nvSpPr>
        <p:spPr>
          <a:xfrm>
            <a:off x="6394705" y="6248399"/>
            <a:ext cx="2667000" cy="553998"/>
          </a:xfrm>
          <a:prstGeom prst="rect">
            <a:avLst/>
          </a:prstGeom>
        </p:spPr>
        <p:txBody>
          <a:bodyPr wrap="square">
            <a:spAutoFit/>
          </a:bodyPr>
          <a:lstStyle/>
          <a:p>
            <a:r>
              <a:rPr lang="en-US" sz="1000" dirty="0" smtClean="0"/>
              <a:t>http://www.fws.gov/northflorida/SeaTurtles/2014_Loggerhead_CH/Terrestrial_critical_habitat_loggerhead.html</a:t>
            </a:r>
            <a:endParaRPr lang="en-US" sz="1000" dirty="0"/>
          </a:p>
        </p:txBody>
      </p:sp>
      <p:pic>
        <p:nvPicPr>
          <p:cNvPr id="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8336" y="-46719"/>
            <a:ext cx="2624328" cy="299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3896204784"/>
              </p:ext>
            </p:extLst>
          </p:nvPr>
        </p:nvGraphicFramePr>
        <p:xfrm>
          <a:off x="76200" y="769502"/>
          <a:ext cx="3429000" cy="4017010"/>
        </p:xfrm>
        <a:graphic>
          <a:graphicData uri="http://schemas.openxmlformats.org/drawingml/2006/table">
            <a:tbl>
              <a:tblPr/>
              <a:tblGrid>
                <a:gridCol w="2470355"/>
                <a:gridCol w="958645"/>
              </a:tblGrid>
              <a:tr h="152400">
                <a:tc>
                  <a:txBody>
                    <a:bodyPr/>
                    <a:lstStyle/>
                    <a:p>
                      <a:pPr algn="l" fontAlgn="b"/>
                      <a:r>
                        <a:rPr lang="en-US" sz="1100" b="1" i="0" u="none" strike="noStrike" dirty="0">
                          <a:solidFill>
                            <a:srgbClr val="000000"/>
                          </a:solidFill>
                          <a:effectLst/>
                          <a:latin typeface="Calibri"/>
                        </a:rPr>
                        <a:t>Salmon, </a:t>
                      </a:r>
                      <a:r>
                        <a:rPr lang="en-US" sz="1100" b="1" i="0" u="none" strike="noStrike" dirty="0" err="1">
                          <a:solidFill>
                            <a:srgbClr val="000000"/>
                          </a:solidFill>
                          <a:effectLst/>
                          <a:latin typeface="Calibri"/>
                        </a:rPr>
                        <a:t>chinook</a:t>
                      </a:r>
                      <a:r>
                        <a:rPr lang="en-US" sz="1100" b="1" i="0" u="none" strike="noStrike" dirty="0">
                          <a:solidFill>
                            <a:srgbClr val="000000"/>
                          </a:solidFill>
                          <a:effectLst/>
                          <a:latin typeface="Calibri"/>
                        </a:rPr>
                        <a:t> (9 Populations)</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dirty="0">
                          <a:solidFill>
                            <a:srgbClr val="000000"/>
                          </a:solidFill>
                          <a:effectLst/>
                          <a:latin typeface="Calibri"/>
                        </a:rPr>
                        <a:t>$73,851,410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Steelhead (11 populations)</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a:solidFill>
                            <a:srgbClr val="000000"/>
                          </a:solidFill>
                          <a:effectLst/>
                          <a:latin typeface="Calibri"/>
                        </a:rPr>
                        <a:t>$51,907,342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Sturgeon, pallid</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a:solidFill>
                            <a:srgbClr val="000000"/>
                          </a:solidFill>
                          <a:effectLst/>
                          <a:latin typeface="Calibri"/>
                        </a:rPr>
                        <a:t>$48,718,484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Salmon, sockeye (2 Populations)</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a:solidFill>
                            <a:srgbClr val="000000"/>
                          </a:solidFill>
                          <a:effectLst/>
                          <a:latin typeface="Calibri"/>
                        </a:rPr>
                        <a:t>$14,293,621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Flycatcher, southwestern willow</a:t>
                      </a:r>
                    </a:p>
                  </a:txBody>
                  <a:tcPr marL="12700" marR="12700" marT="12700" marB="0" anchor="b">
                    <a:lnL>
                      <a:noFill/>
                    </a:lnL>
                    <a:lnR>
                      <a:noFill/>
                    </a:lnR>
                    <a:lnT>
                      <a:noFill/>
                    </a:lnT>
                    <a:lnB>
                      <a:noFill/>
                    </a:lnB>
                    <a:solidFill>
                      <a:srgbClr val="C4D79B"/>
                    </a:solidFill>
                  </a:tcPr>
                </a:tc>
                <a:tc>
                  <a:txBody>
                    <a:bodyPr/>
                    <a:lstStyle/>
                    <a:p>
                      <a:pPr algn="r" fontAlgn="b"/>
                      <a:r>
                        <a:rPr lang="en-US" sz="1100" b="1" i="0" u="none" strike="noStrike" dirty="0">
                          <a:solidFill>
                            <a:srgbClr val="000000"/>
                          </a:solidFill>
                          <a:effectLst/>
                          <a:latin typeface="Calibri"/>
                        </a:rPr>
                        <a:t>$7,668,176 </a:t>
                      </a:r>
                    </a:p>
                  </a:txBody>
                  <a:tcPr marL="12700" marR="12700" marT="12700" marB="0" anchor="b">
                    <a:lnL>
                      <a:noFill/>
                    </a:lnL>
                    <a:lnR>
                      <a:noFill/>
                    </a:lnR>
                    <a:lnT>
                      <a:noFill/>
                    </a:lnT>
                    <a:lnB>
                      <a:noFill/>
                    </a:lnB>
                    <a:solidFill>
                      <a:srgbClr val="C4D79B"/>
                    </a:solidFill>
                  </a:tcPr>
                </a:tc>
              </a:tr>
              <a:tr h="201930">
                <a:tc>
                  <a:txBody>
                    <a:bodyPr/>
                    <a:lstStyle/>
                    <a:p>
                      <a:pPr algn="l" fontAlgn="b"/>
                      <a:r>
                        <a:rPr lang="en-US" sz="1100" b="1" i="0" u="none" strike="noStrike" dirty="0">
                          <a:solidFill>
                            <a:srgbClr val="000000"/>
                          </a:solidFill>
                          <a:effectLst/>
                          <a:latin typeface="Calibri"/>
                        </a:rPr>
                        <a:t>Salmon, chum (2 Populations)</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a:solidFill>
                            <a:srgbClr val="000000"/>
                          </a:solidFill>
                          <a:effectLst/>
                          <a:latin typeface="Calibri"/>
                        </a:rPr>
                        <a:t>$6,102,995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Minnow, Rio Grande silvery</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a:solidFill>
                            <a:srgbClr val="000000"/>
                          </a:solidFill>
                          <a:effectLst/>
                          <a:latin typeface="Calibri"/>
                        </a:rPr>
                        <a:t>$5,787,904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Plover, piping (2 Populations)</a:t>
                      </a:r>
                    </a:p>
                  </a:txBody>
                  <a:tcPr marL="12700" marR="12700" marT="12700" marB="0" anchor="b">
                    <a:lnL>
                      <a:noFill/>
                    </a:lnL>
                    <a:lnR>
                      <a:noFill/>
                    </a:lnR>
                    <a:lnT>
                      <a:noFill/>
                    </a:lnT>
                    <a:lnB>
                      <a:noFill/>
                    </a:lnB>
                    <a:solidFill>
                      <a:srgbClr val="C4D79B"/>
                    </a:solidFill>
                  </a:tcPr>
                </a:tc>
                <a:tc>
                  <a:txBody>
                    <a:bodyPr/>
                    <a:lstStyle/>
                    <a:p>
                      <a:pPr algn="r" fontAlgn="b"/>
                      <a:r>
                        <a:rPr lang="en-US" sz="1100" b="1" i="0" u="none" strike="noStrike">
                          <a:solidFill>
                            <a:srgbClr val="000000"/>
                          </a:solidFill>
                          <a:effectLst/>
                          <a:latin typeface="Calibri"/>
                        </a:rPr>
                        <a:t>$5,339,877 </a:t>
                      </a:r>
                    </a:p>
                  </a:txBody>
                  <a:tcPr marL="12700" marR="12700" marT="12700" marB="0" anchor="b">
                    <a:lnL>
                      <a:noFill/>
                    </a:lnL>
                    <a:lnR>
                      <a:noFill/>
                    </a:lnR>
                    <a:lnT>
                      <a:noFill/>
                    </a:lnT>
                    <a:lnB>
                      <a:noFill/>
                    </a:lnB>
                    <a:solidFill>
                      <a:srgbClr val="C4D79B"/>
                    </a:solidFill>
                  </a:tcPr>
                </a:tc>
              </a:tr>
              <a:tr h="201930">
                <a:tc>
                  <a:txBody>
                    <a:bodyPr/>
                    <a:lstStyle/>
                    <a:p>
                      <a:pPr algn="l" fontAlgn="b"/>
                      <a:r>
                        <a:rPr lang="en-US" sz="1100" b="1" i="0" u="none" strike="noStrike" dirty="0">
                          <a:solidFill>
                            <a:srgbClr val="000000"/>
                          </a:solidFill>
                          <a:effectLst/>
                          <a:latin typeface="Calibri"/>
                        </a:rPr>
                        <a:t>Tern, least</a:t>
                      </a:r>
                    </a:p>
                  </a:txBody>
                  <a:tcPr marL="12700" marR="12700" marT="12700" marB="0" anchor="b">
                    <a:lnL>
                      <a:noFill/>
                    </a:lnL>
                    <a:lnR>
                      <a:noFill/>
                    </a:lnR>
                    <a:lnT>
                      <a:noFill/>
                    </a:lnT>
                    <a:lnB>
                      <a:noFill/>
                    </a:lnB>
                    <a:solidFill>
                      <a:srgbClr val="C4D79B"/>
                    </a:solidFill>
                  </a:tcPr>
                </a:tc>
                <a:tc>
                  <a:txBody>
                    <a:bodyPr/>
                    <a:lstStyle/>
                    <a:p>
                      <a:pPr algn="r" fontAlgn="b"/>
                      <a:r>
                        <a:rPr lang="en-US" sz="1100" b="1" i="0" u="none" strike="noStrike">
                          <a:solidFill>
                            <a:srgbClr val="000000"/>
                          </a:solidFill>
                          <a:effectLst/>
                          <a:latin typeface="Calibri"/>
                        </a:rPr>
                        <a:t>$4,467,906 </a:t>
                      </a:r>
                    </a:p>
                  </a:txBody>
                  <a:tcPr marL="12700" marR="12700" marT="12700" marB="0" anchor="b">
                    <a:lnL>
                      <a:noFill/>
                    </a:lnL>
                    <a:lnR>
                      <a:noFill/>
                    </a:lnR>
                    <a:lnT>
                      <a:noFill/>
                    </a:lnT>
                    <a:lnB>
                      <a:noFill/>
                    </a:lnB>
                    <a:solidFill>
                      <a:srgbClr val="C4D79B"/>
                    </a:solidFill>
                  </a:tcPr>
                </a:tc>
              </a:tr>
              <a:tr h="201930">
                <a:tc>
                  <a:txBody>
                    <a:bodyPr/>
                    <a:lstStyle/>
                    <a:p>
                      <a:pPr algn="l" fontAlgn="b"/>
                      <a:r>
                        <a:rPr lang="en-US" sz="1100" b="1" i="0" u="none" strike="noStrike" dirty="0">
                          <a:solidFill>
                            <a:srgbClr val="000000"/>
                          </a:solidFill>
                          <a:effectLst/>
                          <a:latin typeface="Calibri"/>
                        </a:rPr>
                        <a:t>Salmon, </a:t>
                      </a:r>
                      <a:r>
                        <a:rPr lang="en-US" sz="1100" b="1" i="0" u="none" strike="noStrike" dirty="0" err="1">
                          <a:solidFill>
                            <a:srgbClr val="000000"/>
                          </a:solidFill>
                          <a:effectLst/>
                          <a:latin typeface="Calibri"/>
                        </a:rPr>
                        <a:t>coho</a:t>
                      </a:r>
                      <a:r>
                        <a:rPr lang="en-US" sz="1100" b="1" i="0" u="none" strike="noStrike" dirty="0">
                          <a:solidFill>
                            <a:srgbClr val="000000"/>
                          </a:solidFill>
                          <a:effectLst/>
                          <a:latin typeface="Calibri"/>
                        </a:rPr>
                        <a:t> (4 Populations)</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a:solidFill>
                            <a:srgbClr val="000000"/>
                          </a:solidFill>
                          <a:effectLst/>
                          <a:latin typeface="Calibri"/>
                        </a:rPr>
                        <a:t>$3,404,322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Sturgeon, Atlantic</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dirty="0">
                          <a:solidFill>
                            <a:srgbClr val="000000"/>
                          </a:solidFill>
                          <a:effectLst/>
                          <a:latin typeface="Calibri"/>
                        </a:rPr>
                        <a:t>$2,248,191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Vireo, least Bell's</a:t>
                      </a:r>
                    </a:p>
                  </a:txBody>
                  <a:tcPr marL="12700" marR="12700" marT="12700" marB="0" anchor="b">
                    <a:lnL>
                      <a:noFill/>
                    </a:lnL>
                    <a:lnR>
                      <a:noFill/>
                    </a:lnR>
                    <a:lnT>
                      <a:noFill/>
                    </a:lnT>
                    <a:lnB>
                      <a:noFill/>
                    </a:lnB>
                    <a:solidFill>
                      <a:srgbClr val="C4D79B"/>
                    </a:solidFill>
                  </a:tcPr>
                </a:tc>
                <a:tc>
                  <a:txBody>
                    <a:bodyPr/>
                    <a:lstStyle/>
                    <a:p>
                      <a:pPr algn="r" fontAlgn="b"/>
                      <a:r>
                        <a:rPr lang="en-US" sz="1100" b="1" i="0" u="none" strike="noStrike" dirty="0">
                          <a:solidFill>
                            <a:srgbClr val="000000"/>
                          </a:solidFill>
                          <a:effectLst/>
                          <a:latin typeface="Calibri"/>
                        </a:rPr>
                        <a:t>$2,229,661 </a:t>
                      </a:r>
                    </a:p>
                  </a:txBody>
                  <a:tcPr marL="12700" marR="12700" marT="12700" marB="0" anchor="b">
                    <a:lnL>
                      <a:noFill/>
                    </a:lnL>
                    <a:lnR>
                      <a:noFill/>
                    </a:lnR>
                    <a:lnT>
                      <a:noFill/>
                    </a:lnT>
                    <a:lnB>
                      <a:noFill/>
                    </a:lnB>
                    <a:solidFill>
                      <a:srgbClr val="C4D79B"/>
                    </a:solidFill>
                  </a:tcPr>
                </a:tc>
              </a:tr>
              <a:tr h="201930">
                <a:tc>
                  <a:txBody>
                    <a:bodyPr/>
                    <a:lstStyle/>
                    <a:p>
                      <a:pPr algn="l" fontAlgn="b"/>
                      <a:r>
                        <a:rPr lang="en-US" sz="1100" b="1" i="0" u="none" strike="noStrike" dirty="0">
                          <a:solidFill>
                            <a:srgbClr val="000000"/>
                          </a:solidFill>
                          <a:effectLst/>
                          <a:latin typeface="Calibri"/>
                        </a:rPr>
                        <a:t>Sturgeon, </a:t>
                      </a:r>
                      <a:r>
                        <a:rPr lang="en-US" sz="1100" b="1" i="0" u="none" strike="noStrike" dirty="0" err="1">
                          <a:solidFill>
                            <a:srgbClr val="000000"/>
                          </a:solidFill>
                          <a:effectLst/>
                          <a:latin typeface="Calibri"/>
                        </a:rPr>
                        <a:t>shortnose</a:t>
                      </a:r>
                      <a:endParaRPr lang="en-US" sz="1100" b="1" i="0" u="none" strike="noStrike" dirty="0">
                        <a:solidFill>
                          <a:srgbClr val="000000"/>
                        </a:solidFill>
                        <a:effectLst/>
                        <a:latin typeface="Calibri"/>
                      </a:endParaRP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dirty="0">
                          <a:solidFill>
                            <a:srgbClr val="000000"/>
                          </a:solidFill>
                          <a:effectLst/>
                          <a:latin typeface="Calibri"/>
                        </a:rPr>
                        <a:t>$1,628,115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Sturgeon, North American green</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dirty="0">
                          <a:solidFill>
                            <a:srgbClr val="000000"/>
                          </a:solidFill>
                          <a:effectLst/>
                          <a:latin typeface="Calibri"/>
                        </a:rPr>
                        <a:t>$1,385,026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Woodpecker, red-cockaded</a:t>
                      </a:r>
                    </a:p>
                  </a:txBody>
                  <a:tcPr marL="12700" marR="12700" marT="12700" marB="0" anchor="b">
                    <a:lnL>
                      <a:noFill/>
                    </a:lnL>
                    <a:lnR>
                      <a:noFill/>
                    </a:lnR>
                    <a:lnT>
                      <a:noFill/>
                    </a:lnT>
                    <a:lnB>
                      <a:noFill/>
                    </a:lnB>
                    <a:solidFill>
                      <a:srgbClr val="C4D79B"/>
                    </a:solidFill>
                  </a:tcPr>
                </a:tc>
                <a:tc>
                  <a:txBody>
                    <a:bodyPr/>
                    <a:lstStyle/>
                    <a:p>
                      <a:pPr algn="r" fontAlgn="b"/>
                      <a:r>
                        <a:rPr lang="en-US" sz="1100" b="1" i="0" u="none" strike="noStrike" dirty="0">
                          <a:solidFill>
                            <a:srgbClr val="000000"/>
                          </a:solidFill>
                          <a:effectLst/>
                          <a:latin typeface="Calibri"/>
                        </a:rPr>
                        <a:t>$1,058,791 </a:t>
                      </a:r>
                    </a:p>
                  </a:txBody>
                  <a:tcPr marL="12700" marR="12700" marT="12700" marB="0" anchor="b">
                    <a:lnL>
                      <a:noFill/>
                    </a:lnL>
                    <a:lnR>
                      <a:noFill/>
                    </a:lnR>
                    <a:lnT>
                      <a:noFill/>
                    </a:lnT>
                    <a:lnB>
                      <a:noFill/>
                    </a:lnB>
                    <a:solidFill>
                      <a:srgbClr val="C4D79B"/>
                    </a:solidFill>
                  </a:tcPr>
                </a:tc>
              </a:tr>
              <a:tr h="201930">
                <a:tc>
                  <a:txBody>
                    <a:bodyPr/>
                    <a:lstStyle/>
                    <a:p>
                      <a:pPr algn="l" fontAlgn="b"/>
                      <a:r>
                        <a:rPr lang="en-US" sz="1100" b="1" i="0" u="none" strike="noStrike" dirty="0">
                          <a:solidFill>
                            <a:srgbClr val="000000"/>
                          </a:solidFill>
                          <a:effectLst/>
                          <a:latin typeface="Calibri"/>
                        </a:rPr>
                        <a:t>Trout, bull</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dirty="0">
                          <a:solidFill>
                            <a:srgbClr val="000000"/>
                          </a:solidFill>
                          <a:effectLst/>
                          <a:latin typeface="Calibri"/>
                        </a:rPr>
                        <a:t>$979,656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Smelt, delta</a:t>
                      </a:r>
                    </a:p>
                  </a:txBody>
                  <a:tcPr marL="12700" marR="12700" marT="12700" marB="0" anchor="b">
                    <a:lnL>
                      <a:noFill/>
                    </a:lnL>
                    <a:lnR>
                      <a:noFill/>
                    </a:lnR>
                    <a:lnT>
                      <a:noFill/>
                    </a:lnT>
                    <a:lnB>
                      <a:noFill/>
                    </a:lnB>
                    <a:solidFill>
                      <a:srgbClr val="8DB4E2"/>
                    </a:solidFill>
                  </a:tcPr>
                </a:tc>
                <a:tc>
                  <a:txBody>
                    <a:bodyPr/>
                    <a:lstStyle/>
                    <a:p>
                      <a:pPr algn="r" fontAlgn="b"/>
                      <a:r>
                        <a:rPr lang="en-US" sz="1100" b="1" i="0" u="none" strike="noStrike" dirty="0">
                          <a:solidFill>
                            <a:srgbClr val="000000"/>
                          </a:solidFill>
                          <a:effectLst/>
                          <a:latin typeface="Calibri"/>
                        </a:rPr>
                        <a:t>$586,391 </a:t>
                      </a:r>
                    </a:p>
                  </a:txBody>
                  <a:tcPr marL="12700" marR="12700" marT="12700" marB="0" anchor="b">
                    <a:lnL>
                      <a:noFill/>
                    </a:lnL>
                    <a:lnR>
                      <a:noFill/>
                    </a:lnR>
                    <a:lnT>
                      <a:noFill/>
                    </a:lnT>
                    <a:lnB>
                      <a:noFill/>
                    </a:lnB>
                    <a:solidFill>
                      <a:srgbClr val="8DB4E2"/>
                    </a:solidFill>
                  </a:tcPr>
                </a:tc>
              </a:tr>
              <a:tr h="201930">
                <a:tc>
                  <a:txBody>
                    <a:bodyPr/>
                    <a:lstStyle/>
                    <a:p>
                      <a:pPr algn="l" fontAlgn="b"/>
                      <a:r>
                        <a:rPr lang="en-US" sz="1100" b="1" i="0" u="none" strike="noStrike" dirty="0">
                          <a:solidFill>
                            <a:srgbClr val="000000"/>
                          </a:solidFill>
                          <a:effectLst/>
                          <a:latin typeface="Calibri"/>
                        </a:rPr>
                        <a:t>Bat, Indiana</a:t>
                      </a:r>
                    </a:p>
                  </a:txBody>
                  <a:tcPr marL="12700" marR="12700" marT="12700" marB="0" anchor="b">
                    <a:lnL>
                      <a:noFill/>
                    </a:lnL>
                    <a:lnR>
                      <a:noFill/>
                    </a:lnR>
                    <a:lnT>
                      <a:noFill/>
                    </a:lnT>
                    <a:lnB>
                      <a:noFill/>
                    </a:lnB>
                    <a:solidFill>
                      <a:srgbClr val="FCD5B4"/>
                    </a:solidFill>
                  </a:tcPr>
                </a:tc>
                <a:tc>
                  <a:txBody>
                    <a:bodyPr/>
                    <a:lstStyle/>
                    <a:p>
                      <a:pPr algn="r" fontAlgn="b"/>
                      <a:r>
                        <a:rPr lang="en-US" sz="1100" b="1" i="0" u="none" strike="noStrike" dirty="0">
                          <a:solidFill>
                            <a:srgbClr val="000000"/>
                          </a:solidFill>
                          <a:effectLst/>
                          <a:latin typeface="Calibri"/>
                        </a:rPr>
                        <a:t>$560,676 </a:t>
                      </a:r>
                    </a:p>
                  </a:txBody>
                  <a:tcPr marL="12700" marR="12700" marT="12700" marB="0" anchor="b">
                    <a:lnL>
                      <a:noFill/>
                    </a:lnL>
                    <a:lnR>
                      <a:noFill/>
                    </a:lnR>
                    <a:lnT>
                      <a:noFill/>
                    </a:lnT>
                    <a:lnB>
                      <a:noFill/>
                    </a:lnB>
                    <a:solidFill>
                      <a:srgbClr val="FCD5B4"/>
                    </a:solidFill>
                  </a:tcPr>
                </a:tc>
              </a:tr>
              <a:tr h="201930">
                <a:tc>
                  <a:txBody>
                    <a:bodyPr/>
                    <a:lstStyle/>
                    <a:p>
                      <a:pPr algn="l" fontAlgn="b"/>
                      <a:r>
                        <a:rPr lang="en-US" sz="1100" b="1" i="0" u="none" strike="noStrike" dirty="0">
                          <a:solidFill>
                            <a:srgbClr val="000000"/>
                          </a:solidFill>
                          <a:effectLst/>
                          <a:latin typeface="Calibri"/>
                        </a:rPr>
                        <a:t>Sea turtle, loggerhead</a:t>
                      </a:r>
                    </a:p>
                  </a:txBody>
                  <a:tcPr marL="12700" marR="12700" marT="12700" marB="0" anchor="b">
                    <a:lnL>
                      <a:noFill/>
                    </a:lnL>
                    <a:lnR>
                      <a:noFill/>
                    </a:lnR>
                    <a:lnT>
                      <a:noFill/>
                    </a:lnT>
                    <a:lnB>
                      <a:noFill/>
                    </a:lnB>
                    <a:solidFill>
                      <a:srgbClr val="B1A0C7"/>
                    </a:solidFill>
                  </a:tcPr>
                </a:tc>
                <a:tc>
                  <a:txBody>
                    <a:bodyPr/>
                    <a:lstStyle/>
                    <a:p>
                      <a:pPr algn="r" fontAlgn="b"/>
                      <a:r>
                        <a:rPr lang="en-US" sz="1100" b="1" i="0" u="none" strike="noStrike" dirty="0">
                          <a:solidFill>
                            <a:srgbClr val="000000"/>
                          </a:solidFill>
                          <a:effectLst/>
                          <a:latin typeface="Calibri"/>
                        </a:rPr>
                        <a:t>$496,875 </a:t>
                      </a:r>
                    </a:p>
                  </a:txBody>
                  <a:tcPr marL="12700" marR="12700" marT="12700" marB="0" anchor="b">
                    <a:lnL>
                      <a:noFill/>
                    </a:lnL>
                    <a:lnR>
                      <a:noFill/>
                    </a:lnR>
                    <a:lnT>
                      <a:noFill/>
                    </a:lnT>
                    <a:lnB>
                      <a:noFill/>
                    </a:lnB>
                    <a:solidFill>
                      <a:srgbClr val="B1A0C7"/>
                    </a:solidFill>
                  </a:tcPr>
                </a:tc>
              </a:tr>
              <a:tr h="201930">
                <a:tc>
                  <a:txBody>
                    <a:bodyPr/>
                    <a:lstStyle/>
                    <a:p>
                      <a:pPr algn="l" fontAlgn="b"/>
                      <a:r>
                        <a:rPr lang="en-US" sz="1100" b="1" i="0" u="none" strike="noStrike" dirty="0">
                          <a:solidFill>
                            <a:srgbClr val="000000"/>
                          </a:solidFill>
                          <a:effectLst/>
                          <a:latin typeface="Calibri"/>
                        </a:rPr>
                        <a:t>Manatee, West Indian</a:t>
                      </a:r>
                    </a:p>
                  </a:txBody>
                  <a:tcPr marL="12700" marR="12700" marT="12700" marB="0" anchor="b">
                    <a:lnL>
                      <a:noFill/>
                    </a:lnL>
                    <a:lnR>
                      <a:noFill/>
                    </a:lnR>
                    <a:lnT>
                      <a:noFill/>
                    </a:lnT>
                    <a:lnB>
                      <a:noFill/>
                    </a:lnB>
                    <a:solidFill>
                      <a:srgbClr val="FCD5B4"/>
                    </a:solidFill>
                  </a:tcPr>
                </a:tc>
                <a:tc>
                  <a:txBody>
                    <a:bodyPr/>
                    <a:lstStyle/>
                    <a:p>
                      <a:pPr algn="r" fontAlgn="b"/>
                      <a:r>
                        <a:rPr lang="en-US" sz="1100" b="1" i="0" u="none" strike="noStrike" dirty="0">
                          <a:solidFill>
                            <a:srgbClr val="000000"/>
                          </a:solidFill>
                          <a:effectLst/>
                          <a:latin typeface="Calibri"/>
                        </a:rPr>
                        <a:t>$469,134 </a:t>
                      </a:r>
                    </a:p>
                  </a:txBody>
                  <a:tcPr marL="12700" marR="12700" marT="12700" marB="0" anchor="b">
                    <a:lnL>
                      <a:noFill/>
                    </a:lnL>
                    <a:lnR>
                      <a:noFill/>
                    </a:lnR>
                    <a:lnT>
                      <a:noFill/>
                    </a:lnT>
                    <a:lnB>
                      <a:noFill/>
                    </a:lnB>
                    <a:solidFill>
                      <a:srgbClr val="FCD5B4"/>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276540614"/>
              </p:ext>
            </p:extLst>
          </p:nvPr>
        </p:nvGraphicFramePr>
        <p:xfrm>
          <a:off x="54763" y="5638800"/>
          <a:ext cx="1976283" cy="226060"/>
        </p:xfrm>
        <a:graphic>
          <a:graphicData uri="http://schemas.openxmlformats.org/drawingml/2006/table">
            <a:tbl>
              <a:tblPr/>
              <a:tblGrid>
                <a:gridCol w="1976283"/>
              </a:tblGrid>
              <a:tr h="201930">
                <a:tc>
                  <a:txBody>
                    <a:bodyPr/>
                    <a:lstStyle/>
                    <a:p>
                      <a:pPr algn="l" fontAlgn="b"/>
                      <a:r>
                        <a:rPr lang="en-US" sz="1400" b="1" i="0" u="none" strike="noStrike" dirty="0" smtClean="0">
                          <a:solidFill>
                            <a:srgbClr val="000000"/>
                          </a:solidFill>
                          <a:effectLst/>
                          <a:latin typeface="Calibri"/>
                        </a:rPr>
                        <a:t>FISH</a:t>
                      </a:r>
                      <a:endParaRPr lang="en-US" sz="1400" b="1" i="0" u="none" strike="noStrike" dirty="0">
                        <a:solidFill>
                          <a:srgbClr val="000000"/>
                        </a:solidFill>
                        <a:effectLst/>
                        <a:latin typeface="Calibri"/>
                      </a:endParaRPr>
                    </a:p>
                  </a:txBody>
                  <a:tcPr marL="12700" marR="12700" marT="12700" marB="0" anchor="b">
                    <a:lnL>
                      <a:noFill/>
                    </a:lnL>
                    <a:lnR>
                      <a:noFill/>
                    </a:lnR>
                    <a:lnT>
                      <a:noFill/>
                    </a:lnT>
                    <a:lnB>
                      <a:noFill/>
                    </a:lnB>
                    <a:solidFill>
                      <a:srgbClr val="8DB4E2"/>
                    </a:solidFill>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957260445"/>
              </p:ext>
            </p:extLst>
          </p:nvPr>
        </p:nvGraphicFramePr>
        <p:xfrm>
          <a:off x="54763" y="5943600"/>
          <a:ext cx="1981200" cy="226060"/>
        </p:xfrm>
        <a:graphic>
          <a:graphicData uri="http://schemas.openxmlformats.org/drawingml/2006/table">
            <a:tbl>
              <a:tblPr/>
              <a:tblGrid>
                <a:gridCol w="1981200"/>
              </a:tblGrid>
              <a:tr h="201930">
                <a:tc>
                  <a:txBody>
                    <a:bodyPr/>
                    <a:lstStyle/>
                    <a:p>
                      <a:pPr algn="l" fontAlgn="b"/>
                      <a:r>
                        <a:rPr lang="en-US" sz="1400" b="1" i="0" u="none" strike="noStrike" dirty="0" smtClean="0">
                          <a:solidFill>
                            <a:srgbClr val="000000"/>
                          </a:solidFill>
                          <a:effectLst/>
                          <a:latin typeface="Calibri"/>
                        </a:rPr>
                        <a:t>BIRDS</a:t>
                      </a:r>
                      <a:endParaRPr lang="en-US" sz="1100" b="1" i="0" u="none" strike="noStrike" dirty="0">
                        <a:solidFill>
                          <a:srgbClr val="000000"/>
                        </a:solidFill>
                        <a:effectLst/>
                        <a:latin typeface="Calibri"/>
                      </a:endParaRPr>
                    </a:p>
                  </a:txBody>
                  <a:tcPr marL="12700" marR="12700" marT="12700" marB="0" anchor="b">
                    <a:lnL>
                      <a:noFill/>
                    </a:lnL>
                    <a:lnR>
                      <a:noFill/>
                    </a:lnR>
                    <a:lnT>
                      <a:noFill/>
                    </a:lnT>
                    <a:lnB>
                      <a:noFill/>
                    </a:lnB>
                    <a:solidFill>
                      <a:srgbClr val="C4D79B"/>
                    </a:solidFill>
                  </a:tcPr>
                </a:tc>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94339847"/>
              </p:ext>
            </p:extLst>
          </p:nvPr>
        </p:nvGraphicFramePr>
        <p:xfrm>
          <a:off x="54763" y="6245859"/>
          <a:ext cx="1976284" cy="226060"/>
        </p:xfrm>
        <a:graphic>
          <a:graphicData uri="http://schemas.openxmlformats.org/drawingml/2006/table">
            <a:tbl>
              <a:tblPr/>
              <a:tblGrid>
                <a:gridCol w="1976284"/>
              </a:tblGrid>
              <a:tr h="49530">
                <a:tc>
                  <a:txBody>
                    <a:bodyPr/>
                    <a:lstStyle/>
                    <a:p>
                      <a:pPr algn="l" fontAlgn="b"/>
                      <a:r>
                        <a:rPr lang="en-US" sz="1400" b="1" i="0" u="none" strike="noStrike" dirty="0" smtClean="0">
                          <a:solidFill>
                            <a:srgbClr val="000000"/>
                          </a:solidFill>
                          <a:effectLst/>
                          <a:latin typeface="Calibri"/>
                        </a:rPr>
                        <a:t>MAMMALS</a:t>
                      </a:r>
                      <a:endParaRPr lang="en-US" sz="1400" b="1" i="0" u="none" strike="noStrike" dirty="0">
                        <a:solidFill>
                          <a:srgbClr val="000000"/>
                        </a:solidFill>
                        <a:effectLst/>
                        <a:latin typeface="Calibri"/>
                      </a:endParaRPr>
                    </a:p>
                  </a:txBody>
                  <a:tcPr marL="12700" marR="12700" marT="12700" marB="0" anchor="b">
                    <a:lnL>
                      <a:noFill/>
                    </a:lnL>
                    <a:lnR>
                      <a:noFill/>
                    </a:lnR>
                    <a:lnT>
                      <a:noFill/>
                    </a:lnT>
                    <a:lnB>
                      <a:noFill/>
                    </a:lnB>
                    <a:solidFill>
                      <a:srgbClr val="FCD5B4"/>
                    </a:solidFill>
                  </a:tcPr>
                </a:tc>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215746873"/>
              </p:ext>
            </p:extLst>
          </p:nvPr>
        </p:nvGraphicFramePr>
        <p:xfrm>
          <a:off x="54763" y="6550659"/>
          <a:ext cx="1976283" cy="226060"/>
        </p:xfrm>
        <a:graphic>
          <a:graphicData uri="http://schemas.openxmlformats.org/drawingml/2006/table">
            <a:tbl>
              <a:tblPr/>
              <a:tblGrid>
                <a:gridCol w="1976283"/>
              </a:tblGrid>
              <a:tr h="201930">
                <a:tc>
                  <a:txBody>
                    <a:bodyPr/>
                    <a:lstStyle/>
                    <a:p>
                      <a:pPr algn="l" fontAlgn="b"/>
                      <a:r>
                        <a:rPr lang="en-US" sz="1400" b="1" i="0" u="none" strike="noStrike" dirty="0" smtClean="0">
                          <a:solidFill>
                            <a:srgbClr val="000000"/>
                          </a:solidFill>
                          <a:effectLst/>
                          <a:latin typeface="Calibri"/>
                        </a:rPr>
                        <a:t>REPTILES/AMPHIBIANS</a:t>
                      </a:r>
                      <a:endParaRPr lang="en-US" sz="1400" b="1" i="0" u="none" strike="noStrike" dirty="0">
                        <a:solidFill>
                          <a:srgbClr val="000000"/>
                        </a:solidFill>
                        <a:effectLst/>
                        <a:latin typeface="Calibri"/>
                      </a:endParaRPr>
                    </a:p>
                  </a:txBody>
                  <a:tcPr marL="12700" marR="12700" marT="12700" marB="0" anchor="b">
                    <a:lnL>
                      <a:noFill/>
                    </a:lnL>
                    <a:lnR>
                      <a:noFill/>
                    </a:lnR>
                    <a:lnT>
                      <a:noFill/>
                    </a:lnT>
                    <a:lnB>
                      <a:noFill/>
                    </a:lnB>
                    <a:solidFill>
                      <a:srgbClr val="B1A0C7"/>
                    </a:solidFill>
                  </a:tcPr>
                </a:tc>
              </a:tr>
            </a:tbl>
          </a:graphicData>
        </a:graphic>
      </p:graphicFrame>
      <p:sp>
        <p:nvSpPr>
          <p:cNvPr id="16" name="TextBox 15"/>
          <p:cNvSpPr txBox="1"/>
          <p:nvPr/>
        </p:nvSpPr>
        <p:spPr>
          <a:xfrm>
            <a:off x="914400" y="3761104"/>
            <a:ext cx="184731" cy="369332"/>
          </a:xfrm>
          <a:prstGeom prst="rect">
            <a:avLst/>
          </a:prstGeom>
          <a:noFill/>
        </p:spPr>
        <p:txBody>
          <a:bodyPr wrap="none" rtlCol="0">
            <a:spAutoFit/>
          </a:bodyPr>
          <a:lstStyle/>
          <a:p>
            <a:endParaRPr lang="en-US" dirty="0"/>
          </a:p>
        </p:txBody>
      </p:sp>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2400" y="76200"/>
            <a:ext cx="1618094" cy="1079679"/>
          </a:xfrm>
          <a:prstGeom prst="rect">
            <a:avLst/>
          </a:prstGeom>
        </p:spPr>
      </p:pic>
      <p:pic>
        <p:nvPicPr>
          <p:cNvPr id="18" name="Picture 2" descr="Image result for loggerhead sea turt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45117" y="5440680"/>
            <a:ext cx="1913341" cy="1274764"/>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p:cNvCxnSpPr>
            <a:stCxn id="17" idx="1"/>
          </p:cNvCxnSpPr>
          <p:nvPr/>
        </p:nvCxnSpPr>
        <p:spPr>
          <a:xfrm flipH="1">
            <a:off x="3501310" y="616040"/>
            <a:ext cx="461090" cy="166996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a:endCxn id="18" idx="1"/>
          </p:cNvCxnSpPr>
          <p:nvPr/>
        </p:nvCxnSpPr>
        <p:spPr>
          <a:xfrm>
            <a:off x="3352800" y="4572000"/>
            <a:ext cx="692317" cy="150606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279900"/>
            <a:ext cx="31242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152400" y="0"/>
            <a:ext cx="8991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algn="ctr" eaLnBrk="1" hangingPunct="1">
              <a:spcBef>
                <a:spcPct val="50000"/>
              </a:spcBef>
              <a:buFontTx/>
              <a:buNone/>
            </a:pPr>
            <a:r>
              <a:rPr lang="en-US" altLang="en-US" dirty="0">
                <a:solidFill>
                  <a:schemeClr val="tx1"/>
                </a:solidFill>
              </a:rPr>
              <a:t>Gradient from habitat degradation to loss</a:t>
            </a:r>
          </a:p>
        </p:txBody>
      </p:sp>
      <p:pic>
        <p:nvPicPr>
          <p:cNvPr id="33796" name="Picture 4" descr="Dune restoration project (Bonita Beach, Collier R-006-0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38200"/>
            <a:ext cx="40386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4038600" y="533400"/>
            <a:ext cx="510540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pPr>
            <a:r>
              <a:rPr lang="en-US" altLang="en-US">
                <a:solidFill>
                  <a:schemeClr val="tx1"/>
                </a:solidFill>
              </a:rPr>
              <a:t> </a:t>
            </a:r>
            <a:r>
              <a:rPr lang="en-US" altLang="en-US" sz="2800">
                <a:solidFill>
                  <a:schemeClr val="tx1"/>
                </a:solidFill>
              </a:rPr>
              <a:t>Development and dune plantings focus birds AND people on front beach</a:t>
            </a:r>
          </a:p>
          <a:p>
            <a:pPr eaLnBrk="1" hangingPunct="1">
              <a:spcBef>
                <a:spcPct val="50000"/>
              </a:spcBef>
            </a:pPr>
            <a:r>
              <a:rPr lang="en-US" altLang="en-US" sz="2800">
                <a:solidFill>
                  <a:schemeClr val="tx1"/>
                </a:solidFill>
              </a:rPr>
              <a:t> Chicks cut off from bayside foraging areas</a:t>
            </a:r>
          </a:p>
          <a:p>
            <a:pPr eaLnBrk="1" hangingPunct="1">
              <a:spcBef>
                <a:spcPct val="50000"/>
              </a:spcBef>
            </a:pPr>
            <a:r>
              <a:rPr lang="en-US" altLang="en-US" sz="2800">
                <a:solidFill>
                  <a:schemeClr val="tx1"/>
                </a:solidFill>
              </a:rPr>
              <a:t> Front beach resources lost or unavailable due to disturbance</a:t>
            </a:r>
          </a:p>
        </p:txBody>
      </p:sp>
      <p:pic>
        <p:nvPicPr>
          <p:cNvPr id="297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279900"/>
            <a:ext cx="31242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67200"/>
            <a:ext cx="31242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849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1">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70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7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6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7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0" y="0"/>
            <a:ext cx="8839200" cy="639763"/>
          </a:xfrm>
        </p:spPr>
        <p:txBody>
          <a:bodyPr/>
          <a:lstStyle/>
          <a:p>
            <a:pPr eaLnBrk="1" hangingPunct="1"/>
            <a:r>
              <a:rPr lang="en-US" altLang="en-US" sz="3200" smtClean="0"/>
              <a:t>“Natural” areas with available habitat</a:t>
            </a:r>
          </a:p>
        </p:txBody>
      </p:sp>
      <p:sp>
        <p:nvSpPr>
          <p:cNvPr id="27651" name="Rectangle 3"/>
          <p:cNvSpPr>
            <a:spLocks noGrp="1" noChangeArrowheads="1"/>
          </p:cNvSpPr>
          <p:nvPr>
            <p:ph type="body" idx="1"/>
          </p:nvPr>
        </p:nvSpPr>
        <p:spPr>
          <a:xfrm>
            <a:off x="0" y="609600"/>
            <a:ext cx="9144000" cy="4953000"/>
          </a:xfrm>
        </p:spPr>
        <p:txBody>
          <a:bodyPr/>
          <a:lstStyle/>
          <a:p>
            <a:pPr eaLnBrk="1" hangingPunct="1"/>
            <a:r>
              <a:rPr lang="en-US" altLang="en-US" smtClean="0"/>
              <a:t>Nesting, brood rearing, and non-breeding habitat are abundant and connected</a:t>
            </a:r>
          </a:p>
          <a:p>
            <a:pPr eaLnBrk="1" hangingPunct="1"/>
            <a:r>
              <a:rPr lang="en-US" altLang="en-US" smtClean="0"/>
              <a:t>Natural processes are allowed to occur</a:t>
            </a:r>
          </a:p>
          <a:p>
            <a:pPr eaLnBrk="1" hangingPunct="1"/>
            <a:r>
              <a:rPr lang="en-US" altLang="en-US" smtClean="0"/>
              <a:t>Management can focus on predators and disturbance</a:t>
            </a:r>
          </a:p>
          <a:p>
            <a:pPr eaLnBrk="1" hangingPunct="1"/>
            <a:r>
              <a:rPr lang="en-US" altLang="en-US" smtClean="0"/>
              <a:t>Rare across state- limited to mostly public lands</a:t>
            </a:r>
          </a:p>
          <a:p>
            <a:pPr eaLnBrk="1" hangingPunct="1"/>
            <a:r>
              <a:rPr lang="en-US" altLang="en-US" smtClean="0"/>
              <a:t>Actions leading to habitat loss must be avoided! </a:t>
            </a:r>
          </a:p>
          <a:p>
            <a:pPr eaLnBrk="1" hangingPunct="1"/>
            <a:endParaRPr lang="en-US" altLang="en-US" smtClean="0"/>
          </a:p>
          <a:p>
            <a:pPr eaLnBrk="1" hangingPunct="1"/>
            <a:endParaRPr lang="en-US" altLang="en-US" smtClean="0"/>
          </a:p>
        </p:txBody>
      </p:sp>
      <p:pic>
        <p:nvPicPr>
          <p:cNvPr id="35844" name="Picture 4" descr="perdiod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95800"/>
            <a:ext cx="8001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385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838200"/>
          </a:xfrm>
        </p:spPr>
        <p:txBody>
          <a:bodyPr/>
          <a:lstStyle/>
          <a:p>
            <a:pPr algn="l"/>
            <a:r>
              <a:rPr lang="en-US" sz="3200" b="1" dirty="0" smtClean="0"/>
              <a:t>The Team</a:t>
            </a:r>
            <a:endParaRPr lang="en-US" sz="2100" dirty="0"/>
          </a:p>
        </p:txBody>
      </p:sp>
      <p:sp>
        <p:nvSpPr>
          <p:cNvPr id="6" name="Rectangle 3"/>
          <p:cNvSpPr txBox="1">
            <a:spLocks noChangeArrowheads="1"/>
          </p:cNvSpPr>
          <p:nvPr/>
        </p:nvSpPr>
        <p:spPr bwMode="auto">
          <a:xfrm>
            <a:off x="0" y="990600"/>
            <a:ext cx="6404285" cy="2438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742950" lvl="1" indent="-285750" eaLnBrk="0" hangingPunct="0">
              <a:spcBef>
                <a:spcPct val="15000"/>
              </a:spcBef>
              <a:buSzPct val="75000"/>
              <a:buFont typeface="Arial" pitchFamily="34" charset="0"/>
              <a:buChar char="─"/>
              <a:defRPr/>
            </a:pPr>
            <a:r>
              <a:rPr lang="en-US" sz="2400" dirty="0" smtClean="0">
                <a:latin typeface="+mj-lt"/>
              </a:rPr>
              <a:t>USACE – Molly Reif, Safra Altman, &amp; Todd Swannack</a:t>
            </a:r>
          </a:p>
          <a:p>
            <a:pPr marL="742950" lvl="1" indent="-285750" eaLnBrk="0" hangingPunct="0">
              <a:spcBef>
                <a:spcPct val="15000"/>
              </a:spcBef>
              <a:buSzPct val="75000"/>
              <a:buFont typeface="Arial" pitchFamily="34" charset="0"/>
              <a:buChar char="─"/>
              <a:defRPr/>
            </a:pPr>
            <a:r>
              <a:rPr lang="en-US" sz="2400" kern="0" dirty="0"/>
              <a:t>Collaboration with NOAA</a:t>
            </a:r>
            <a:r>
              <a:rPr lang="en-US" sz="2400" kern="0" baseline="30000" dirty="0"/>
              <a:t>1</a:t>
            </a:r>
            <a:r>
              <a:rPr lang="en-US" sz="2400" kern="0" dirty="0"/>
              <a:t>, SAJ</a:t>
            </a:r>
            <a:r>
              <a:rPr lang="en-US" sz="2400" kern="0" baseline="30000" dirty="0"/>
              <a:t>2</a:t>
            </a:r>
            <a:r>
              <a:rPr lang="en-US" sz="2400" kern="0" dirty="0"/>
              <a:t>, FWC</a:t>
            </a:r>
            <a:r>
              <a:rPr lang="en-US" sz="2400" kern="0" baseline="30000" dirty="0"/>
              <a:t>3</a:t>
            </a:r>
            <a:r>
              <a:rPr lang="en-US" sz="2400" kern="0" dirty="0"/>
              <a:t>,  Broward County, FL</a:t>
            </a:r>
            <a:r>
              <a:rPr lang="en-US" sz="2400" kern="0" baseline="30000" dirty="0"/>
              <a:t>4</a:t>
            </a:r>
            <a:r>
              <a:rPr lang="en-US" sz="2400" kern="0" dirty="0"/>
              <a:t>, Palm Beach County, FL, and Sea Turtle Conservancy</a:t>
            </a:r>
            <a:endParaRPr lang="en-US" sz="2400" kern="0" baseline="30000" dirty="0"/>
          </a:p>
          <a:p>
            <a:pPr marL="1200150" lvl="2" indent="-285750" eaLnBrk="0" hangingPunct="0">
              <a:spcBef>
                <a:spcPct val="15000"/>
              </a:spcBef>
              <a:buSzPct val="75000"/>
              <a:buFont typeface="Arial" pitchFamily="34" charset="0"/>
              <a:buChar char="─"/>
              <a:defRPr/>
            </a:pPr>
            <a:r>
              <a:rPr lang="en-US" sz="2000" kern="0" baseline="30000" dirty="0"/>
              <a:t>1</a:t>
            </a:r>
            <a:r>
              <a:rPr lang="en-US" sz="2000" dirty="0"/>
              <a:t>National Marine Fisheries Service, Southeast Fisheries Science Center</a:t>
            </a:r>
            <a:endParaRPr lang="en-US" sz="2000" kern="0" dirty="0"/>
          </a:p>
          <a:p>
            <a:pPr marL="1200150" lvl="2" indent="-285750" eaLnBrk="0" hangingPunct="0">
              <a:spcBef>
                <a:spcPct val="15000"/>
              </a:spcBef>
              <a:buSzPct val="75000"/>
              <a:buFont typeface="Arial" pitchFamily="34" charset="0"/>
              <a:buChar char="─"/>
              <a:defRPr/>
            </a:pPr>
            <a:r>
              <a:rPr lang="en-US" sz="2000" kern="0" baseline="30000" dirty="0"/>
              <a:t>2</a:t>
            </a:r>
            <a:r>
              <a:rPr lang="en-US" sz="2000" kern="0" dirty="0"/>
              <a:t>Biologist and Coastal Engineer</a:t>
            </a:r>
          </a:p>
          <a:p>
            <a:pPr marL="1200150" lvl="2" indent="-285750" eaLnBrk="0" hangingPunct="0">
              <a:spcBef>
                <a:spcPct val="15000"/>
              </a:spcBef>
              <a:buSzPct val="75000"/>
              <a:buFont typeface="Arial" pitchFamily="34" charset="0"/>
              <a:buChar char="─"/>
              <a:defRPr/>
            </a:pPr>
            <a:r>
              <a:rPr lang="en-US" sz="2000" kern="0" baseline="30000" dirty="0"/>
              <a:t>3</a:t>
            </a:r>
            <a:r>
              <a:rPr lang="en-US" sz="2000" kern="0" dirty="0"/>
              <a:t>Florida Fish and Wildlife Conservation Commission</a:t>
            </a:r>
          </a:p>
          <a:p>
            <a:pPr marL="1200150" lvl="2" indent="-285750" eaLnBrk="0" hangingPunct="0">
              <a:spcBef>
                <a:spcPct val="15000"/>
              </a:spcBef>
              <a:buSzPct val="75000"/>
              <a:buFont typeface="Arial" pitchFamily="34" charset="0"/>
              <a:buChar char="─"/>
              <a:defRPr/>
            </a:pPr>
            <a:r>
              <a:rPr lang="en-US" sz="2000" kern="0" baseline="30000" dirty="0"/>
              <a:t>4</a:t>
            </a:r>
            <a:r>
              <a:rPr lang="en-US" sz="2000" kern="0" dirty="0"/>
              <a:t>Natural Resource Specialist</a:t>
            </a:r>
          </a:p>
          <a:p>
            <a:pPr marL="742950" marR="0" lvl="1" indent="-285750" algn="l" defTabSz="914400" rtl="0" eaLnBrk="0" fontAlgn="base" latinLnBrk="0" hangingPunct="0">
              <a:lnSpc>
                <a:spcPct val="100000"/>
              </a:lnSpc>
              <a:spcBef>
                <a:spcPct val="15000"/>
              </a:spcBef>
              <a:spcAft>
                <a:spcPct val="0"/>
              </a:spcAft>
              <a:buClrTx/>
              <a:buSzPct val="75000"/>
              <a:buFont typeface="Arial" pitchFamily="34" charset="0"/>
              <a:buChar char="─"/>
              <a:tabLst/>
              <a:defRPr/>
            </a:pPr>
            <a:endParaRPr kumimoji="0" lang="en-US" sz="2200" b="0" i="0" u="none" strike="noStrike" kern="0" cap="none" spc="0" normalizeH="0" baseline="0" noProof="0" dirty="0" smtClean="0">
              <a:ln>
                <a:noFill/>
              </a:ln>
              <a:solidFill>
                <a:schemeClr val="tx1"/>
              </a:solidFill>
              <a:effectLst/>
              <a:uLnTx/>
              <a:uFillTx/>
              <a:latin typeface="+mj-lt"/>
            </a:endParaRPr>
          </a:p>
          <a:p>
            <a:pPr marL="742950" marR="0" lvl="1" indent="-285750" algn="l" defTabSz="914400" rtl="0" eaLnBrk="0" fontAlgn="base" latinLnBrk="0" hangingPunct="0">
              <a:lnSpc>
                <a:spcPct val="100000"/>
              </a:lnSpc>
              <a:spcBef>
                <a:spcPct val="15000"/>
              </a:spcBef>
              <a:spcAft>
                <a:spcPct val="0"/>
              </a:spcAft>
              <a:buClrTx/>
              <a:buSzPct val="75000"/>
              <a:buFontTx/>
              <a:buNone/>
              <a:tabLst/>
              <a:defRPr/>
            </a:pPr>
            <a:endParaRPr kumimoji="0" lang="en-US" sz="2200" b="0" i="0" u="none" strike="noStrike" kern="0" cap="none" spc="0" normalizeH="0" baseline="0" noProof="0" dirty="0">
              <a:ln>
                <a:noFill/>
              </a:ln>
              <a:solidFill>
                <a:schemeClr val="tx1"/>
              </a:solidFill>
              <a:effectLst/>
              <a:uLnTx/>
              <a:uFillTx/>
              <a:latin typeface="+mj-lt"/>
            </a:endParaRPr>
          </a:p>
        </p:txBody>
      </p:sp>
      <p:pic>
        <p:nvPicPr>
          <p:cNvPr id="9" name="Picture 8" descr="loggerhead_marcogiuliano.jpg"/>
          <p:cNvPicPr/>
          <p:nvPr/>
        </p:nvPicPr>
        <p:blipFill>
          <a:blip r:embed="rId3" cstate="print"/>
          <a:srcRect l="26389" t="22062" r="21528" b="10515"/>
          <a:stretch>
            <a:fillRect/>
          </a:stretch>
        </p:blipFill>
        <p:spPr>
          <a:xfrm>
            <a:off x="6404285" y="0"/>
            <a:ext cx="2739715" cy="2377564"/>
          </a:xfrm>
          <a:prstGeom prst="rect">
            <a:avLst/>
          </a:prstGeom>
        </p:spPr>
      </p:pic>
    </p:spTree>
    <p:extLst>
      <p:ext uri="{BB962C8B-B14F-4D97-AF65-F5344CB8AC3E}">
        <p14:creationId xmlns:p14="http://schemas.microsoft.com/office/powerpoint/2010/main" val="4257867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2348592"/>
            <a:ext cx="9159114" cy="45039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457200"/>
            <a:ext cx="2517059" cy="369332"/>
          </a:xfrm>
          <a:prstGeom prst="rect">
            <a:avLst/>
          </a:prstGeom>
          <a:noFill/>
        </p:spPr>
        <p:txBody>
          <a:bodyPr wrap="square" rtlCol="0">
            <a:spAutoFit/>
          </a:bodyPr>
          <a:lstStyle/>
          <a:p>
            <a:r>
              <a:rPr lang="en-US" dirty="0" smtClean="0"/>
              <a:t>Low Nesting Density</a:t>
            </a:r>
            <a:endParaRPr lang="en-US" dirty="0"/>
          </a:p>
        </p:txBody>
      </p:sp>
      <p:sp>
        <p:nvSpPr>
          <p:cNvPr id="6" name="TextBox 5"/>
          <p:cNvSpPr txBox="1"/>
          <p:nvPr/>
        </p:nvSpPr>
        <p:spPr>
          <a:xfrm>
            <a:off x="3276600" y="457200"/>
            <a:ext cx="2723616" cy="369332"/>
          </a:xfrm>
          <a:prstGeom prst="rect">
            <a:avLst/>
          </a:prstGeom>
          <a:noFill/>
        </p:spPr>
        <p:txBody>
          <a:bodyPr wrap="square" rtlCol="0">
            <a:spAutoFit/>
          </a:bodyPr>
          <a:lstStyle/>
          <a:p>
            <a:r>
              <a:rPr lang="en-US" dirty="0" smtClean="0"/>
              <a:t>Medium Nesting Density</a:t>
            </a:r>
            <a:endParaRPr lang="en-US" dirty="0"/>
          </a:p>
        </p:txBody>
      </p:sp>
      <p:sp>
        <p:nvSpPr>
          <p:cNvPr id="7" name="TextBox 6"/>
          <p:cNvSpPr txBox="1"/>
          <p:nvPr/>
        </p:nvSpPr>
        <p:spPr>
          <a:xfrm>
            <a:off x="6629400" y="533400"/>
            <a:ext cx="2514600" cy="369332"/>
          </a:xfrm>
          <a:prstGeom prst="rect">
            <a:avLst/>
          </a:prstGeom>
          <a:noFill/>
        </p:spPr>
        <p:txBody>
          <a:bodyPr wrap="square" rtlCol="0">
            <a:spAutoFit/>
          </a:bodyPr>
          <a:lstStyle/>
          <a:p>
            <a:r>
              <a:rPr lang="en-US" dirty="0" smtClean="0"/>
              <a:t>High Nesting Density</a:t>
            </a:r>
            <a:endParaRPr lang="en-US"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4"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6" name="Rectangle 8"/>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2058" name="Rectangle 1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31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313" name="Picture 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971800" y="762000"/>
            <a:ext cx="3429000" cy="1066800"/>
          </a:xfrm>
          <a:prstGeom prst="rect">
            <a:avLst/>
          </a:prstGeom>
          <a:noFill/>
        </p:spPr>
      </p:pic>
      <p:sp>
        <p:nvSpPr>
          <p:cNvPr id="1331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315"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172200" y="885825"/>
            <a:ext cx="3429000" cy="990600"/>
          </a:xfrm>
          <a:prstGeom prst="rect">
            <a:avLst/>
          </a:prstGeom>
          <a:noFill/>
        </p:spPr>
      </p:pic>
      <p:sp>
        <p:nvSpPr>
          <p:cNvPr id="13318"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321"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323"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3325"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324" name="Picture 12"/>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553200" y="1952625"/>
            <a:ext cx="2105025" cy="409575"/>
          </a:xfrm>
          <a:prstGeom prst="rect">
            <a:avLst/>
          </a:prstGeom>
          <a:noFill/>
        </p:spPr>
      </p:pic>
      <p:sp>
        <p:nvSpPr>
          <p:cNvPr id="13327" name="Rectangle 1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326" name="Picture 14"/>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352800" y="1905000"/>
            <a:ext cx="2105025" cy="409575"/>
          </a:xfrm>
          <a:prstGeom prst="rect">
            <a:avLst/>
          </a:prstGeom>
          <a:noFill/>
        </p:spPr>
      </p:pic>
      <p:sp>
        <p:nvSpPr>
          <p:cNvPr id="13329" name="Rectangle 1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3328" name="Picture 16"/>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28600" y="1905000"/>
            <a:ext cx="2105025" cy="371475"/>
          </a:xfrm>
          <a:prstGeom prst="rect">
            <a:avLst/>
          </a:prstGeom>
          <a:noFill/>
        </p:spPr>
      </p:pic>
      <p:pic>
        <p:nvPicPr>
          <p:cNvPr id="43" name="Picture 3"/>
          <p:cNvPicPr>
            <a:picLocks noChangeAspect="1" noChangeArrowheads="1"/>
          </p:cNvPicPr>
          <p:nvPr/>
        </p:nvPicPr>
        <p:blipFill>
          <a:blip r:embed="rId7" cstate="print"/>
          <a:srcRect l="42000" t="38222" r="40000" b="9333"/>
          <a:stretch>
            <a:fillRect/>
          </a:stretch>
        </p:blipFill>
        <p:spPr bwMode="auto">
          <a:xfrm>
            <a:off x="0" y="2362200"/>
            <a:ext cx="2743200" cy="4495800"/>
          </a:xfrm>
          <a:prstGeom prst="rect">
            <a:avLst/>
          </a:prstGeom>
          <a:noFill/>
          <a:ln w="9525">
            <a:noFill/>
            <a:miter lim="800000"/>
            <a:headEnd/>
            <a:tailEnd/>
          </a:ln>
        </p:spPr>
      </p:pic>
      <p:pic>
        <p:nvPicPr>
          <p:cNvPr id="13330" name="Picture 18"/>
          <p:cNvPicPr>
            <a:picLocks noChangeAspect="1" noChangeArrowheads="1"/>
          </p:cNvPicPr>
          <p:nvPr/>
        </p:nvPicPr>
        <p:blipFill>
          <a:blip r:embed="rId8"/>
          <a:srcRect l="45000" t="16889" r="34500" b="30667"/>
          <a:stretch>
            <a:fillRect/>
          </a:stretch>
        </p:blipFill>
        <p:spPr bwMode="auto">
          <a:xfrm>
            <a:off x="2895600" y="2362200"/>
            <a:ext cx="3124200" cy="4495800"/>
          </a:xfrm>
          <a:prstGeom prst="rect">
            <a:avLst/>
          </a:prstGeom>
          <a:noFill/>
          <a:ln w="9525">
            <a:noFill/>
            <a:miter lim="800000"/>
            <a:headEnd/>
            <a:tailEnd/>
          </a:ln>
        </p:spPr>
      </p:pic>
      <p:pic>
        <p:nvPicPr>
          <p:cNvPr id="13331" name="Picture 19"/>
          <p:cNvPicPr>
            <a:picLocks noChangeAspect="1" noChangeArrowheads="1"/>
          </p:cNvPicPr>
          <p:nvPr/>
        </p:nvPicPr>
        <p:blipFill>
          <a:blip r:embed="rId9"/>
          <a:srcRect l="43000" t="35111" r="37000" b="12444"/>
          <a:stretch>
            <a:fillRect/>
          </a:stretch>
        </p:blipFill>
        <p:spPr bwMode="auto">
          <a:xfrm>
            <a:off x="6096000" y="2362200"/>
            <a:ext cx="3048000" cy="4495800"/>
          </a:xfrm>
          <a:prstGeom prst="rect">
            <a:avLst/>
          </a:prstGeom>
          <a:noFill/>
          <a:ln w="9525">
            <a:noFill/>
            <a:miter lim="800000"/>
            <a:headEnd/>
            <a:tailEnd/>
          </a:ln>
        </p:spPr>
      </p:pic>
      <p:sp>
        <p:nvSpPr>
          <p:cNvPr id="29" name="Rectangle 28"/>
          <p:cNvSpPr/>
          <p:nvPr/>
        </p:nvSpPr>
        <p:spPr>
          <a:xfrm>
            <a:off x="0" y="457200"/>
            <a:ext cx="2743200" cy="6400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895600" y="457200"/>
            <a:ext cx="3124200" cy="6400800"/>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096000" y="457200"/>
            <a:ext cx="3048000" cy="6400800"/>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0" y="457200"/>
            <a:ext cx="9144000" cy="6400800"/>
          </a:xfrm>
          <a:prstGeom prst="rect">
            <a:avLst/>
          </a:prstGeom>
          <a:solidFill>
            <a:schemeClr val="bg1">
              <a:alpha val="7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295400"/>
            <a:ext cx="9144000" cy="2739211"/>
          </a:xfrm>
          <a:prstGeom prst="rect">
            <a:avLst/>
          </a:prstGeom>
        </p:spPr>
        <p:txBody>
          <a:bodyPr wrap="square">
            <a:spAutoFit/>
          </a:bodyPr>
          <a:lstStyle/>
          <a:p>
            <a:pPr algn="ctr"/>
            <a:r>
              <a:rPr lang="en-US" sz="4400" b="1" dirty="0" smtClean="0">
                <a:effectLst>
                  <a:outerShdw blurRad="38100" dist="38100" dir="2700000" algn="tl">
                    <a:srgbClr val="000000">
                      <a:alpha val="43137"/>
                    </a:srgbClr>
                  </a:outerShdw>
                </a:effectLst>
              </a:rPr>
              <a:t>Questions</a:t>
            </a:r>
          </a:p>
          <a:p>
            <a:pPr algn="ctr"/>
            <a:endParaRPr lang="en-US" sz="3200" b="1" dirty="0" smtClean="0"/>
          </a:p>
          <a:p>
            <a:pPr algn="ctr"/>
            <a:endParaRPr lang="en-US" sz="3200" b="1" dirty="0" smtClean="0"/>
          </a:p>
          <a:p>
            <a:pPr algn="ctr"/>
            <a:r>
              <a:rPr lang="en-US" sz="3200" dirty="0" smtClean="0"/>
              <a:t>lauren.m.dunking@usace.army.mil</a:t>
            </a:r>
          </a:p>
          <a:p>
            <a:pPr algn="ctr"/>
            <a:endParaRPr lang="en-US" sz="3200"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76200"/>
            <a:ext cx="8305800" cy="1143000"/>
          </a:xfrm>
        </p:spPr>
        <p:txBody>
          <a:bodyPr/>
          <a:lstStyle/>
          <a:p>
            <a:r>
              <a:rPr lang="en-US" altLang="en-US" sz="3200" dirty="0" smtClean="0"/>
              <a:t>Measured habitat characteristics</a:t>
            </a:r>
          </a:p>
        </p:txBody>
      </p:sp>
      <p:sp>
        <p:nvSpPr>
          <p:cNvPr id="56323" name="Rectangle 3"/>
          <p:cNvSpPr>
            <a:spLocks noGrp="1" noChangeArrowheads="1"/>
          </p:cNvSpPr>
          <p:nvPr>
            <p:ph type="body" idx="1"/>
          </p:nvPr>
        </p:nvSpPr>
        <p:spPr>
          <a:xfrm>
            <a:off x="76200" y="1752600"/>
            <a:ext cx="8077200" cy="4572000"/>
          </a:xfrm>
        </p:spPr>
        <p:txBody>
          <a:bodyPr/>
          <a:lstStyle/>
          <a:p>
            <a:r>
              <a:rPr lang="en-US" altLang="en-US" dirty="0" smtClean="0"/>
              <a:t>Field Method</a:t>
            </a:r>
          </a:p>
          <a:p>
            <a:pPr lvl="1"/>
            <a:r>
              <a:rPr lang="en-US" altLang="en-US" dirty="0" smtClean="0"/>
              <a:t>Distance to high tide line</a:t>
            </a:r>
          </a:p>
          <a:p>
            <a:pPr lvl="1"/>
            <a:r>
              <a:rPr lang="en-US" altLang="en-US" dirty="0" smtClean="0"/>
              <a:t>Distance to primary dune</a:t>
            </a:r>
          </a:p>
          <a:p>
            <a:pPr lvl="1"/>
            <a:r>
              <a:rPr lang="en-US" altLang="en-US" dirty="0" smtClean="0"/>
              <a:t>Distance to nearest vegetation</a:t>
            </a:r>
          </a:p>
          <a:p>
            <a:pPr lvl="1"/>
            <a:r>
              <a:rPr lang="en-US" altLang="en-US" dirty="0" smtClean="0"/>
              <a:t>Distance to nearest structural debris</a:t>
            </a:r>
          </a:p>
          <a:p>
            <a:pPr lvl="1"/>
            <a:r>
              <a:rPr lang="en-US" altLang="en-US" dirty="0" smtClean="0"/>
              <a:t>In front/behind dune line</a:t>
            </a:r>
          </a:p>
          <a:p>
            <a:pPr lvl="1"/>
            <a:r>
              <a:rPr lang="en-US" altLang="en-US" dirty="0" smtClean="0"/>
              <a:t>Presence of shell/rock/debris in nest cup</a:t>
            </a:r>
          </a:p>
          <a:p>
            <a:pPr lvl="1"/>
            <a:r>
              <a:rPr lang="en-US" altLang="en-US" dirty="0" smtClean="0"/>
              <a:t>Visibility of Gulf</a:t>
            </a:r>
          </a:p>
        </p:txBody>
      </p:sp>
      <p:pic>
        <p:nvPicPr>
          <p:cNvPr id="56324" name="Picture 4" descr="snpl nest 3rb-landscape correction-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990600"/>
            <a:ext cx="32004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104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ig hick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0"/>
            <a:ext cx="7613650" cy="6886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15" name="Freeform 3"/>
          <p:cNvSpPr>
            <a:spLocks/>
          </p:cNvSpPr>
          <p:nvPr/>
        </p:nvSpPr>
        <p:spPr bwMode="auto">
          <a:xfrm>
            <a:off x="1143000" y="-12700"/>
            <a:ext cx="4914900" cy="7124700"/>
          </a:xfrm>
          <a:custGeom>
            <a:avLst/>
            <a:gdLst>
              <a:gd name="T0" fmla="*/ 2147483646 w 3096"/>
              <a:gd name="T1" fmla="*/ 2147483646 h 4488"/>
              <a:gd name="T2" fmla="*/ 2147483646 w 3096"/>
              <a:gd name="T3" fmla="*/ 2147483646 h 4488"/>
              <a:gd name="T4" fmla="*/ 2147483646 w 3096"/>
              <a:gd name="T5" fmla="*/ 2147483646 h 4488"/>
              <a:gd name="T6" fmla="*/ 2147483646 w 3096"/>
              <a:gd name="T7" fmla="*/ 2147483646 h 4488"/>
              <a:gd name="T8" fmla="*/ 2147483646 w 3096"/>
              <a:gd name="T9" fmla="*/ 2147483646 h 4488"/>
              <a:gd name="T10" fmla="*/ 2147483646 w 3096"/>
              <a:gd name="T11" fmla="*/ 2147483646 h 4488"/>
              <a:gd name="T12" fmla="*/ 2147483646 w 3096"/>
              <a:gd name="T13" fmla="*/ 2147483646 h 4488"/>
              <a:gd name="T14" fmla="*/ 2147483646 w 3096"/>
              <a:gd name="T15" fmla="*/ 2147483646 h 4488"/>
              <a:gd name="T16" fmla="*/ 2147483646 w 3096"/>
              <a:gd name="T17" fmla="*/ 2147483646 h 4488"/>
              <a:gd name="T18" fmla="*/ 2147483646 w 3096"/>
              <a:gd name="T19" fmla="*/ 2147483646 h 4488"/>
              <a:gd name="T20" fmla="*/ 2147483646 w 3096"/>
              <a:gd name="T21" fmla="*/ 2147483646 h 4488"/>
              <a:gd name="T22" fmla="*/ 2147483646 w 3096"/>
              <a:gd name="T23" fmla="*/ 2147483646 h 4488"/>
              <a:gd name="T24" fmla="*/ 2147483646 w 3096"/>
              <a:gd name="T25" fmla="*/ 2147483646 h 448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96"/>
              <a:gd name="T40" fmla="*/ 0 h 4488"/>
              <a:gd name="T41" fmla="*/ 3096 w 3096"/>
              <a:gd name="T42" fmla="*/ 4488 h 448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96" h="4488">
                <a:moveTo>
                  <a:pt x="1248" y="4280"/>
                </a:moveTo>
                <a:cubicBezTo>
                  <a:pt x="1448" y="4440"/>
                  <a:pt x="1632" y="4488"/>
                  <a:pt x="1584" y="4280"/>
                </a:cubicBezTo>
                <a:cubicBezTo>
                  <a:pt x="1536" y="4072"/>
                  <a:pt x="1040" y="3336"/>
                  <a:pt x="960" y="3032"/>
                </a:cubicBezTo>
                <a:cubicBezTo>
                  <a:pt x="880" y="2728"/>
                  <a:pt x="912" y="2520"/>
                  <a:pt x="1104" y="2456"/>
                </a:cubicBezTo>
                <a:cubicBezTo>
                  <a:pt x="1296" y="2392"/>
                  <a:pt x="1880" y="2560"/>
                  <a:pt x="2112" y="2648"/>
                </a:cubicBezTo>
                <a:cubicBezTo>
                  <a:pt x="2344" y="2736"/>
                  <a:pt x="2344" y="2960"/>
                  <a:pt x="2496" y="2984"/>
                </a:cubicBezTo>
                <a:cubicBezTo>
                  <a:pt x="2648" y="3008"/>
                  <a:pt x="3096" y="3144"/>
                  <a:pt x="3024" y="2792"/>
                </a:cubicBezTo>
                <a:cubicBezTo>
                  <a:pt x="2952" y="2440"/>
                  <a:pt x="2232" y="1192"/>
                  <a:pt x="2064" y="872"/>
                </a:cubicBezTo>
                <a:cubicBezTo>
                  <a:pt x="1896" y="552"/>
                  <a:pt x="2152" y="1008"/>
                  <a:pt x="2016" y="872"/>
                </a:cubicBezTo>
                <a:cubicBezTo>
                  <a:pt x="1880" y="736"/>
                  <a:pt x="1560" y="0"/>
                  <a:pt x="1248" y="56"/>
                </a:cubicBezTo>
                <a:cubicBezTo>
                  <a:pt x="936" y="112"/>
                  <a:pt x="288" y="664"/>
                  <a:pt x="144" y="1208"/>
                </a:cubicBezTo>
                <a:cubicBezTo>
                  <a:pt x="0" y="1752"/>
                  <a:pt x="200" y="2808"/>
                  <a:pt x="384" y="3320"/>
                </a:cubicBezTo>
                <a:cubicBezTo>
                  <a:pt x="568" y="3832"/>
                  <a:pt x="1048" y="4120"/>
                  <a:pt x="1248" y="4280"/>
                </a:cubicBezTo>
                <a:close/>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16" name="Freeform 4"/>
          <p:cNvSpPr>
            <a:spLocks/>
          </p:cNvSpPr>
          <p:nvPr/>
        </p:nvSpPr>
        <p:spPr bwMode="auto">
          <a:xfrm>
            <a:off x="2062163" y="2387600"/>
            <a:ext cx="3030537" cy="1739900"/>
          </a:xfrm>
          <a:custGeom>
            <a:avLst/>
            <a:gdLst>
              <a:gd name="T0" fmla="*/ 2147483646 w 1909"/>
              <a:gd name="T1" fmla="*/ 2147483646 h 1096"/>
              <a:gd name="T2" fmla="*/ 2147483646 w 1909"/>
              <a:gd name="T3" fmla="*/ 2147483646 h 1096"/>
              <a:gd name="T4" fmla="*/ 2147483646 w 1909"/>
              <a:gd name="T5" fmla="*/ 2147483646 h 1096"/>
              <a:gd name="T6" fmla="*/ 2147483646 w 1909"/>
              <a:gd name="T7" fmla="*/ 2147483646 h 1096"/>
              <a:gd name="T8" fmla="*/ 2147483646 w 1909"/>
              <a:gd name="T9" fmla="*/ 2147483646 h 1096"/>
              <a:gd name="T10" fmla="*/ 2147483646 w 1909"/>
              <a:gd name="T11" fmla="*/ 2147483646 h 1096"/>
              <a:gd name="T12" fmla="*/ 2147483646 w 1909"/>
              <a:gd name="T13" fmla="*/ 2147483646 h 1096"/>
              <a:gd name="T14" fmla="*/ 2147483646 w 1909"/>
              <a:gd name="T15" fmla="*/ 2147483646 h 1096"/>
              <a:gd name="T16" fmla="*/ 2147483646 w 1909"/>
              <a:gd name="T17" fmla="*/ 0 h 1096"/>
              <a:gd name="T18" fmla="*/ 2147483646 w 1909"/>
              <a:gd name="T19" fmla="*/ 2147483646 h 1096"/>
              <a:gd name="T20" fmla="*/ 2147483646 w 1909"/>
              <a:gd name="T21" fmla="*/ 2147483646 h 1096"/>
              <a:gd name="T22" fmla="*/ 2147483646 w 1909"/>
              <a:gd name="T23" fmla="*/ 2147483646 h 1096"/>
              <a:gd name="T24" fmla="*/ 2147483646 w 1909"/>
              <a:gd name="T25" fmla="*/ 2147483646 h 1096"/>
              <a:gd name="T26" fmla="*/ 2147483646 w 1909"/>
              <a:gd name="T27" fmla="*/ 2147483646 h 1096"/>
              <a:gd name="T28" fmla="*/ 2147483646 w 1909"/>
              <a:gd name="T29" fmla="*/ 2147483646 h 1096"/>
              <a:gd name="T30" fmla="*/ 2147483646 w 1909"/>
              <a:gd name="T31" fmla="*/ 2147483646 h 1096"/>
              <a:gd name="T32" fmla="*/ 2147483646 w 1909"/>
              <a:gd name="T33" fmla="*/ 2147483646 h 1096"/>
              <a:gd name="T34" fmla="*/ 2147483646 w 1909"/>
              <a:gd name="T35" fmla="*/ 2147483646 h 1096"/>
              <a:gd name="T36" fmla="*/ 2147483646 w 1909"/>
              <a:gd name="T37" fmla="*/ 2147483646 h 1096"/>
              <a:gd name="T38" fmla="*/ 2147483646 w 1909"/>
              <a:gd name="T39" fmla="*/ 2147483646 h 1096"/>
              <a:gd name="T40" fmla="*/ 2147483646 w 1909"/>
              <a:gd name="T41" fmla="*/ 2147483646 h 1096"/>
              <a:gd name="T42" fmla="*/ 2147483646 w 1909"/>
              <a:gd name="T43" fmla="*/ 2147483646 h 1096"/>
              <a:gd name="T44" fmla="*/ 2147483646 w 1909"/>
              <a:gd name="T45" fmla="*/ 2147483646 h 1096"/>
              <a:gd name="T46" fmla="*/ 2147483646 w 1909"/>
              <a:gd name="T47" fmla="*/ 2147483646 h 1096"/>
              <a:gd name="T48" fmla="*/ 2147483646 w 1909"/>
              <a:gd name="T49" fmla="*/ 2147483646 h 1096"/>
              <a:gd name="T50" fmla="*/ 2147483646 w 1909"/>
              <a:gd name="T51" fmla="*/ 2147483646 h 1096"/>
              <a:gd name="T52" fmla="*/ 2147483646 w 1909"/>
              <a:gd name="T53" fmla="*/ 2147483646 h 1096"/>
              <a:gd name="T54" fmla="*/ 2147483646 w 1909"/>
              <a:gd name="T55" fmla="*/ 2147483646 h 1096"/>
              <a:gd name="T56" fmla="*/ 2147483646 w 1909"/>
              <a:gd name="T57" fmla="*/ 2147483646 h 1096"/>
              <a:gd name="T58" fmla="*/ 2147483646 w 1909"/>
              <a:gd name="T59" fmla="*/ 2147483646 h 1096"/>
              <a:gd name="T60" fmla="*/ 2147483646 w 1909"/>
              <a:gd name="T61" fmla="*/ 2147483646 h 1096"/>
              <a:gd name="T62" fmla="*/ 2147483646 w 1909"/>
              <a:gd name="T63" fmla="*/ 2147483646 h 1096"/>
              <a:gd name="T64" fmla="*/ 2147483646 w 1909"/>
              <a:gd name="T65" fmla="*/ 2147483646 h 1096"/>
              <a:gd name="T66" fmla="*/ 2147483646 w 1909"/>
              <a:gd name="T67" fmla="*/ 2147483646 h 1096"/>
              <a:gd name="T68" fmla="*/ 2147483646 w 1909"/>
              <a:gd name="T69" fmla="*/ 2147483646 h 1096"/>
              <a:gd name="T70" fmla="*/ 2147483646 w 1909"/>
              <a:gd name="T71" fmla="*/ 2147483646 h 1096"/>
              <a:gd name="T72" fmla="*/ 2147483646 w 1909"/>
              <a:gd name="T73" fmla="*/ 2147483646 h 1096"/>
              <a:gd name="T74" fmla="*/ 2147483646 w 1909"/>
              <a:gd name="T75" fmla="*/ 2147483646 h 1096"/>
              <a:gd name="T76" fmla="*/ 2147483646 w 1909"/>
              <a:gd name="T77" fmla="*/ 2147483646 h 1096"/>
              <a:gd name="T78" fmla="*/ 2147483646 w 1909"/>
              <a:gd name="T79" fmla="*/ 2147483646 h 109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909"/>
              <a:gd name="T121" fmla="*/ 0 h 1096"/>
              <a:gd name="T122" fmla="*/ 1909 w 1909"/>
              <a:gd name="T123" fmla="*/ 1096 h 109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909" h="1096">
                <a:moveTo>
                  <a:pt x="200" y="954"/>
                </a:moveTo>
                <a:cubicBezTo>
                  <a:pt x="188" y="936"/>
                  <a:pt x="169" y="896"/>
                  <a:pt x="156" y="879"/>
                </a:cubicBezTo>
                <a:cubicBezTo>
                  <a:pt x="133" y="848"/>
                  <a:pt x="96" y="814"/>
                  <a:pt x="64" y="793"/>
                </a:cubicBezTo>
                <a:cubicBezTo>
                  <a:pt x="46" y="766"/>
                  <a:pt x="30" y="750"/>
                  <a:pt x="20" y="718"/>
                </a:cubicBezTo>
                <a:cubicBezTo>
                  <a:pt x="9" y="588"/>
                  <a:pt x="0" y="456"/>
                  <a:pt x="33" y="328"/>
                </a:cubicBezTo>
                <a:cubicBezTo>
                  <a:pt x="42" y="294"/>
                  <a:pt x="60" y="268"/>
                  <a:pt x="70" y="235"/>
                </a:cubicBezTo>
                <a:cubicBezTo>
                  <a:pt x="73" y="194"/>
                  <a:pt x="63" y="148"/>
                  <a:pt x="82" y="111"/>
                </a:cubicBezTo>
                <a:cubicBezTo>
                  <a:pt x="86" y="103"/>
                  <a:pt x="107" y="92"/>
                  <a:pt x="113" y="87"/>
                </a:cubicBezTo>
                <a:cubicBezTo>
                  <a:pt x="154" y="54"/>
                  <a:pt x="168" y="14"/>
                  <a:pt x="225" y="0"/>
                </a:cubicBezTo>
                <a:cubicBezTo>
                  <a:pt x="262" y="2"/>
                  <a:pt x="299" y="2"/>
                  <a:pt x="336" y="6"/>
                </a:cubicBezTo>
                <a:cubicBezTo>
                  <a:pt x="349" y="8"/>
                  <a:pt x="373" y="18"/>
                  <a:pt x="373" y="18"/>
                </a:cubicBezTo>
                <a:cubicBezTo>
                  <a:pt x="389" y="34"/>
                  <a:pt x="430" y="79"/>
                  <a:pt x="448" y="87"/>
                </a:cubicBezTo>
                <a:cubicBezTo>
                  <a:pt x="512" y="116"/>
                  <a:pt x="583" y="114"/>
                  <a:pt x="652" y="118"/>
                </a:cubicBezTo>
                <a:cubicBezTo>
                  <a:pt x="722" y="140"/>
                  <a:pt x="624" y="111"/>
                  <a:pt x="813" y="130"/>
                </a:cubicBezTo>
                <a:cubicBezTo>
                  <a:pt x="855" y="134"/>
                  <a:pt x="886" y="166"/>
                  <a:pt x="924" y="179"/>
                </a:cubicBezTo>
                <a:cubicBezTo>
                  <a:pt x="961" y="205"/>
                  <a:pt x="999" y="221"/>
                  <a:pt x="1042" y="235"/>
                </a:cubicBezTo>
                <a:cubicBezTo>
                  <a:pt x="1089" y="267"/>
                  <a:pt x="1126" y="273"/>
                  <a:pt x="1185" y="279"/>
                </a:cubicBezTo>
                <a:cubicBezTo>
                  <a:pt x="1210" y="285"/>
                  <a:pt x="1234" y="292"/>
                  <a:pt x="1259" y="297"/>
                </a:cubicBezTo>
                <a:cubicBezTo>
                  <a:pt x="1274" y="344"/>
                  <a:pt x="1309" y="399"/>
                  <a:pt x="1346" y="433"/>
                </a:cubicBezTo>
                <a:cubicBezTo>
                  <a:pt x="1353" y="455"/>
                  <a:pt x="1360" y="468"/>
                  <a:pt x="1377" y="483"/>
                </a:cubicBezTo>
                <a:cubicBezTo>
                  <a:pt x="1385" y="509"/>
                  <a:pt x="1396" y="502"/>
                  <a:pt x="1414" y="520"/>
                </a:cubicBezTo>
                <a:cubicBezTo>
                  <a:pt x="1428" y="534"/>
                  <a:pt x="1440" y="551"/>
                  <a:pt x="1457" y="563"/>
                </a:cubicBezTo>
                <a:cubicBezTo>
                  <a:pt x="1469" y="571"/>
                  <a:pt x="1483" y="577"/>
                  <a:pt x="1494" y="588"/>
                </a:cubicBezTo>
                <a:cubicBezTo>
                  <a:pt x="1509" y="603"/>
                  <a:pt x="1523" y="617"/>
                  <a:pt x="1538" y="632"/>
                </a:cubicBezTo>
                <a:cubicBezTo>
                  <a:pt x="1558" y="652"/>
                  <a:pt x="1554" y="688"/>
                  <a:pt x="1569" y="712"/>
                </a:cubicBezTo>
                <a:cubicBezTo>
                  <a:pt x="1579" y="728"/>
                  <a:pt x="1606" y="741"/>
                  <a:pt x="1618" y="749"/>
                </a:cubicBezTo>
                <a:cubicBezTo>
                  <a:pt x="1652" y="772"/>
                  <a:pt x="1695" y="819"/>
                  <a:pt x="1730" y="830"/>
                </a:cubicBezTo>
                <a:cubicBezTo>
                  <a:pt x="1809" y="883"/>
                  <a:pt x="1858" y="963"/>
                  <a:pt x="1909" y="1040"/>
                </a:cubicBezTo>
                <a:cubicBezTo>
                  <a:pt x="1898" y="1076"/>
                  <a:pt x="1901" y="1084"/>
                  <a:pt x="1866" y="1096"/>
                </a:cubicBezTo>
                <a:cubicBezTo>
                  <a:pt x="1822" y="1093"/>
                  <a:pt x="1783" y="1095"/>
                  <a:pt x="1742" y="1084"/>
                </a:cubicBezTo>
                <a:cubicBezTo>
                  <a:pt x="1673" y="1066"/>
                  <a:pt x="1610" y="1038"/>
                  <a:pt x="1544" y="1016"/>
                </a:cubicBezTo>
                <a:cubicBezTo>
                  <a:pt x="1510" y="982"/>
                  <a:pt x="1454" y="907"/>
                  <a:pt x="1408" y="892"/>
                </a:cubicBezTo>
                <a:cubicBezTo>
                  <a:pt x="1377" y="861"/>
                  <a:pt x="1307" y="852"/>
                  <a:pt x="1265" y="842"/>
                </a:cubicBezTo>
                <a:cubicBezTo>
                  <a:pt x="1187" y="824"/>
                  <a:pt x="1115" y="789"/>
                  <a:pt x="1036" y="774"/>
                </a:cubicBezTo>
                <a:cubicBezTo>
                  <a:pt x="894" y="776"/>
                  <a:pt x="753" y="744"/>
                  <a:pt x="621" y="793"/>
                </a:cubicBezTo>
                <a:cubicBezTo>
                  <a:pt x="590" y="822"/>
                  <a:pt x="555" y="851"/>
                  <a:pt x="516" y="867"/>
                </a:cubicBezTo>
                <a:cubicBezTo>
                  <a:pt x="473" y="885"/>
                  <a:pt x="419" y="879"/>
                  <a:pt x="373" y="886"/>
                </a:cubicBezTo>
                <a:cubicBezTo>
                  <a:pt x="352" y="893"/>
                  <a:pt x="348" y="908"/>
                  <a:pt x="330" y="917"/>
                </a:cubicBezTo>
                <a:cubicBezTo>
                  <a:pt x="302" y="931"/>
                  <a:pt x="267" y="937"/>
                  <a:pt x="237" y="947"/>
                </a:cubicBezTo>
                <a:cubicBezTo>
                  <a:pt x="198" y="961"/>
                  <a:pt x="200" y="973"/>
                  <a:pt x="200" y="954"/>
                </a:cubicBezTo>
                <a:close/>
              </a:path>
            </a:pathLst>
          </a:custGeom>
          <a:solidFill>
            <a:srgbClr val="FF0000"/>
          </a:solidFill>
          <a:ln w="9525">
            <a:solidFill>
              <a:schemeClr val="tx1"/>
            </a:solidFill>
            <a:round/>
            <a:headEnd/>
            <a:tailEnd/>
          </a:ln>
        </p:spPr>
        <p:txBody>
          <a:bodyPr/>
          <a:lstStyle/>
          <a:p>
            <a:endParaRPr lang="en-US"/>
          </a:p>
        </p:txBody>
      </p:sp>
      <p:sp>
        <p:nvSpPr>
          <p:cNvPr id="64517" name="Freeform 5"/>
          <p:cNvSpPr>
            <a:spLocks/>
          </p:cNvSpPr>
          <p:nvPr/>
        </p:nvSpPr>
        <p:spPr bwMode="auto">
          <a:xfrm>
            <a:off x="3213100" y="2895600"/>
            <a:ext cx="508000" cy="393700"/>
          </a:xfrm>
          <a:custGeom>
            <a:avLst/>
            <a:gdLst>
              <a:gd name="T0" fmla="*/ 2147483646 w 320"/>
              <a:gd name="T1" fmla="*/ 2147483646 h 248"/>
              <a:gd name="T2" fmla="*/ 2147483646 w 320"/>
              <a:gd name="T3" fmla="*/ 2147483646 h 248"/>
              <a:gd name="T4" fmla="*/ 2147483646 w 320"/>
              <a:gd name="T5" fmla="*/ 2147483646 h 248"/>
              <a:gd name="T6" fmla="*/ 2147483646 w 320"/>
              <a:gd name="T7" fmla="*/ 2147483646 h 248"/>
              <a:gd name="T8" fmla="*/ 2147483646 w 320"/>
              <a:gd name="T9" fmla="*/ 0 h 248"/>
              <a:gd name="T10" fmla="*/ 2147483646 w 320"/>
              <a:gd name="T11" fmla="*/ 2147483646 h 248"/>
              <a:gd name="T12" fmla="*/ 0 60000 65536"/>
              <a:gd name="T13" fmla="*/ 0 60000 65536"/>
              <a:gd name="T14" fmla="*/ 0 60000 65536"/>
              <a:gd name="T15" fmla="*/ 0 60000 65536"/>
              <a:gd name="T16" fmla="*/ 0 60000 65536"/>
              <a:gd name="T17" fmla="*/ 0 60000 65536"/>
              <a:gd name="T18" fmla="*/ 0 w 320"/>
              <a:gd name="T19" fmla="*/ 0 h 248"/>
              <a:gd name="T20" fmla="*/ 320 w 320"/>
              <a:gd name="T21" fmla="*/ 248 h 248"/>
            </a:gdLst>
            <a:ahLst/>
            <a:cxnLst>
              <a:cxn ang="T12">
                <a:pos x="T0" y="T1"/>
              </a:cxn>
              <a:cxn ang="T13">
                <a:pos x="T2" y="T3"/>
              </a:cxn>
              <a:cxn ang="T14">
                <a:pos x="T4" y="T5"/>
              </a:cxn>
              <a:cxn ang="T15">
                <a:pos x="T6" y="T7"/>
              </a:cxn>
              <a:cxn ang="T16">
                <a:pos x="T8" y="T9"/>
              </a:cxn>
              <a:cxn ang="T17">
                <a:pos x="T10" y="T11"/>
              </a:cxn>
            </a:cxnLst>
            <a:rect l="T18" t="T19" r="T20" b="T21"/>
            <a:pathLst>
              <a:path w="320" h="248">
                <a:moveTo>
                  <a:pt x="40" y="144"/>
                </a:moveTo>
                <a:cubicBezTo>
                  <a:pt x="48" y="176"/>
                  <a:pt x="48" y="176"/>
                  <a:pt x="88" y="192"/>
                </a:cubicBezTo>
                <a:cubicBezTo>
                  <a:pt x="128" y="208"/>
                  <a:pt x="248" y="248"/>
                  <a:pt x="280" y="240"/>
                </a:cubicBezTo>
                <a:cubicBezTo>
                  <a:pt x="312" y="232"/>
                  <a:pt x="320" y="184"/>
                  <a:pt x="280" y="144"/>
                </a:cubicBezTo>
                <a:cubicBezTo>
                  <a:pt x="240" y="104"/>
                  <a:pt x="80" y="0"/>
                  <a:pt x="40" y="0"/>
                </a:cubicBezTo>
                <a:cubicBezTo>
                  <a:pt x="0" y="0"/>
                  <a:pt x="32" y="112"/>
                  <a:pt x="40" y="144"/>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19" name="Freeform 7"/>
          <p:cNvSpPr>
            <a:spLocks/>
          </p:cNvSpPr>
          <p:nvPr/>
        </p:nvSpPr>
        <p:spPr bwMode="auto">
          <a:xfrm>
            <a:off x="2438400" y="4876800"/>
            <a:ext cx="1209675" cy="1985963"/>
          </a:xfrm>
          <a:custGeom>
            <a:avLst/>
            <a:gdLst>
              <a:gd name="T0" fmla="*/ 0 w 762"/>
              <a:gd name="T1" fmla="*/ 2147483646 h 1251"/>
              <a:gd name="T2" fmla="*/ 2147483646 w 762"/>
              <a:gd name="T3" fmla="*/ 2147483646 h 1251"/>
              <a:gd name="T4" fmla="*/ 2147483646 w 762"/>
              <a:gd name="T5" fmla="*/ 2147483646 h 1251"/>
              <a:gd name="T6" fmla="*/ 2147483646 w 762"/>
              <a:gd name="T7" fmla="*/ 2147483646 h 1251"/>
              <a:gd name="T8" fmla="*/ 2147483646 w 762"/>
              <a:gd name="T9" fmla="*/ 2147483646 h 1251"/>
              <a:gd name="T10" fmla="*/ 2147483646 w 762"/>
              <a:gd name="T11" fmla="*/ 2147483646 h 1251"/>
              <a:gd name="T12" fmla="*/ 2147483646 w 762"/>
              <a:gd name="T13" fmla="*/ 2147483646 h 1251"/>
              <a:gd name="T14" fmla="*/ 2147483646 w 762"/>
              <a:gd name="T15" fmla="*/ 2147483646 h 1251"/>
              <a:gd name="T16" fmla="*/ 2147483646 w 762"/>
              <a:gd name="T17" fmla="*/ 2147483646 h 1251"/>
              <a:gd name="T18" fmla="*/ 2147483646 w 762"/>
              <a:gd name="T19" fmla="*/ 2147483646 h 1251"/>
              <a:gd name="T20" fmla="*/ 2147483646 w 762"/>
              <a:gd name="T21" fmla="*/ 2147483646 h 1251"/>
              <a:gd name="T22" fmla="*/ 2147483646 w 762"/>
              <a:gd name="T23" fmla="*/ 2147483646 h 1251"/>
              <a:gd name="T24" fmla="*/ 2147483646 w 762"/>
              <a:gd name="T25" fmla="*/ 2147483646 h 1251"/>
              <a:gd name="T26" fmla="*/ 2147483646 w 762"/>
              <a:gd name="T27" fmla="*/ 2147483646 h 1251"/>
              <a:gd name="T28" fmla="*/ 2147483646 w 762"/>
              <a:gd name="T29" fmla="*/ 2147483646 h 1251"/>
              <a:gd name="T30" fmla="*/ 2147483646 w 762"/>
              <a:gd name="T31" fmla="*/ 2147483646 h 1251"/>
              <a:gd name="T32" fmla="*/ 2147483646 w 762"/>
              <a:gd name="T33" fmla="*/ 2147483646 h 1251"/>
              <a:gd name="T34" fmla="*/ 2147483646 w 762"/>
              <a:gd name="T35" fmla="*/ 2147483646 h 1251"/>
              <a:gd name="T36" fmla="*/ 2147483646 w 762"/>
              <a:gd name="T37" fmla="*/ 2147483646 h 1251"/>
              <a:gd name="T38" fmla="*/ 2147483646 w 762"/>
              <a:gd name="T39" fmla="*/ 2147483646 h 1251"/>
              <a:gd name="T40" fmla="*/ 2147483646 w 762"/>
              <a:gd name="T41" fmla="*/ 2147483646 h 1251"/>
              <a:gd name="T42" fmla="*/ 2147483646 w 762"/>
              <a:gd name="T43" fmla="*/ 2147483646 h 1251"/>
              <a:gd name="T44" fmla="*/ 2147483646 w 762"/>
              <a:gd name="T45" fmla="*/ 2147483646 h 1251"/>
              <a:gd name="T46" fmla="*/ 2147483646 w 762"/>
              <a:gd name="T47" fmla="*/ 2147483646 h 1251"/>
              <a:gd name="T48" fmla="*/ 2147483646 w 762"/>
              <a:gd name="T49" fmla="*/ 2147483646 h 1251"/>
              <a:gd name="T50" fmla="*/ 2147483646 w 762"/>
              <a:gd name="T51" fmla="*/ 2147483646 h 1251"/>
              <a:gd name="T52" fmla="*/ 2147483646 w 762"/>
              <a:gd name="T53" fmla="*/ 2147483646 h 1251"/>
              <a:gd name="T54" fmla="*/ 2147483646 w 762"/>
              <a:gd name="T55" fmla="*/ 2147483646 h 1251"/>
              <a:gd name="T56" fmla="*/ 2147483646 w 762"/>
              <a:gd name="T57" fmla="*/ 2147483646 h 1251"/>
              <a:gd name="T58" fmla="*/ 2147483646 w 762"/>
              <a:gd name="T59" fmla="*/ 2147483646 h 1251"/>
              <a:gd name="T60" fmla="*/ 2147483646 w 762"/>
              <a:gd name="T61" fmla="*/ 2147483646 h 1251"/>
              <a:gd name="T62" fmla="*/ 2147483646 w 762"/>
              <a:gd name="T63" fmla="*/ 0 h 1251"/>
              <a:gd name="T64" fmla="*/ 2147483646 w 762"/>
              <a:gd name="T65" fmla="*/ 2147483646 h 1251"/>
              <a:gd name="T66" fmla="*/ 0 w 762"/>
              <a:gd name="T67" fmla="*/ 2147483646 h 125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2"/>
              <a:gd name="T103" fmla="*/ 0 h 1251"/>
              <a:gd name="T104" fmla="*/ 762 w 762"/>
              <a:gd name="T105" fmla="*/ 1251 h 125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2" h="1251">
                <a:moveTo>
                  <a:pt x="0" y="31"/>
                </a:moveTo>
                <a:cubicBezTo>
                  <a:pt x="6" y="94"/>
                  <a:pt x="18" y="200"/>
                  <a:pt x="62" y="248"/>
                </a:cubicBezTo>
                <a:cubicBezTo>
                  <a:pt x="76" y="289"/>
                  <a:pt x="94" y="349"/>
                  <a:pt x="118" y="384"/>
                </a:cubicBezTo>
                <a:cubicBezTo>
                  <a:pt x="124" y="411"/>
                  <a:pt x="136" y="428"/>
                  <a:pt x="149" y="452"/>
                </a:cubicBezTo>
                <a:cubicBezTo>
                  <a:pt x="157" y="485"/>
                  <a:pt x="167" y="511"/>
                  <a:pt x="186" y="539"/>
                </a:cubicBezTo>
                <a:cubicBezTo>
                  <a:pt x="196" y="569"/>
                  <a:pt x="214" y="609"/>
                  <a:pt x="235" y="632"/>
                </a:cubicBezTo>
                <a:cubicBezTo>
                  <a:pt x="245" y="658"/>
                  <a:pt x="256" y="678"/>
                  <a:pt x="273" y="700"/>
                </a:cubicBezTo>
                <a:cubicBezTo>
                  <a:pt x="280" y="722"/>
                  <a:pt x="294" y="746"/>
                  <a:pt x="310" y="762"/>
                </a:cubicBezTo>
                <a:cubicBezTo>
                  <a:pt x="325" y="808"/>
                  <a:pt x="313" y="790"/>
                  <a:pt x="341" y="818"/>
                </a:cubicBezTo>
                <a:cubicBezTo>
                  <a:pt x="347" y="844"/>
                  <a:pt x="357" y="858"/>
                  <a:pt x="372" y="879"/>
                </a:cubicBezTo>
                <a:cubicBezTo>
                  <a:pt x="393" y="946"/>
                  <a:pt x="418" y="1014"/>
                  <a:pt x="446" y="1078"/>
                </a:cubicBezTo>
                <a:cubicBezTo>
                  <a:pt x="464" y="1120"/>
                  <a:pt x="455" y="1116"/>
                  <a:pt x="483" y="1152"/>
                </a:cubicBezTo>
                <a:cubicBezTo>
                  <a:pt x="511" y="1187"/>
                  <a:pt x="501" y="1203"/>
                  <a:pt x="551" y="1220"/>
                </a:cubicBezTo>
                <a:cubicBezTo>
                  <a:pt x="582" y="1251"/>
                  <a:pt x="544" y="1217"/>
                  <a:pt x="582" y="1239"/>
                </a:cubicBezTo>
                <a:cubicBezTo>
                  <a:pt x="587" y="1242"/>
                  <a:pt x="595" y="1251"/>
                  <a:pt x="595" y="1251"/>
                </a:cubicBezTo>
                <a:cubicBezTo>
                  <a:pt x="692" y="1242"/>
                  <a:pt x="636" y="1245"/>
                  <a:pt x="762" y="1245"/>
                </a:cubicBezTo>
                <a:cubicBezTo>
                  <a:pt x="737" y="1222"/>
                  <a:pt x="742" y="1189"/>
                  <a:pt x="731" y="1158"/>
                </a:cubicBezTo>
                <a:cubicBezTo>
                  <a:pt x="717" y="1117"/>
                  <a:pt x="695" y="1080"/>
                  <a:pt x="675" y="1041"/>
                </a:cubicBezTo>
                <a:cubicBezTo>
                  <a:pt x="662" y="986"/>
                  <a:pt x="652" y="921"/>
                  <a:pt x="619" y="873"/>
                </a:cubicBezTo>
                <a:cubicBezTo>
                  <a:pt x="605" y="829"/>
                  <a:pt x="580" y="798"/>
                  <a:pt x="551" y="762"/>
                </a:cubicBezTo>
                <a:cubicBezTo>
                  <a:pt x="495" y="692"/>
                  <a:pt x="576" y="788"/>
                  <a:pt x="533" y="725"/>
                </a:cubicBezTo>
                <a:cubicBezTo>
                  <a:pt x="520" y="705"/>
                  <a:pt x="497" y="700"/>
                  <a:pt x="483" y="681"/>
                </a:cubicBezTo>
                <a:cubicBezTo>
                  <a:pt x="462" y="652"/>
                  <a:pt x="455" y="632"/>
                  <a:pt x="427" y="613"/>
                </a:cubicBezTo>
                <a:cubicBezTo>
                  <a:pt x="416" y="596"/>
                  <a:pt x="405" y="584"/>
                  <a:pt x="390" y="570"/>
                </a:cubicBezTo>
                <a:cubicBezTo>
                  <a:pt x="376" y="526"/>
                  <a:pt x="385" y="544"/>
                  <a:pt x="365" y="514"/>
                </a:cubicBezTo>
                <a:cubicBezTo>
                  <a:pt x="354" y="481"/>
                  <a:pt x="346" y="448"/>
                  <a:pt x="334" y="415"/>
                </a:cubicBezTo>
                <a:cubicBezTo>
                  <a:pt x="321" y="378"/>
                  <a:pt x="319" y="333"/>
                  <a:pt x="291" y="303"/>
                </a:cubicBezTo>
                <a:cubicBezTo>
                  <a:pt x="282" y="276"/>
                  <a:pt x="267" y="256"/>
                  <a:pt x="248" y="235"/>
                </a:cubicBezTo>
                <a:cubicBezTo>
                  <a:pt x="239" y="209"/>
                  <a:pt x="223" y="186"/>
                  <a:pt x="211" y="161"/>
                </a:cubicBezTo>
                <a:cubicBezTo>
                  <a:pt x="201" y="142"/>
                  <a:pt x="201" y="127"/>
                  <a:pt x="186" y="111"/>
                </a:cubicBezTo>
                <a:cubicBezTo>
                  <a:pt x="176" y="83"/>
                  <a:pt x="167" y="63"/>
                  <a:pt x="155" y="37"/>
                </a:cubicBezTo>
                <a:cubicBezTo>
                  <a:pt x="150" y="25"/>
                  <a:pt x="142" y="0"/>
                  <a:pt x="142" y="0"/>
                </a:cubicBezTo>
                <a:cubicBezTo>
                  <a:pt x="87" y="4"/>
                  <a:pt x="68" y="2"/>
                  <a:pt x="25" y="19"/>
                </a:cubicBezTo>
                <a:cubicBezTo>
                  <a:pt x="9" y="34"/>
                  <a:pt x="18" y="31"/>
                  <a:pt x="0" y="31"/>
                </a:cubicBez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0" name="Freeform 8"/>
          <p:cNvSpPr>
            <a:spLocks/>
          </p:cNvSpPr>
          <p:nvPr/>
        </p:nvSpPr>
        <p:spPr bwMode="auto">
          <a:xfrm>
            <a:off x="2389188" y="4030663"/>
            <a:ext cx="246062" cy="738187"/>
          </a:xfrm>
          <a:custGeom>
            <a:avLst/>
            <a:gdLst>
              <a:gd name="T0" fmla="*/ 2147483646 w 155"/>
              <a:gd name="T1" fmla="*/ 2147483646 h 465"/>
              <a:gd name="T2" fmla="*/ 2147483646 w 155"/>
              <a:gd name="T3" fmla="*/ 2147483646 h 465"/>
              <a:gd name="T4" fmla="*/ 2147483646 w 155"/>
              <a:gd name="T5" fmla="*/ 2147483646 h 465"/>
              <a:gd name="T6" fmla="*/ 2147483646 w 155"/>
              <a:gd name="T7" fmla="*/ 2147483646 h 465"/>
              <a:gd name="T8" fmla="*/ 2147483646 w 155"/>
              <a:gd name="T9" fmla="*/ 2147483646 h 465"/>
              <a:gd name="T10" fmla="*/ 2147483646 w 155"/>
              <a:gd name="T11" fmla="*/ 0 h 465"/>
              <a:gd name="T12" fmla="*/ 2147483646 w 155"/>
              <a:gd name="T13" fmla="*/ 2147483646 h 465"/>
              <a:gd name="T14" fmla="*/ 2147483646 w 155"/>
              <a:gd name="T15" fmla="*/ 2147483646 h 465"/>
              <a:gd name="T16" fmla="*/ 0 60000 65536"/>
              <a:gd name="T17" fmla="*/ 0 60000 65536"/>
              <a:gd name="T18" fmla="*/ 0 60000 65536"/>
              <a:gd name="T19" fmla="*/ 0 60000 65536"/>
              <a:gd name="T20" fmla="*/ 0 60000 65536"/>
              <a:gd name="T21" fmla="*/ 0 60000 65536"/>
              <a:gd name="T22" fmla="*/ 0 60000 65536"/>
              <a:gd name="T23" fmla="*/ 0 60000 65536"/>
              <a:gd name="T24" fmla="*/ 0 w 155"/>
              <a:gd name="T25" fmla="*/ 0 h 465"/>
              <a:gd name="T26" fmla="*/ 155 w 155"/>
              <a:gd name="T27" fmla="*/ 465 h 4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5" h="465">
                <a:moveTo>
                  <a:pt x="25" y="68"/>
                </a:moveTo>
                <a:cubicBezTo>
                  <a:pt x="22" y="198"/>
                  <a:pt x="12" y="334"/>
                  <a:pt x="12" y="465"/>
                </a:cubicBezTo>
                <a:cubicBezTo>
                  <a:pt x="53" y="465"/>
                  <a:pt x="95" y="465"/>
                  <a:pt x="136" y="465"/>
                </a:cubicBezTo>
                <a:cubicBezTo>
                  <a:pt x="130" y="383"/>
                  <a:pt x="127" y="303"/>
                  <a:pt x="105" y="223"/>
                </a:cubicBezTo>
                <a:cubicBezTo>
                  <a:pt x="110" y="168"/>
                  <a:pt x="104" y="145"/>
                  <a:pt x="130" y="106"/>
                </a:cubicBezTo>
                <a:cubicBezTo>
                  <a:pt x="142" y="69"/>
                  <a:pt x="155" y="39"/>
                  <a:pt x="155" y="0"/>
                </a:cubicBezTo>
                <a:cubicBezTo>
                  <a:pt x="112" y="15"/>
                  <a:pt x="69" y="28"/>
                  <a:pt x="25" y="38"/>
                </a:cubicBezTo>
                <a:cubicBezTo>
                  <a:pt x="17" y="45"/>
                  <a:pt x="0" y="68"/>
                  <a:pt x="25" y="68"/>
                </a:cubicBez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1" name="Freeform 9"/>
          <p:cNvSpPr>
            <a:spLocks/>
          </p:cNvSpPr>
          <p:nvPr/>
        </p:nvSpPr>
        <p:spPr bwMode="auto">
          <a:xfrm>
            <a:off x="2428875" y="3581400"/>
            <a:ext cx="2133600" cy="536575"/>
          </a:xfrm>
          <a:custGeom>
            <a:avLst/>
            <a:gdLst>
              <a:gd name="T0" fmla="*/ 0 w 1344"/>
              <a:gd name="T1" fmla="*/ 2147483646 h 338"/>
              <a:gd name="T2" fmla="*/ 2147483646 w 1344"/>
              <a:gd name="T3" fmla="*/ 2147483646 h 338"/>
              <a:gd name="T4" fmla="*/ 2147483646 w 1344"/>
              <a:gd name="T5" fmla="*/ 2147483646 h 338"/>
              <a:gd name="T6" fmla="*/ 2147483646 w 1344"/>
              <a:gd name="T7" fmla="*/ 2147483646 h 338"/>
              <a:gd name="T8" fmla="*/ 2147483646 w 1344"/>
              <a:gd name="T9" fmla="*/ 2147483646 h 338"/>
              <a:gd name="T10" fmla="*/ 2147483646 w 1344"/>
              <a:gd name="T11" fmla="*/ 2147483646 h 338"/>
              <a:gd name="T12" fmla="*/ 2147483646 w 1344"/>
              <a:gd name="T13" fmla="*/ 2147483646 h 338"/>
              <a:gd name="T14" fmla="*/ 2147483646 w 1344"/>
              <a:gd name="T15" fmla="*/ 2147483646 h 338"/>
              <a:gd name="T16" fmla="*/ 2147483646 w 1344"/>
              <a:gd name="T17" fmla="*/ 2147483646 h 338"/>
              <a:gd name="T18" fmla="*/ 2147483646 w 1344"/>
              <a:gd name="T19" fmla="*/ 2147483646 h 338"/>
              <a:gd name="T20" fmla="*/ 2147483646 w 1344"/>
              <a:gd name="T21" fmla="*/ 2147483646 h 338"/>
              <a:gd name="T22" fmla="*/ 2147483646 w 1344"/>
              <a:gd name="T23" fmla="*/ 2147483646 h 338"/>
              <a:gd name="T24" fmla="*/ 2147483646 w 1344"/>
              <a:gd name="T25" fmla="*/ 2147483646 h 338"/>
              <a:gd name="T26" fmla="*/ 2147483646 w 1344"/>
              <a:gd name="T27" fmla="*/ 2147483646 h 338"/>
              <a:gd name="T28" fmla="*/ 2147483646 w 1344"/>
              <a:gd name="T29" fmla="*/ 2147483646 h 338"/>
              <a:gd name="T30" fmla="*/ 2147483646 w 1344"/>
              <a:gd name="T31" fmla="*/ 2147483646 h 338"/>
              <a:gd name="T32" fmla="*/ 2147483646 w 1344"/>
              <a:gd name="T33" fmla="*/ 2147483646 h 338"/>
              <a:gd name="T34" fmla="*/ 2147483646 w 1344"/>
              <a:gd name="T35" fmla="*/ 2147483646 h 338"/>
              <a:gd name="T36" fmla="*/ 2147483646 w 1344"/>
              <a:gd name="T37" fmla="*/ 2147483646 h 338"/>
              <a:gd name="T38" fmla="*/ 2147483646 w 1344"/>
              <a:gd name="T39" fmla="*/ 2147483646 h 338"/>
              <a:gd name="T40" fmla="*/ 2147483646 w 1344"/>
              <a:gd name="T41" fmla="*/ 2147483646 h 338"/>
              <a:gd name="T42" fmla="*/ 2147483646 w 1344"/>
              <a:gd name="T43" fmla="*/ 2147483646 h 338"/>
              <a:gd name="T44" fmla="*/ 2147483646 w 1344"/>
              <a:gd name="T45" fmla="*/ 2147483646 h 338"/>
              <a:gd name="T46" fmla="*/ 2147483646 w 1344"/>
              <a:gd name="T47" fmla="*/ 2147483646 h 338"/>
              <a:gd name="T48" fmla="*/ 2147483646 w 1344"/>
              <a:gd name="T49" fmla="*/ 2147483646 h 338"/>
              <a:gd name="T50" fmla="*/ 2147483646 w 1344"/>
              <a:gd name="T51" fmla="*/ 2147483646 h 338"/>
              <a:gd name="T52" fmla="*/ 2147483646 w 1344"/>
              <a:gd name="T53" fmla="*/ 2147483646 h 338"/>
              <a:gd name="T54" fmla="*/ 2147483646 w 1344"/>
              <a:gd name="T55" fmla="*/ 2147483646 h 338"/>
              <a:gd name="T56" fmla="*/ 0 w 1344"/>
              <a:gd name="T57" fmla="*/ 2147483646 h 33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4"/>
              <a:gd name="T88" fmla="*/ 0 h 338"/>
              <a:gd name="T89" fmla="*/ 1344 w 1344"/>
              <a:gd name="T90" fmla="*/ 338 h 33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4" h="338">
                <a:moveTo>
                  <a:pt x="0" y="238"/>
                </a:moveTo>
                <a:cubicBezTo>
                  <a:pt x="31" y="191"/>
                  <a:pt x="53" y="174"/>
                  <a:pt x="105" y="164"/>
                </a:cubicBezTo>
                <a:cubicBezTo>
                  <a:pt x="151" y="96"/>
                  <a:pt x="115" y="128"/>
                  <a:pt x="241" y="121"/>
                </a:cubicBezTo>
                <a:cubicBezTo>
                  <a:pt x="249" y="119"/>
                  <a:pt x="258" y="118"/>
                  <a:pt x="266" y="115"/>
                </a:cubicBezTo>
                <a:cubicBezTo>
                  <a:pt x="278" y="111"/>
                  <a:pt x="303" y="102"/>
                  <a:pt x="303" y="102"/>
                </a:cubicBezTo>
                <a:cubicBezTo>
                  <a:pt x="372" y="39"/>
                  <a:pt x="408" y="29"/>
                  <a:pt x="501" y="22"/>
                </a:cubicBezTo>
                <a:cubicBezTo>
                  <a:pt x="621" y="0"/>
                  <a:pt x="675" y="11"/>
                  <a:pt x="830" y="15"/>
                </a:cubicBezTo>
                <a:cubicBezTo>
                  <a:pt x="840" y="17"/>
                  <a:pt x="850" y="21"/>
                  <a:pt x="861" y="22"/>
                </a:cubicBezTo>
                <a:cubicBezTo>
                  <a:pt x="888" y="25"/>
                  <a:pt x="915" y="24"/>
                  <a:pt x="941" y="28"/>
                </a:cubicBezTo>
                <a:cubicBezTo>
                  <a:pt x="954" y="30"/>
                  <a:pt x="978" y="40"/>
                  <a:pt x="978" y="40"/>
                </a:cubicBezTo>
                <a:cubicBezTo>
                  <a:pt x="998" y="54"/>
                  <a:pt x="1011" y="69"/>
                  <a:pt x="1034" y="77"/>
                </a:cubicBezTo>
                <a:cubicBezTo>
                  <a:pt x="1056" y="99"/>
                  <a:pt x="1085" y="102"/>
                  <a:pt x="1115" y="108"/>
                </a:cubicBezTo>
                <a:cubicBezTo>
                  <a:pt x="1135" y="116"/>
                  <a:pt x="1145" y="130"/>
                  <a:pt x="1164" y="139"/>
                </a:cubicBezTo>
                <a:cubicBezTo>
                  <a:pt x="1176" y="144"/>
                  <a:pt x="1201" y="152"/>
                  <a:pt x="1201" y="152"/>
                </a:cubicBezTo>
                <a:cubicBezTo>
                  <a:pt x="1205" y="156"/>
                  <a:pt x="1209" y="161"/>
                  <a:pt x="1214" y="164"/>
                </a:cubicBezTo>
                <a:cubicBezTo>
                  <a:pt x="1219" y="167"/>
                  <a:pt x="1227" y="166"/>
                  <a:pt x="1232" y="170"/>
                </a:cubicBezTo>
                <a:cubicBezTo>
                  <a:pt x="1244" y="179"/>
                  <a:pt x="1253" y="191"/>
                  <a:pt x="1263" y="201"/>
                </a:cubicBezTo>
                <a:cubicBezTo>
                  <a:pt x="1267" y="205"/>
                  <a:pt x="1276" y="214"/>
                  <a:pt x="1276" y="214"/>
                </a:cubicBezTo>
                <a:cubicBezTo>
                  <a:pt x="1291" y="260"/>
                  <a:pt x="1292" y="278"/>
                  <a:pt x="1344" y="288"/>
                </a:cubicBezTo>
                <a:cubicBezTo>
                  <a:pt x="1325" y="305"/>
                  <a:pt x="1305" y="320"/>
                  <a:pt x="1288" y="338"/>
                </a:cubicBezTo>
                <a:cubicBezTo>
                  <a:pt x="1266" y="330"/>
                  <a:pt x="1237" y="312"/>
                  <a:pt x="1214" y="307"/>
                </a:cubicBezTo>
                <a:cubicBezTo>
                  <a:pt x="1175" y="299"/>
                  <a:pt x="1142" y="298"/>
                  <a:pt x="1102" y="294"/>
                </a:cubicBezTo>
                <a:cubicBezTo>
                  <a:pt x="1061" y="280"/>
                  <a:pt x="1031" y="280"/>
                  <a:pt x="985" y="276"/>
                </a:cubicBezTo>
                <a:cubicBezTo>
                  <a:pt x="967" y="269"/>
                  <a:pt x="929" y="257"/>
                  <a:pt x="929" y="257"/>
                </a:cubicBezTo>
                <a:cubicBezTo>
                  <a:pt x="906" y="236"/>
                  <a:pt x="877" y="210"/>
                  <a:pt x="848" y="201"/>
                </a:cubicBezTo>
                <a:cubicBezTo>
                  <a:pt x="830" y="189"/>
                  <a:pt x="813" y="184"/>
                  <a:pt x="793" y="176"/>
                </a:cubicBezTo>
                <a:cubicBezTo>
                  <a:pt x="672" y="178"/>
                  <a:pt x="306" y="146"/>
                  <a:pt x="124" y="207"/>
                </a:cubicBezTo>
                <a:cubicBezTo>
                  <a:pt x="101" y="230"/>
                  <a:pt x="91" y="247"/>
                  <a:pt x="62" y="257"/>
                </a:cubicBezTo>
                <a:cubicBezTo>
                  <a:pt x="16" y="249"/>
                  <a:pt x="36" y="257"/>
                  <a:pt x="0" y="238"/>
                </a:cubicBez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3" name="Freeform 11"/>
          <p:cNvSpPr>
            <a:spLocks/>
          </p:cNvSpPr>
          <p:nvPr/>
        </p:nvSpPr>
        <p:spPr bwMode="auto">
          <a:xfrm>
            <a:off x="2108200" y="3536950"/>
            <a:ext cx="355600" cy="1346200"/>
          </a:xfrm>
          <a:custGeom>
            <a:avLst/>
            <a:gdLst>
              <a:gd name="T0" fmla="*/ 2147483646 w 224"/>
              <a:gd name="T1" fmla="*/ 2147483646 h 848"/>
              <a:gd name="T2" fmla="*/ 2147483646 w 224"/>
              <a:gd name="T3" fmla="*/ 2147483646 h 848"/>
              <a:gd name="T4" fmla="*/ 2147483646 w 224"/>
              <a:gd name="T5" fmla="*/ 2147483646 h 848"/>
              <a:gd name="T6" fmla="*/ 2147483646 w 224"/>
              <a:gd name="T7" fmla="*/ 2147483646 h 848"/>
              <a:gd name="T8" fmla="*/ 2147483646 w 224"/>
              <a:gd name="T9" fmla="*/ 2147483646 h 848"/>
              <a:gd name="T10" fmla="*/ 2147483646 w 224"/>
              <a:gd name="T11" fmla="*/ 2147483646 h 848"/>
              <a:gd name="T12" fmla="*/ 2147483646 w 224"/>
              <a:gd name="T13" fmla="*/ 2147483646 h 848"/>
              <a:gd name="T14" fmla="*/ 2147483646 w 224"/>
              <a:gd name="T15" fmla="*/ 2147483646 h 848"/>
              <a:gd name="T16" fmla="*/ 2147483646 w 224"/>
              <a:gd name="T17" fmla="*/ 2147483646 h 84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4"/>
              <a:gd name="T28" fmla="*/ 0 h 848"/>
              <a:gd name="T29" fmla="*/ 224 w 224"/>
              <a:gd name="T30" fmla="*/ 848 h 84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4" h="848">
                <a:moveTo>
                  <a:pt x="160" y="832"/>
                </a:moveTo>
                <a:cubicBezTo>
                  <a:pt x="136" y="816"/>
                  <a:pt x="88" y="440"/>
                  <a:pt x="64" y="304"/>
                </a:cubicBezTo>
                <a:cubicBezTo>
                  <a:pt x="40" y="168"/>
                  <a:pt x="0" y="32"/>
                  <a:pt x="16" y="16"/>
                </a:cubicBezTo>
                <a:cubicBezTo>
                  <a:pt x="32" y="0"/>
                  <a:pt x="128" y="168"/>
                  <a:pt x="160" y="208"/>
                </a:cubicBezTo>
                <a:cubicBezTo>
                  <a:pt x="192" y="248"/>
                  <a:pt x="200" y="240"/>
                  <a:pt x="208" y="256"/>
                </a:cubicBezTo>
                <a:cubicBezTo>
                  <a:pt x="216" y="272"/>
                  <a:pt x="224" y="280"/>
                  <a:pt x="208" y="304"/>
                </a:cubicBezTo>
                <a:cubicBezTo>
                  <a:pt x="192" y="328"/>
                  <a:pt x="112" y="384"/>
                  <a:pt x="112" y="400"/>
                </a:cubicBezTo>
                <a:cubicBezTo>
                  <a:pt x="112" y="416"/>
                  <a:pt x="200" y="328"/>
                  <a:pt x="208" y="400"/>
                </a:cubicBezTo>
                <a:cubicBezTo>
                  <a:pt x="216" y="472"/>
                  <a:pt x="184" y="848"/>
                  <a:pt x="160" y="832"/>
                </a:cubicBezTo>
                <a:close/>
              </a:path>
            </a:pathLst>
          </a:custGeom>
          <a:solidFill>
            <a:srgbClr val="FF0000"/>
          </a:solidFill>
          <a:ln w="9525">
            <a:solidFill>
              <a:schemeClr val="tx1"/>
            </a:solidFill>
            <a:round/>
            <a:headEnd/>
            <a:tailEnd/>
          </a:ln>
        </p:spPr>
        <p:txBody>
          <a:bodyPr/>
          <a:lstStyle/>
          <a:p>
            <a:endParaRPr lang="en-US"/>
          </a:p>
        </p:txBody>
      </p:sp>
      <p:sp>
        <p:nvSpPr>
          <p:cNvPr id="64524" name="Freeform 12"/>
          <p:cNvSpPr>
            <a:spLocks/>
          </p:cNvSpPr>
          <p:nvPr/>
        </p:nvSpPr>
        <p:spPr bwMode="auto">
          <a:xfrm>
            <a:off x="2971800" y="190500"/>
            <a:ext cx="1333500" cy="2019300"/>
          </a:xfrm>
          <a:custGeom>
            <a:avLst/>
            <a:gdLst>
              <a:gd name="T0" fmla="*/ 2147483646 w 840"/>
              <a:gd name="T1" fmla="*/ 2147483646 h 1272"/>
              <a:gd name="T2" fmla="*/ 2147483646 w 840"/>
              <a:gd name="T3" fmla="*/ 2147483646 h 1272"/>
              <a:gd name="T4" fmla="*/ 2147483646 w 840"/>
              <a:gd name="T5" fmla="*/ 2147483646 h 1272"/>
              <a:gd name="T6" fmla="*/ 2147483646 w 840"/>
              <a:gd name="T7" fmla="*/ 2147483646 h 1272"/>
              <a:gd name="T8" fmla="*/ 2147483646 w 840"/>
              <a:gd name="T9" fmla="*/ 2147483646 h 1272"/>
              <a:gd name="T10" fmla="*/ 0 60000 65536"/>
              <a:gd name="T11" fmla="*/ 0 60000 65536"/>
              <a:gd name="T12" fmla="*/ 0 60000 65536"/>
              <a:gd name="T13" fmla="*/ 0 60000 65536"/>
              <a:gd name="T14" fmla="*/ 0 60000 65536"/>
              <a:gd name="T15" fmla="*/ 0 w 840"/>
              <a:gd name="T16" fmla="*/ 0 h 1272"/>
              <a:gd name="T17" fmla="*/ 840 w 840"/>
              <a:gd name="T18" fmla="*/ 1272 h 1272"/>
            </a:gdLst>
            <a:ahLst/>
            <a:cxnLst>
              <a:cxn ang="T10">
                <a:pos x="T0" y="T1"/>
              </a:cxn>
              <a:cxn ang="T11">
                <a:pos x="T2" y="T3"/>
              </a:cxn>
              <a:cxn ang="T12">
                <a:pos x="T4" y="T5"/>
              </a:cxn>
              <a:cxn ang="T13">
                <a:pos x="T6" y="T7"/>
              </a:cxn>
              <a:cxn ang="T14">
                <a:pos x="T8" y="T9"/>
              </a:cxn>
            </a:cxnLst>
            <a:rect l="T15" t="T16" r="T17" b="T18"/>
            <a:pathLst>
              <a:path w="840" h="1272">
                <a:moveTo>
                  <a:pt x="96" y="120"/>
                </a:moveTo>
                <a:cubicBezTo>
                  <a:pt x="0" y="0"/>
                  <a:pt x="120" y="264"/>
                  <a:pt x="192" y="408"/>
                </a:cubicBezTo>
                <a:cubicBezTo>
                  <a:pt x="264" y="552"/>
                  <a:pt x="432" y="864"/>
                  <a:pt x="528" y="984"/>
                </a:cubicBezTo>
                <a:cubicBezTo>
                  <a:pt x="624" y="1104"/>
                  <a:pt x="840" y="1272"/>
                  <a:pt x="768" y="1128"/>
                </a:cubicBezTo>
                <a:cubicBezTo>
                  <a:pt x="696" y="984"/>
                  <a:pt x="192" y="240"/>
                  <a:pt x="96" y="120"/>
                </a:cubicBezTo>
                <a:close/>
              </a:path>
            </a:pathLst>
          </a:custGeom>
          <a:solidFill>
            <a:srgbClr val="FF0000"/>
          </a:solidFill>
          <a:ln w="9525">
            <a:solidFill>
              <a:schemeClr val="tx1"/>
            </a:solidFill>
            <a:round/>
            <a:headEnd/>
            <a:tailEnd/>
          </a:ln>
        </p:spPr>
        <p:txBody>
          <a:bodyPr/>
          <a:lstStyle/>
          <a:p>
            <a:endParaRPr lang="en-US"/>
          </a:p>
        </p:txBody>
      </p:sp>
      <p:sp>
        <p:nvSpPr>
          <p:cNvPr id="64525" name="Freeform 13"/>
          <p:cNvSpPr>
            <a:spLocks/>
          </p:cNvSpPr>
          <p:nvPr/>
        </p:nvSpPr>
        <p:spPr bwMode="auto">
          <a:xfrm>
            <a:off x="3844925" y="3687763"/>
            <a:ext cx="266700" cy="266700"/>
          </a:xfrm>
          <a:custGeom>
            <a:avLst/>
            <a:gdLst>
              <a:gd name="T0" fmla="*/ 2147483646 w 168"/>
              <a:gd name="T1" fmla="*/ 2147483646 h 168"/>
              <a:gd name="T2" fmla="*/ 2147483646 w 168"/>
              <a:gd name="T3" fmla="*/ 2147483646 h 168"/>
              <a:gd name="T4" fmla="*/ 2147483646 w 168"/>
              <a:gd name="T5" fmla="*/ 2147483646 h 168"/>
              <a:gd name="T6" fmla="*/ 2147483646 w 168"/>
              <a:gd name="T7" fmla="*/ 2147483646 h 168"/>
              <a:gd name="T8" fmla="*/ 0 60000 65536"/>
              <a:gd name="T9" fmla="*/ 0 60000 65536"/>
              <a:gd name="T10" fmla="*/ 0 60000 65536"/>
              <a:gd name="T11" fmla="*/ 0 60000 65536"/>
              <a:gd name="T12" fmla="*/ 0 w 168"/>
              <a:gd name="T13" fmla="*/ 0 h 168"/>
              <a:gd name="T14" fmla="*/ 168 w 168"/>
              <a:gd name="T15" fmla="*/ 168 h 168"/>
            </a:gdLst>
            <a:ahLst/>
            <a:cxnLst>
              <a:cxn ang="T8">
                <a:pos x="T0" y="T1"/>
              </a:cxn>
              <a:cxn ang="T9">
                <a:pos x="T2" y="T3"/>
              </a:cxn>
              <a:cxn ang="T10">
                <a:pos x="T4" y="T5"/>
              </a:cxn>
              <a:cxn ang="T11">
                <a:pos x="T6" y="T7"/>
              </a:cxn>
            </a:cxnLst>
            <a:rect l="T12" t="T13" r="T14" b="T15"/>
            <a:pathLst>
              <a:path w="168" h="168">
                <a:moveTo>
                  <a:pt x="8" y="8"/>
                </a:moveTo>
                <a:cubicBezTo>
                  <a:pt x="16" y="0"/>
                  <a:pt x="136" y="80"/>
                  <a:pt x="152" y="104"/>
                </a:cubicBezTo>
                <a:cubicBezTo>
                  <a:pt x="168" y="128"/>
                  <a:pt x="128" y="168"/>
                  <a:pt x="104" y="152"/>
                </a:cubicBezTo>
                <a:cubicBezTo>
                  <a:pt x="80" y="136"/>
                  <a:pt x="0" y="16"/>
                  <a:pt x="8" y="8"/>
                </a:cubicBezTo>
                <a:close/>
              </a:path>
            </a:pathLst>
          </a:custGeom>
          <a:solidFill>
            <a:srgbClr val="00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526" name="Line 14"/>
          <p:cNvSpPr>
            <a:spLocks noChangeShapeType="1"/>
          </p:cNvSpPr>
          <p:nvPr/>
        </p:nvSpPr>
        <p:spPr bwMode="auto">
          <a:xfrm>
            <a:off x="4124325" y="3805238"/>
            <a:ext cx="171450" cy="200025"/>
          </a:xfrm>
          <a:prstGeom prst="line">
            <a:avLst/>
          </a:prstGeom>
          <a:noFill/>
          <a:ln w="254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7" name="Freeform 15"/>
          <p:cNvSpPr>
            <a:spLocks/>
          </p:cNvSpPr>
          <p:nvPr/>
        </p:nvSpPr>
        <p:spPr bwMode="auto">
          <a:xfrm>
            <a:off x="3875088" y="3667125"/>
            <a:ext cx="635000" cy="482600"/>
          </a:xfrm>
          <a:custGeom>
            <a:avLst/>
            <a:gdLst>
              <a:gd name="T0" fmla="*/ 0 w 400"/>
              <a:gd name="T1" fmla="*/ 0 h 304"/>
              <a:gd name="T2" fmla="*/ 2147483646 w 400"/>
              <a:gd name="T3" fmla="*/ 2147483646 h 304"/>
              <a:gd name="T4" fmla="*/ 2147483646 w 400"/>
              <a:gd name="T5" fmla="*/ 2147483646 h 304"/>
              <a:gd name="T6" fmla="*/ 2147483646 w 400"/>
              <a:gd name="T7" fmla="*/ 2147483646 h 304"/>
              <a:gd name="T8" fmla="*/ 2147483646 w 400"/>
              <a:gd name="T9" fmla="*/ 2147483646 h 304"/>
              <a:gd name="T10" fmla="*/ 0 60000 65536"/>
              <a:gd name="T11" fmla="*/ 0 60000 65536"/>
              <a:gd name="T12" fmla="*/ 0 60000 65536"/>
              <a:gd name="T13" fmla="*/ 0 60000 65536"/>
              <a:gd name="T14" fmla="*/ 0 60000 65536"/>
              <a:gd name="T15" fmla="*/ 0 w 400"/>
              <a:gd name="T16" fmla="*/ 0 h 304"/>
              <a:gd name="T17" fmla="*/ 400 w 400"/>
              <a:gd name="T18" fmla="*/ 304 h 304"/>
            </a:gdLst>
            <a:ahLst/>
            <a:cxnLst>
              <a:cxn ang="T10">
                <a:pos x="T0" y="T1"/>
              </a:cxn>
              <a:cxn ang="T11">
                <a:pos x="T2" y="T3"/>
              </a:cxn>
              <a:cxn ang="T12">
                <a:pos x="T4" y="T5"/>
              </a:cxn>
              <a:cxn ang="T13">
                <a:pos x="T6" y="T7"/>
              </a:cxn>
              <a:cxn ang="T14">
                <a:pos x="T8" y="T9"/>
              </a:cxn>
            </a:cxnLst>
            <a:rect l="T15" t="T16" r="T17" b="T18"/>
            <a:pathLst>
              <a:path w="400" h="304">
                <a:moveTo>
                  <a:pt x="0" y="0"/>
                </a:moveTo>
                <a:cubicBezTo>
                  <a:pt x="48" y="12"/>
                  <a:pt x="96" y="24"/>
                  <a:pt x="144" y="48"/>
                </a:cubicBezTo>
                <a:cubicBezTo>
                  <a:pt x="192" y="72"/>
                  <a:pt x="248" y="104"/>
                  <a:pt x="288" y="144"/>
                </a:cubicBezTo>
                <a:cubicBezTo>
                  <a:pt x="328" y="184"/>
                  <a:pt x="368" y="272"/>
                  <a:pt x="384" y="288"/>
                </a:cubicBezTo>
                <a:cubicBezTo>
                  <a:pt x="400" y="304"/>
                  <a:pt x="392" y="272"/>
                  <a:pt x="384" y="240"/>
                </a:cubicBezTo>
              </a:path>
            </a:pathLst>
          </a:custGeom>
          <a:noFill/>
          <a:ln w="2540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528" name="Line 16"/>
          <p:cNvSpPr>
            <a:spLocks noChangeShapeType="1"/>
          </p:cNvSpPr>
          <p:nvPr/>
        </p:nvSpPr>
        <p:spPr bwMode="auto">
          <a:xfrm>
            <a:off x="3048000" y="2590800"/>
            <a:ext cx="228600" cy="990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529" name="Text Box 17"/>
          <p:cNvSpPr txBox="1">
            <a:spLocks noChangeArrowheads="1"/>
          </p:cNvSpPr>
          <p:nvPr/>
        </p:nvSpPr>
        <p:spPr bwMode="auto">
          <a:xfrm>
            <a:off x="3581400" y="12763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rgbClr val="FFFF00"/>
                </a:solidFill>
              </a:rPr>
              <a:t>1</a:t>
            </a:r>
          </a:p>
        </p:txBody>
      </p:sp>
      <p:sp>
        <p:nvSpPr>
          <p:cNvPr id="64530" name="Text Box 18"/>
          <p:cNvSpPr txBox="1">
            <a:spLocks noChangeArrowheads="1"/>
          </p:cNvSpPr>
          <p:nvPr/>
        </p:nvSpPr>
        <p:spPr bwMode="auto">
          <a:xfrm>
            <a:off x="3200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rgbClr val="CC3300"/>
                </a:solidFill>
              </a:rPr>
              <a:t>5</a:t>
            </a:r>
          </a:p>
        </p:txBody>
      </p:sp>
      <p:sp>
        <p:nvSpPr>
          <p:cNvPr id="64531" name="Text Box 19"/>
          <p:cNvSpPr txBox="1">
            <a:spLocks noChangeArrowheads="1"/>
          </p:cNvSpPr>
          <p:nvPr/>
        </p:nvSpPr>
        <p:spPr bwMode="auto">
          <a:xfrm>
            <a:off x="3276600" y="2971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chemeClr val="tx1"/>
                </a:solidFill>
              </a:rPr>
              <a:t>8</a:t>
            </a:r>
          </a:p>
        </p:txBody>
      </p:sp>
      <p:sp>
        <p:nvSpPr>
          <p:cNvPr id="64532" name="Text Box 20"/>
          <p:cNvSpPr txBox="1">
            <a:spLocks noChangeArrowheads="1"/>
          </p:cNvSpPr>
          <p:nvPr/>
        </p:nvSpPr>
        <p:spPr bwMode="auto">
          <a:xfrm>
            <a:off x="2209800" y="4191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rgbClr val="FFFF00"/>
                </a:solidFill>
              </a:rPr>
              <a:t>4</a:t>
            </a:r>
          </a:p>
        </p:txBody>
      </p:sp>
      <p:sp>
        <p:nvSpPr>
          <p:cNvPr id="64533" name="Text Box 21"/>
          <p:cNvSpPr txBox="1">
            <a:spLocks noChangeArrowheads="1"/>
          </p:cNvSpPr>
          <p:nvPr/>
        </p:nvSpPr>
        <p:spPr bwMode="auto">
          <a:xfrm>
            <a:off x="2362200" y="2667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rgbClr val="FFFF00"/>
                </a:solidFill>
              </a:rPr>
              <a:t>3</a:t>
            </a:r>
          </a:p>
        </p:txBody>
      </p:sp>
      <p:sp>
        <p:nvSpPr>
          <p:cNvPr id="64534" name="Text Box 22"/>
          <p:cNvSpPr txBox="1">
            <a:spLocks noChangeArrowheads="1"/>
          </p:cNvSpPr>
          <p:nvPr/>
        </p:nvSpPr>
        <p:spPr bwMode="auto">
          <a:xfrm>
            <a:off x="3886200" y="3124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rgbClr val="FFFF00"/>
                </a:solidFill>
              </a:rPr>
              <a:t>2</a:t>
            </a:r>
          </a:p>
        </p:txBody>
      </p:sp>
      <p:sp>
        <p:nvSpPr>
          <p:cNvPr id="64535" name="Text Box 23"/>
          <p:cNvSpPr txBox="1">
            <a:spLocks noChangeArrowheads="1"/>
          </p:cNvSpPr>
          <p:nvPr/>
        </p:nvSpPr>
        <p:spPr bwMode="auto">
          <a:xfrm>
            <a:off x="3810000" y="3657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chemeClr val="tx1"/>
                </a:solidFill>
              </a:rPr>
              <a:t>9</a:t>
            </a:r>
          </a:p>
        </p:txBody>
      </p:sp>
      <p:sp>
        <p:nvSpPr>
          <p:cNvPr id="64536" name="Text Box 24"/>
          <p:cNvSpPr txBox="1">
            <a:spLocks noChangeArrowheads="1"/>
          </p:cNvSpPr>
          <p:nvPr/>
        </p:nvSpPr>
        <p:spPr bwMode="auto">
          <a:xfrm>
            <a:off x="2376488" y="4419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rgbClr val="CC3300"/>
                </a:solidFill>
              </a:rPr>
              <a:t>6</a:t>
            </a:r>
          </a:p>
        </p:txBody>
      </p:sp>
      <p:sp>
        <p:nvSpPr>
          <p:cNvPr id="64537" name="Text Box 25"/>
          <p:cNvSpPr txBox="1">
            <a:spLocks noChangeArrowheads="1"/>
          </p:cNvSpPr>
          <p:nvPr/>
        </p:nvSpPr>
        <p:spPr bwMode="auto">
          <a:xfrm>
            <a:off x="2895600" y="5867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rgbClr val="CC3300"/>
                </a:solidFill>
              </a:rPr>
              <a:t>7</a:t>
            </a:r>
          </a:p>
        </p:txBody>
      </p:sp>
      <p:sp>
        <p:nvSpPr>
          <p:cNvPr id="64538" name="Text Box 26"/>
          <p:cNvSpPr txBox="1">
            <a:spLocks noChangeArrowheads="1"/>
          </p:cNvSpPr>
          <p:nvPr/>
        </p:nvSpPr>
        <p:spPr bwMode="auto">
          <a:xfrm>
            <a:off x="3962400" y="3810000"/>
            <a:ext cx="38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rgbClr val="0099FF"/>
                </a:solidFill>
              </a:rPr>
              <a:t>11</a:t>
            </a:r>
          </a:p>
        </p:txBody>
      </p:sp>
      <p:sp>
        <p:nvSpPr>
          <p:cNvPr id="64539" name="Text Box 27"/>
          <p:cNvSpPr txBox="1">
            <a:spLocks noChangeArrowheads="1"/>
          </p:cNvSpPr>
          <p:nvPr/>
        </p:nvSpPr>
        <p:spPr bwMode="auto">
          <a:xfrm>
            <a:off x="4224338" y="3762375"/>
            <a:ext cx="4238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400" b="1">
                <a:solidFill>
                  <a:srgbClr val="0099FF"/>
                </a:solidFill>
              </a:rPr>
              <a:t>10</a:t>
            </a:r>
          </a:p>
        </p:txBody>
      </p:sp>
      <p:sp>
        <p:nvSpPr>
          <p:cNvPr id="64543" name="Text Box 31"/>
          <p:cNvSpPr txBox="1">
            <a:spLocks noChangeArrowheads="1"/>
          </p:cNvSpPr>
          <p:nvPr/>
        </p:nvSpPr>
        <p:spPr bwMode="auto">
          <a:xfrm>
            <a:off x="4648200" y="3665538"/>
            <a:ext cx="4495800" cy="650875"/>
          </a:xfrm>
          <a:prstGeom prst="rect">
            <a:avLst/>
          </a:prstGeom>
          <a:solidFill>
            <a:schemeClr val="accent1"/>
          </a:solidFill>
          <a:ln w="9525">
            <a:solidFill>
              <a:schemeClr val="tx1"/>
            </a:solidFill>
            <a:miter lim="800000"/>
            <a:headEnd/>
            <a:tailEnd/>
          </a:ln>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800">
                <a:solidFill>
                  <a:schemeClr val="tx1"/>
                </a:solidFill>
              </a:rPr>
              <a:t>Count birds and disturbances at standard tides (low, high) during all seasons</a:t>
            </a:r>
          </a:p>
        </p:txBody>
      </p:sp>
      <p:sp>
        <p:nvSpPr>
          <p:cNvPr id="64545" name="Text Box 33"/>
          <p:cNvSpPr txBox="1">
            <a:spLocks noChangeArrowheads="1"/>
          </p:cNvSpPr>
          <p:nvPr/>
        </p:nvSpPr>
        <p:spPr bwMode="auto">
          <a:xfrm>
            <a:off x="4648200" y="4578350"/>
            <a:ext cx="4267200" cy="925513"/>
          </a:xfrm>
          <a:prstGeom prst="rect">
            <a:avLst/>
          </a:prstGeom>
          <a:solidFill>
            <a:schemeClr val="accent1"/>
          </a:solidFill>
          <a:ln w="9525">
            <a:solidFill>
              <a:schemeClr val="tx1"/>
            </a:solidFill>
            <a:miter lim="800000"/>
            <a:headEnd/>
            <a:tailEnd/>
          </a:ln>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800">
                <a:solidFill>
                  <a:schemeClr val="tx1"/>
                </a:solidFill>
              </a:rPr>
              <a:t>Assign each bird and disturbance observation to exact habitat polygon by behavior , age class, disturbance type</a:t>
            </a:r>
          </a:p>
        </p:txBody>
      </p:sp>
      <p:sp>
        <p:nvSpPr>
          <p:cNvPr id="64547" name="Text Box 35"/>
          <p:cNvSpPr txBox="1">
            <a:spLocks noChangeArrowheads="1"/>
          </p:cNvSpPr>
          <p:nvPr/>
        </p:nvSpPr>
        <p:spPr bwMode="auto">
          <a:xfrm>
            <a:off x="4648200" y="1143000"/>
            <a:ext cx="4267200" cy="376238"/>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800">
                <a:solidFill>
                  <a:schemeClr val="tx1"/>
                </a:solidFill>
              </a:rPr>
              <a:t>Define survey area</a:t>
            </a:r>
          </a:p>
        </p:txBody>
      </p:sp>
      <p:sp>
        <p:nvSpPr>
          <p:cNvPr id="64548" name="Text Box 36"/>
          <p:cNvSpPr txBox="1">
            <a:spLocks noChangeArrowheads="1"/>
          </p:cNvSpPr>
          <p:nvPr/>
        </p:nvSpPr>
        <p:spPr bwMode="auto">
          <a:xfrm>
            <a:off x="4648200" y="1828800"/>
            <a:ext cx="4267200" cy="65087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800">
                <a:solidFill>
                  <a:schemeClr val="tx1"/>
                </a:solidFill>
              </a:rPr>
              <a:t>Delineate habitat patches (each with unique landform x substrate type)</a:t>
            </a:r>
          </a:p>
        </p:txBody>
      </p:sp>
      <p:sp>
        <p:nvSpPr>
          <p:cNvPr id="64549" name="Text Box 37"/>
          <p:cNvSpPr txBox="1">
            <a:spLocks noChangeArrowheads="1"/>
          </p:cNvSpPr>
          <p:nvPr/>
        </p:nvSpPr>
        <p:spPr bwMode="auto">
          <a:xfrm>
            <a:off x="4648200" y="5705475"/>
            <a:ext cx="4267200" cy="923925"/>
          </a:xfrm>
          <a:prstGeom prst="rect">
            <a:avLst/>
          </a:prstGeom>
          <a:solidFill>
            <a:schemeClr val="accent1"/>
          </a:solidFill>
          <a:ln w="9525">
            <a:solidFill>
              <a:schemeClr val="tx1"/>
            </a:solidFill>
            <a:miter lim="800000"/>
            <a:headEnd/>
            <a:tailEnd/>
          </a:ln>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800">
                <a:solidFill>
                  <a:schemeClr val="tx1"/>
                </a:solidFill>
              </a:rPr>
              <a:t>Use information to describe habitat use and recreational impacts and to inform adaptive management</a:t>
            </a:r>
          </a:p>
        </p:txBody>
      </p:sp>
      <p:sp>
        <p:nvSpPr>
          <p:cNvPr id="37919" name="Text Box 38"/>
          <p:cNvSpPr txBox="1">
            <a:spLocks noChangeArrowheads="1"/>
          </p:cNvSpPr>
          <p:nvPr/>
        </p:nvSpPr>
        <p:spPr bwMode="auto">
          <a:xfrm>
            <a:off x="0" y="0"/>
            <a:ext cx="9144000" cy="9540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2800" dirty="0" smtClean="0">
                <a:solidFill>
                  <a:schemeClr val="tx1"/>
                </a:solidFill>
              </a:rPr>
              <a:t>Site-based </a:t>
            </a:r>
            <a:r>
              <a:rPr lang="en-US" altLang="en-US" sz="2800" dirty="0">
                <a:solidFill>
                  <a:schemeClr val="tx1"/>
                </a:solidFill>
              </a:rPr>
              <a:t>data on birds and disturbances, </a:t>
            </a:r>
            <a:r>
              <a:rPr lang="en-US" altLang="en-US" sz="2800" u="sng" dirty="0">
                <a:solidFill>
                  <a:schemeClr val="tx1"/>
                </a:solidFill>
              </a:rPr>
              <a:t>by habitat </a:t>
            </a:r>
            <a:r>
              <a:rPr lang="en-US" altLang="en-US" sz="2800" u="sng" dirty="0" smtClean="0">
                <a:solidFill>
                  <a:schemeClr val="tx1"/>
                </a:solidFill>
              </a:rPr>
              <a:t>patch</a:t>
            </a:r>
            <a:endParaRPr lang="en-US" altLang="en-US" sz="2800" dirty="0">
              <a:solidFill>
                <a:schemeClr val="tx1"/>
              </a:solidFill>
            </a:endParaRPr>
          </a:p>
        </p:txBody>
      </p:sp>
      <p:sp>
        <p:nvSpPr>
          <p:cNvPr id="32" name="Text Box 31"/>
          <p:cNvSpPr txBox="1">
            <a:spLocks noChangeArrowheads="1"/>
          </p:cNvSpPr>
          <p:nvPr/>
        </p:nvSpPr>
        <p:spPr bwMode="auto">
          <a:xfrm>
            <a:off x="4648200" y="2743200"/>
            <a:ext cx="4495800" cy="646113"/>
          </a:xfrm>
          <a:prstGeom prst="rect">
            <a:avLst/>
          </a:prstGeom>
          <a:solidFill>
            <a:schemeClr val="accent1"/>
          </a:solidFill>
          <a:ln w="9525">
            <a:solidFill>
              <a:schemeClr val="tx1"/>
            </a:solidFill>
            <a:miter lim="800000"/>
            <a:headEnd/>
            <a:tailEnd/>
          </a:ln>
        </p:spPr>
        <p:txBody>
          <a:bodyPr>
            <a:spAutoFit/>
          </a:bodyPr>
          <a:lstStyle>
            <a:lvl1pPr>
              <a:spcBef>
                <a:spcPct val="20000"/>
              </a:spcBef>
              <a:buChar char="•"/>
              <a:defRPr sz="3200">
                <a:solidFill>
                  <a:schemeClr val="bg1"/>
                </a:solidFill>
                <a:latin typeface="Arial" charset="0"/>
                <a:cs typeface="Arial" charset="0"/>
              </a:defRPr>
            </a:lvl1pPr>
            <a:lvl2pPr marL="742950" indent="-285750">
              <a:spcBef>
                <a:spcPct val="20000"/>
              </a:spcBef>
              <a:buChar char="–"/>
              <a:defRPr sz="2800">
                <a:solidFill>
                  <a:srgbClr val="FFFF00"/>
                </a:solidFill>
                <a:latin typeface="Arial" charset="0"/>
                <a:cs typeface="Arial" charset="0"/>
              </a:defRPr>
            </a:lvl2pPr>
            <a:lvl3pPr marL="1143000" indent="-228600">
              <a:spcBef>
                <a:spcPct val="20000"/>
              </a:spcBef>
              <a:buChar char="•"/>
              <a:defRPr sz="2400">
                <a:solidFill>
                  <a:schemeClr val="bg1"/>
                </a:solidFill>
                <a:latin typeface="Arial" charset="0"/>
                <a:cs typeface="Arial" charset="0"/>
              </a:defRPr>
            </a:lvl3pPr>
            <a:lvl4pPr marL="1600200" indent="-228600">
              <a:spcBef>
                <a:spcPct val="20000"/>
              </a:spcBef>
              <a:buChar char="–"/>
              <a:defRPr sz="2000">
                <a:solidFill>
                  <a:srgbClr val="FFFF00"/>
                </a:solidFill>
                <a:latin typeface="Arial" charset="0"/>
                <a:cs typeface="Arial" charset="0"/>
              </a:defRPr>
            </a:lvl4pPr>
            <a:lvl5pPr marL="2057400" indent="-228600">
              <a:spcBef>
                <a:spcPct val="20000"/>
              </a:spcBef>
              <a:buChar char="»"/>
              <a:defRPr sz="2000">
                <a:solidFill>
                  <a:schemeClr val="bg1"/>
                </a:solidFill>
                <a:latin typeface="Arial" charset="0"/>
                <a:cs typeface="Arial" charset="0"/>
              </a:defRPr>
            </a:lvl5pPr>
            <a:lvl6pPr marL="2514600" indent="-228600" eaLnBrk="0" fontAlgn="base" hangingPunct="0">
              <a:spcBef>
                <a:spcPct val="20000"/>
              </a:spcBef>
              <a:spcAft>
                <a:spcPct val="0"/>
              </a:spcAft>
              <a:buChar char="»"/>
              <a:defRPr sz="2000">
                <a:solidFill>
                  <a:schemeClr val="bg1"/>
                </a:solidFill>
                <a:latin typeface="Arial" charset="0"/>
                <a:cs typeface="Arial" charset="0"/>
              </a:defRPr>
            </a:lvl6pPr>
            <a:lvl7pPr marL="2971800" indent="-228600" eaLnBrk="0" fontAlgn="base" hangingPunct="0">
              <a:spcBef>
                <a:spcPct val="20000"/>
              </a:spcBef>
              <a:spcAft>
                <a:spcPct val="0"/>
              </a:spcAft>
              <a:buChar char="»"/>
              <a:defRPr sz="2000">
                <a:solidFill>
                  <a:schemeClr val="bg1"/>
                </a:solidFill>
                <a:latin typeface="Arial" charset="0"/>
                <a:cs typeface="Arial" charset="0"/>
              </a:defRPr>
            </a:lvl7pPr>
            <a:lvl8pPr marL="3429000" indent="-228600" eaLnBrk="0" fontAlgn="base" hangingPunct="0">
              <a:spcBef>
                <a:spcPct val="20000"/>
              </a:spcBef>
              <a:spcAft>
                <a:spcPct val="0"/>
              </a:spcAft>
              <a:buChar char="»"/>
              <a:defRPr sz="2000">
                <a:solidFill>
                  <a:schemeClr val="bg1"/>
                </a:solidFill>
                <a:latin typeface="Arial" charset="0"/>
                <a:cs typeface="Arial" charset="0"/>
              </a:defRPr>
            </a:lvl8pPr>
            <a:lvl9pPr marL="3886200" indent="-228600" eaLnBrk="0" fontAlgn="base" hangingPunct="0">
              <a:spcBef>
                <a:spcPct val="20000"/>
              </a:spcBef>
              <a:spcAft>
                <a:spcPct val="0"/>
              </a:spcAft>
              <a:buChar char="»"/>
              <a:defRPr sz="2000">
                <a:solidFill>
                  <a:schemeClr val="bg1"/>
                </a:solidFill>
                <a:latin typeface="Arial" charset="0"/>
                <a:cs typeface="Arial" charset="0"/>
              </a:defRPr>
            </a:lvl9pPr>
          </a:lstStyle>
          <a:p>
            <a:pPr eaLnBrk="1" hangingPunct="1">
              <a:spcBef>
                <a:spcPct val="50000"/>
              </a:spcBef>
              <a:buFontTx/>
              <a:buNone/>
            </a:pPr>
            <a:r>
              <a:rPr lang="en-US" altLang="en-US" sz="1800">
                <a:solidFill>
                  <a:schemeClr val="tx1"/>
                </a:solidFill>
              </a:rPr>
              <a:t>GPS nest locations, measure distance to brood foraging patches</a:t>
            </a:r>
          </a:p>
        </p:txBody>
      </p:sp>
    </p:spTree>
    <p:extLst>
      <p:ext uri="{BB962C8B-B14F-4D97-AF65-F5344CB8AC3E}">
        <p14:creationId xmlns:p14="http://schemas.microsoft.com/office/powerpoint/2010/main" val="3388750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5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5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5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5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45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45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5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5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51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45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5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45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45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45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45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5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53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453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45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45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45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453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4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animBg="1"/>
      <p:bldP spid="64516" grpId="0" animBg="1"/>
      <p:bldP spid="64517" grpId="0" animBg="1"/>
      <p:bldP spid="64519" grpId="0" animBg="1"/>
      <p:bldP spid="64520" grpId="0" animBg="1"/>
      <p:bldP spid="64521" grpId="1" animBg="1"/>
      <p:bldP spid="64523" grpId="0" animBg="1"/>
      <p:bldP spid="64524" grpId="0" animBg="1"/>
      <p:bldP spid="64525" grpId="0" animBg="1"/>
      <p:bldP spid="64526" grpId="0" animBg="1"/>
      <p:bldP spid="64527" grpId="0" animBg="1"/>
      <p:bldP spid="64528" grpId="0" animBg="1"/>
      <p:bldP spid="64529" grpId="0"/>
      <p:bldP spid="64530" grpId="0"/>
      <p:bldP spid="64531" grpId="0"/>
      <p:bldP spid="64532" grpId="0"/>
      <p:bldP spid="64533" grpId="0"/>
      <p:bldP spid="64534" grpId="0"/>
      <p:bldP spid="64535" grpId="0"/>
      <p:bldP spid="64536" grpId="0"/>
      <p:bldP spid="64537" grpId="0"/>
      <p:bldP spid="64538" grpId="0"/>
      <p:bldP spid="64539" grpId="0"/>
      <p:bldP spid="645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685800"/>
          </a:xfrm>
        </p:spPr>
        <p:txBody>
          <a:bodyPr/>
          <a:lstStyle/>
          <a:p>
            <a:pPr algn="l"/>
            <a:r>
              <a:rPr lang="en-US" sz="3200" b="1" dirty="0" smtClean="0"/>
              <a:t>Remote Sensing Based Approach</a:t>
            </a:r>
            <a:endParaRPr lang="en-US" sz="2100" dirty="0"/>
          </a:p>
        </p:txBody>
      </p:sp>
      <p:sp>
        <p:nvSpPr>
          <p:cNvPr id="10" name="Rectangle 7"/>
          <p:cNvSpPr>
            <a:spLocks noChangeArrowheads="1"/>
          </p:cNvSpPr>
          <p:nvPr/>
        </p:nvSpPr>
        <p:spPr bwMode="auto">
          <a:xfrm>
            <a:off x="0" y="2362200"/>
            <a:ext cx="4114800" cy="1905000"/>
          </a:xfrm>
          <a:prstGeom prst="rect">
            <a:avLst/>
          </a:prstGeom>
          <a:noFill/>
          <a:ln w="9525">
            <a:noFill/>
            <a:miter lim="800000"/>
            <a:headEnd/>
            <a:tailEnd/>
          </a:ln>
          <a:effectLst/>
        </p:spPr>
        <p:txBody>
          <a:bodyPr/>
          <a:lstStyle/>
          <a:p>
            <a:pPr marL="342900" indent="-342900">
              <a:spcBef>
                <a:spcPct val="15000"/>
              </a:spcBef>
              <a:buFont typeface="Wingdings" pitchFamily="2" charset="2"/>
              <a:buChar char="§"/>
            </a:pPr>
            <a:endParaRPr lang="en-US" sz="1900" dirty="0" smtClean="0"/>
          </a:p>
        </p:txBody>
      </p:sp>
      <p:sp>
        <p:nvSpPr>
          <p:cNvPr id="12" name="Rectangle 7"/>
          <p:cNvSpPr>
            <a:spLocks noChangeArrowheads="1"/>
          </p:cNvSpPr>
          <p:nvPr/>
        </p:nvSpPr>
        <p:spPr bwMode="auto">
          <a:xfrm>
            <a:off x="109387" y="790758"/>
            <a:ext cx="6171472" cy="2667000"/>
          </a:xfrm>
          <a:prstGeom prst="rect">
            <a:avLst/>
          </a:prstGeom>
          <a:noFill/>
          <a:ln w="9525">
            <a:noFill/>
            <a:miter lim="800000"/>
            <a:headEnd/>
            <a:tailEnd/>
          </a:ln>
          <a:effectLst/>
        </p:spPr>
        <p:txBody>
          <a:bodyPr/>
          <a:lstStyle/>
          <a:p>
            <a:pPr marL="342900" indent="-342900">
              <a:spcBef>
                <a:spcPct val="15000"/>
              </a:spcBef>
              <a:buFont typeface="Wingdings" pitchFamily="2" charset="2"/>
              <a:buChar char="§"/>
            </a:pPr>
            <a:r>
              <a:rPr lang="en-US" sz="2200" dirty="0" smtClean="0"/>
              <a:t>Focus on parameters extracted from remote sensing data to use as input to the model</a:t>
            </a:r>
          </a:p>
          <a:p>
            <a:pPr marL="800100" lvl="1" indent="-342900">
              <a:spcBef>
                <a:spcPct val="15000"/>
              </a:spcBef>
              <a:buFont typeface="Wingdings" pitchFamily="2" charset="2"/>
              <a:buChar char="§"/>
            </a:pPr>
            <a:r>
              <a:rPr lang="en-US" sz="2200" dirty="0" smtClean="0"/>
              <a:t>Support at regional scale using remote sensing data</a:t>
            </a:r>
          </a:p>
          <a:p>
            <a:pPr marL="342900" indent="-342900">
              <a:spcBef>
                <a:spcPct val="15000"/>
              </a:spcBef>
              <a:buFont typeface="Wingdings" pitchFamily="2" charset="2"/>
              <a:buChar char="§"/>
            </a:pPr>
            <a:r>
              <a:rPr lang="en-US" sz="2200" dirty="0" smtClean="0"/>
              <a:t>D</a:t>
            </a:r>
            <a:r>
              <a:rPr lang="en-US" sz="1900" dirty="0" smtClean="0"/>
              <a:t>emonstrate relative suitability of selected sites within the critical habitat zone for C. caretta by developing a spatially-explicit ecological model </a:t>
            </a:r>
          </a:p>
          <a:p>
            <a:pPr marL="742950" lvl="1" indent="-285750">
              <a:spcBef>
                <a:spcPct val="15000"/>
              </a:spcBef>
              <a:buFontTx/>
              <a:buNone/>
            </a:pPr>
            <a:endParaRPr lang="en-US" sz="2400" dirty="0"/>
          </a:p>
        </p:txBody>
      </p:sp>
      <p:pic>
        <p:nvPicPr>
          <p:cNvPr id="14" name="Picture 13" descr="CSDR.jpg"/>
          <p:cNvPicPr>
            <a:picLocks noChangeAspect="1"/>
          </p:cNvPicPr>
          <p:nvPr/>
        </p:nvPicPr>
        <p:blipFill>
          <a:blip r:embed="rId3" cstate="print"/>
          <a:srcRect l="37385" t="22222" r="10850" b="22222"/>
          <a:stretch>
            <a:fillRect/>
          </a:stretch>
        </p:blipFill>
        <p:spPr>
          <a:xfrm>
            <a:off x="7315200" y="685800"/>
            <a:ext cx="1761928" cy="2447123"/>
          </a:xfrm>
          <a:prstGeom prst="rect">
            <a:avLst/>
          </a:prstGeom>
        </p:spPr>
      </p:pic>
      <p:pic>
        <p:nvPicPr>
          <p:cNvPr id="9" name="Picture 8" descr="nestingdensity.jpg"/>
          <p:cNvPicPr>
            <a:picLocks noChangeAspect="1"/>
          </p:cNvPicPr>
          <p:nvPr/>
        </p:nvPicPr>
        <p:blipFill>
          <a:blip r:embed="rId4" cstate="print"/>
          <a:srcRect l="40582" t="23973" r="12356" b="23495"/>
          <a:stretch>
            <a:fillRect/>
          </a:stretch>
        </p:blipFill>
        <p:spPr>
          <a:xfrm>
            <a:off x="6172200" y="694007"/>
            <a:ext cx="1694086" cy="2447123"/>
          </a:xfrm>
          <a:prstGeom prst="rect">
            <a:avLst/>
          </a:prstGeom>
        </p:spPr>
      </p:pic>
      <p:sp>
        <p:nvSpPr>
          <p:cNvPr id="15" name="TextBox 14"/>
          <p:cNvSpPr txBox="1"/>
          <p:nvPr/>
        </p:nvSpPr>
        <p:spPr>
          <a:xfrm>
            <a:off x="6171836" y="685800"/>
            <a:ext cx="1600200" cy="307777"/>
          </a:xfrm>
          <a:prstGeom prst="rect">
            <a:avLst/>
          </a:prstGeom>
          <a:solidFill>
            <a:schemeClr val="bg1">
              <a:alpha val="50000"/>
            </a:schemeClr>
          </a:solidFill>
        </p:spPr>
        <p:txBody>
          <a:bodyPr wrap="square" rtlCol="0">
            <a:spAutoFit/>
          </a:bodyPr>
          <a:lstStyle/>
          <a:p>
            <a:r>
              <a:rPr lang="en-US" sz="1400" dirty="0" smtClean="0"/>
              <a:t>Nesting Density</a:t>
            </a:r>
            <a:endParaRPr lang="en-US" sz="1400" dirty="0"/>
          </a:p>
        </p:txBody>
      </p:sp>
      <p:sp>
        <p:nvSpPr>
          <p:cNvPr id="16" name="TextBox 15"/>
          <p:cNvSpPr txBox="1"/>
          <p:nvPr/>
        </p:nvSpPr>
        <p:spPr>
          <a:xfrm>
            <a:off x="7620364" y="685800"/>
            <a:ext cx="1524000" cy="307777"/>
          </a:xfrm>
          <a:prstGeom prst="rect">
            <a:avLst/>
          </a:prstGeom>
          <a:solidFill>
            <a:schemeClr val="bg1">
              <a:alpha val="50000"/>
            </a:schemeClr>
          </a:solidFill>
        </p:spPr>
        <p:txBody>
          <a:bodyPr wrap="square" rtlCol="0">
            <a:spAutoFit/>
          </a:bodyPr>
          <a:lstStyle/>
          <a:p>
            <a:r>
              <a:rPr lang="en-US" sz="1400" dirty="0" smtClean="0"/>
              <a:t>CSDR projects</a:t>
            </a:r>
            <a:endParaRPr lang="en-US" sz="1400" dirty="0"/>
          </a:p>
        </p:txBody>
      </p:sp>
      <p:grpSp>
        <p:nvGrpSpPr>
          <p:cNvPr id="11" name="Group 10"/>
          <p:cNvGrpSpPr/>
          <p:nvPr/>
        </p:nvGrpSpPr>
        <p:grpSpPr>
          <a:xfrm>
            <a:off x="0" y="3576401"/>
            <a:ext cx="8915399" cy="3281599"/>
            <a:chOff x="2895600" y="1219200"/>
            <a:chExt cx="6210571" cy="2286000"/>
          </a:xfrm>
        </p:grpSpPr>
        <p:sp>
          <p:nvSpPr>
            <p:cNvPr id="13" name="Rectangle 12"/>
            <p:cNvSpPr/>
            <p:nvPr/>
          </p:nvSpPr>
          <p:spPr>
            <a:xfrm>
              <a:off x="2895600" y="1219200"/>
              <a:ext cx="6172200" cy="228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t="3497"/>
            <a:stretch/>
          </p:blipFill>
          <p:spPr>
            <a:xfrm>
              <a:off x="6347387" y="1279983"/>
              <a:ext cx="1320238" cy="167753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4764" y="1279983"/>
              <a:ext cx="1721304" cy="1617414"/>
            </a:xfrm>
            <a:prstGeom prst="rect">
              <a:avLst/>
            </a:prstGeom>
          </p:spPr>
        </p:pic>
        <p:grpSp>
          <p:nvGrpSpPr>
            <p:cNvPr id="19" name="Group 18"/>
            <p:cNvGrpSpPr/>
            <p:nvPr/>
          </p:nvGrpSpPr>
          <p:grpSpPr>
            <a:xfrm>
              <a:off x="3048000" y="1279983"/>
              <a:ext cx="1676400" cy="1617413"/>
              <a:chOff x="4343400" y="1390650"/>
              <a:chExt cx="1676400" cy="1617413"/>
            </a:xfrm>
          </p:grpSpPr>
          <p:pic>
            <p:nvPicPr>
              <p:cNvPr id="27" name="Picture 2" descr="F:\WorkDraft\DOER\TurtleHabitat\Reports\FY16\JA_Figures\turles fig 2_v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9838" r="4758" b="51842"/>
              <a:stretch/>
            </p:blipFill>
            <p:spPr bwMode="auto">
              <a:xfrm>
                <a:off x="4343400" y="1390650"/>
                <a:ext cx="1586764" cy="819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F:\WorkDraft\DOER\TurtleHabitat\Reports\FY16\JA_Figures\turles fig 2_v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732" r="4758" b="2855"/>
              <a:stretch/>
            </p:blipFill>
            <p:spPr bwMode="auto">
              <a:xfrm>
                <a:off x="4343400" y="2224086"/>
                <a:ext cx="1586764" cy="78397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4800600" y="1390650"/>
                <a:ext cx="1219200" cy="1077218"/>
              </a:xfrm>
              <a:prstGeom prst="rect">
                <a:avLst/>
              </a:prstGeom>
              <a:noFill/>
            </p:spPr>
            <p:txBody>
              <a:bodyPr wrap="square" rtlCol="0">
                <a:spAutoFit/>
              </a:bodyPr>
              <a:lstStyle/>
              <a:p>
                <a:r>
                  <a:rPr lang="en-US" sz="800" dirty="0" smtClean="0"/>
                  <a:t>A	B</a:t>
                </a:r>
              </a:p>
              <a:p>
                <a:endParaRPr lang="en-US" sz="800" dirty="0"/>
              </a:p>
              <a:p>
                <a:endParaRPr lang="en-US" sz="800" dirty="0" smtClean="0"/>
              </a:p>
              <a:p>
                <a:endParaRPr lang="en-US" sz="800" dirty="0"/>
              </a:p>
              <a:p>
                <a:endParaRPr lang="en-US" sz="800" dirty="0" smtClean="0"/>
              </a:p>
              <a:p>
                <a:endParaRPr lang="en-US" sz="800" dirty="0"/>
              </a:p>
              <a:p>
                <a:endParaRPr lang="en-US" sz="800" dirty="0" smtClean="0"/>
              </a:p>
              <a:p>
                <a:r>
                  <a:rPr lang="en-US" sz="800" dirty="0" smtClean="0"/>
                  <a:t>C	D</a:t>
                </a:r>
                <a:endParaRPr lang="en-US" sz="800" dirty="0"/>
              </a:p>
            </p:txBody>
          </p:sp>
        </p:grpSp>
        <p:sp>
          <p:nvSpPr>
            <p:cNvPr id="20" name="Right Arrow 19"/>
            <p:cNvSpPr/>
            <p:nvPr/>
          </p:nvSpPr>
          <p:spPr>
            <a:xfrm>
              <a:off x="2971801" y="2827128"/>
              <a:ext cx="6019800" cy="525672"/>
            </a:xfrm>
            <a:prstGeom prst="rightArrow">
              <a:avLst/>
            </a:prstGeom>
            <a:gradFill flip="none" rotWithShape="1">
              <a:gsLst>
                <a:gs pos="19000">
                  <a:srgbClr val="0819FB">
                    <a:alpha val="46000"/>
                  </a:srgbClr>
                </a:gs>
                <a:gs pos="39000">
                  <a:srgbClr val="1A8D48"/>
                </a:gs>
                <a:gs pos="60000">
                  <a:srgbClr val="FFFF00"/>
                </a:gs>
                <a:gs pos="82000">
                  <a:srgbClr val="EE3F1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644288" y="2957513"/>
              <a:ext cx="4461883" cy="171520"/>
            </a:xfrm>
            <a:prstGeom prst="rect">
              <a:avLst/>
            </a:prstGeom>
            <a:noFill/>
          </p:spPr>
          <p:txBody>
            <a:bodyPr wrap="square" rtlCol="0">
              <a:spAutoFit/>
            </a:bodyPr>
            <a:lstStyle/>
            <a:p>
              <a:r>
                <a:rPr lang="en-US" sz="1000" dirty="0" smtClean="0"/>
                <a:t>              Suitability Curves                     	Model Grids                	Model Results</a:t>
              </a:r>
              <a:endParaRPr lang="en-US" sz="1000" dirty="0"/>
            </a:p>
          </p:txBody>
        </p:sp>
        <p:sp>
          <p:nvSpPr>
            <p:cNvPr id="22" name="TextBox 21"/>
            <p:cNvSpPr txBox="1"/>
            <p:nvPr/>
          </p:nvSpPr>
          <p:spPr>
            <a:xfrm>
              <a:off x="2971800" y="2957513"/>
              <a:ext cx="1762125" cy="369332"/>
            </a:xfrm>
            <a:prstGeom prst="rect">
              <a:avLst/>
            </a:prstGeom>
            <a:noFill/>
          </p:spPr>
          <p:txBody>
            <a:bodyPr wrap="square" rtlCol="0">
              <a:spAutoFit/>
            </a:bodyPr>
            <a:lstStyle/>
            <a:p>
              <a:r>
                <a:rPr lang="en-US" sz="1000" dirty="0" smtClean="0"/>
                <a:t>Transition Pts: </a:t>
              </a:r>
              <a:r>
                <a:rPr lang="en-US" sz="800" dirty="0" smtClean="0"/>
                <a:t>Regression Analysis, SME, Research</a:t>
              </a:r>
              <a:endParaRPr lang="en-US" sz="800" dirty="0"/>
            </a:p>
          </p:txBody>
        </p:sp>
        <p:pic>
          <p:nvPicPr>
            <p:cNvPr id="23" name="Picture 22"/>
            <p:cNvPicPr>
              <a:picLocks noChangeAspect="1"/>
            </p:cNvPicPr>
            <p:nvPr/>
          </p:nvPicPr>
          <p:blipFill rotWithShape="1">
            <a:blip r:embed="rId8"/>
            <a:srcRect l="54347" t="13333" r="33500" b="16444"/>
            <a:stretch/>
          </p:blipFill>
          <p:spPr>
            <a:xfrm>
              <a:off x="7646459" y="1279983"/>
              <a:ext cx="499590" cy="1623803"/>
            </a:xfrm>
            <a:prstGeom prst="rect">
              <a:avLst/>
            </a:prstGeom>
          </p:spPr>
        </p:pic>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l="37246" t="22135" b="60904"/>
            <a:stretch/>
          </p:blipFill>
          <p:spPr>
            <a:xfrm rot="5400000">
              <a:off x="7766588" y="1714131"/>
              <a:ext cx="1680829" cy="805936"/>
            </a:xfrm>
            <a:prstGeom prst="rect">
              <a:avLst/>
            </a:prstGeom>
          </p:spPr>
        </p:pic>
        <p:sp>
          <p:nvSpPr>
            <p:cNvPr id="25" name="Up Arrow Callout 24"/>
            <p:cNvSpPr/>
            <p:nvPr/>
          </p:nvSpPr>
          <p:spPr>
            <a:xfrm>
              <a:off x="2971801" y="3180893"/>
              <a:ext cx="6019800" cy="228600"/>
            </a:xfrm>
            <a:prstGeom prst="upArrowCallou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971801" y="3229689"/>
              <a:ext cx="6019799" cy="246221"/>
            </a:xfrm>
            <a:prstGeom prst="rect">
              <a:avLst/>
            </a:prstGeom>
            <a:noFill/>
          </p:spPr>
          <p:txBody>
            <a:bodyPr wrap="square" rtlCol="0">
              <a:spAutoFit/>
            </a:bodyPr>
            <a:lstStyle/>
            <a:p>
              <a:pPr algn="ctr"/>
              <a:r>
                <a:rPr lang="en-US" sz="1000" dirty="0" smtClean="0"/>
                <a:t>Nesting Habitat Suitability Tool</a:t>
              </a:r>
              <a:endParaRPr lang="en-US" sz="800" dirty="0"/>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584775"/>
          </a:xfrm>
          <a:prstGeom prst="rect">
            <a:avLst/>
          </a:prstGeom>
        </p:spPr>
        <p:txBody>
          <a:bodyPr wrap="square">
            <a:spAutoFit/>
          </a:bodyPr>
          <a:lstStyle/>
          <a:p>
            <a:r>
              <a:rPr lang="en-US" sz="3200" b="1" dirty="0" smtClean="0"/>
              <a:t>Site Selection</a:t>
            </a:r>
            <a:endParaRPr lang="en-US" sz="3200" b="1" dirty="0"/>
          </a:p>
        </p:txBody>
      </p:sp>
      <p:sp>
        <p:nvSpPr>
          <p:cNvPr id="13" name="TextBox 12"/>
          <p:cNvSpPr txBox="1"/>
          <p:nvPr/>
        </p:nvSpPr>
        <p:spPr>
          <a:xfrm>
            <a:off x="3429000" y="701470"/>
            <a:ext cx="5715000" cy="5616922"/>
          </a:xfrm>
          <a:prstGeom prst="rect">
            <a:avLst/>
          </a:prstGeom>
          <a:noFill/>
        </p:spPr>
        <p:txBody>
          <a:bodyPr wrap="square" rtlCol="0">
            <a:spAutoFit/>
          </a:bodyPr>
          <a:lstStyle/>
          <a:p>
            <a:pPr marL="342900" indent="-342900">
              <a:spcBef>
                <a:spcPts val="600"/>
              </a:spcBef>
            </a:pPr>
            <a:r>
              <a:rPr lang="en-US" sz="2400" b="1" dirty="0" smtClean="0"/>
              <a:t>South East FL chosen as study site:</a:t>
            </a:r>
          </a:p>
          <a:p>
            <a:pPr marL="342900" indent="-342900">
              <a:spcBef>
                <a:spcPts val="600"/>
              </a:spcBef>
              <a:buFont typeface="Wingdings" pitchFamily="2" charset="2"/>
              <a:buChar char="§"/>
            </a:pPr>
            <a:r>
              <a:rPr lang="en-US" sz="2000" dirty="0" smtClean="0"/>
              <a:t>175-km stretch of FL coast</a:t>
            </a:r>
          </a:p>
          <a:p>
            <a:pPr marL="342900" indent="-342900">
              <a:spcBef>
                <a:spcPts val="600"/>
              </a:spcBef>
              <a:buFont typeface="Wingdings" pitchFamily="2" charset="2"/>
              <a:buChar char="§"/>
            </a:pPr>
            <a:r>
              <a:rPr lang="en-US" sz="2000" dirty="0" smtClean="0"/>
              <a:t>4 counties -  Martin, Palm Beach, Broward, and Miami-Dade</a:t>
            </a:r>
          </a:p>
          <a:p>
            <a:pPr marL="342900" indent="-342900">
              <a:spcBef>
                <a:spcPts val="600"/>
              </a:spcBef>
              <a:buFont typeface="Wingdings" pitchFamily="2" charset="2"/>
              <a:buChar char="§"/>
            </a:pPr>
            <a:r>
              <a:rPr lang="en-US" sz="2000" dirty="0" smtClean="0"/>
              <a:t>Nesting density classified from medium to high</a:t>
            </a:r>
          </a:p>
          <a:p>
            <a:pPr marL="342900" indent="-342900">
              <a:spcBef>
                <a:spcPts val="600"/>
              </a:spcBef>
              <a:buFont typeface="Wingdings" pitchFamily="2" charset="2"/>
              <a:buChar char="§"/>
            </a:pPr>
            <a:r>
              <a:rPr lang="en-US" sz="2000" dirty="0" smtClean="0"/>
              <a:t>Coastal Storm Damage Risk Reduction projects in area</a:t>
            </a:r>
          </a:p>
          <a:p>
            <a:pPr marL="342900" indent="-342900">
              <a:spcBef>
                <a:spcPts val="600"/>
              </a:spcBef>
              <a:buFont typeface="Wingdings" pitchFamily="2" charset="2"/>
              <a:buChar char="§"/>
            </a:pPr>
            <a:r>
              <a:rPr lang="en-US" sz="2000" dirty="0" smtClean="0"/>
              <a:t>Navigation Projects in area</a:t>
            </a:r>
          </a:p>
          <a:p>
            <a:pPr marL="342900" indent="-342900">
              <a:spcBef>
                <a:spcPts val="600"/>
              </a:spcBef>
            </a:pPr>
            <a:r>
              <a:rPr lang="en-US" sz="2000" b="1" dirty="0" smtClean="0"/>
              <a:t>Remote Sensing Data:</a:t>
            </a:r>
          </a:p>
          <a:p>
            <a:pPr marL="342900" indent="-342900">
              <a:spcBef>
                <a:spcPts val="600"/>
              </a:spcBef>
              <a:buFont typeface="Wingdings" pitchFamily="2" charset="2"/>
              <a:buChar char="§"/>
            </a:pPr>
            <a:r>
              <a:rPr lang="en-US" sz="2000" dirty="0" smtClean="0"/>
              <a:t>2009 USACE </a:t>
            </a:r>
            <a:r>
              <a:rPr lang="en-US" sz="2000" dirty="0" err="1" smtClean="0"/>
              <a:t>lidar</a:t>
            </a:r>
            <a:r>
              <a:rPr lang="en-US" sz="2000" dirty="0" smtClean="0"/>
              <a:t> survey</a:t>
            </a:r>
          </a:p>
          <a:p>
            <a:pPr marL="342900" indent="-342900">
              <a:spcBef>
                <a:spcPts val="600"/>
              </a:spcBef>
              <a:buFont typeface="Wingdings" pitchFamily="2" charset="2"/>
              <a:buChar char="§"/>
            </a:pPr>
            <a:r>
              <a:rPr lang="en-US" sz="2000" dirty="0" smtClean="0"/>
              <a:t>2009 USACE </a:t>
            </a:r>
            <a:r>
              <a:rPr lang="en-US" sz="2000" dirty="0" err="1" smtClean="0"/>
              <a:t>hyperspectral</a:t>
            </a:r>
            <a:r>
              <a:rPr lang="en-US" sz="2000" dirty="0" smtClean="0"/>
              <a:t> imagery </a:t>
            </a:r>
          </a:p>
          <a:p>
            <a:pPr marL="342900" indent="-342900">
              <a:spcBef>
                <a:spcPts val="600"/>
              </a:spcBef>
              <a:buFont typeface="Wingdings" pitchFamily="2" charset="2"/>
              <a:buChar char="§"/>
            </a:pPr>
            <a:endParaRPr lang="en-US" sz="2000" dirty="0" smtClean="0"/>
          </a:p>
          <a:p>
            <a:pPr marL="342900" indent="-342900">
              <a:spcBef>
                <a:spcPts val="600"/>
              </a:spcBef>
              <a:buFont typeface="Arial" pitchFamily="34" charset="0"/>
              <a:buChar char="•"/>
            </a:pPr>
            <a:endParaRPr lang="en-US" sz="2000" dirty="0" smtClean="0"/>
          </a:p>
          <a:p>
            <a:pPr marL="800100" lvl="1" indent="-400050">
              <a:spcBef>
                <a:spcPts val="600"/>
              </a:spcBef>
              <a:buFont typeface="Arial" pitchFamily="34" charset="0"/>
              <a:buChar char="•"/>
            </a:pPr>
            <a:endParaRPr lang="en-US" sz="2000" dirty="0" smtClean="0"/>
          </a:p>
        </p:txBody>
      </p:sp>
      <p:pic>
        <p:nvPicPr>
          <p:cNvPr id="1026" name="Picture 2"/>
          <p:cNvPicPr>
            <a:picLocks noChangeAspect="1" noChangeArrowheads="1"/>
          </p:cNvPicPr>
          <p:nvPr/>
        </p:nvPicPr>
        <p:blipFill>
          <a:blip r:embed="rId3"/>
          <a:srcRect l="45500" t="16000" r="32000" b="10222"/>
          <a:stretch>
            <a:fillRect/>
          </a:stretch>
        </p:blipFill>
        <p:spPr bwMode="auto">
          <a:xfrm>
            <a:off x="0" y="533400"/>
            <a:ext cx="3429000" cy="6324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p:txBody>
          <a:bodyPr/>
          <a:lstStyle/>
          <a:p>
            <a:pPr>
              <a:defRPr/>
            </a:pPr>
            <a:fld id="{8C84058B-C58A-4ACF-8FF8-435CA3485A6B}" type="slidenum">
              <a:rPr lang="en-US" smtClean="0"/>
              <a:pPr>
                <a:defRPr/>
              </a:pPr>
              <a:t>7</a:t>
            </a:fld>
            <a:endParaRPr lang="en-US"/>
          </a:p>
        </p:txBody>
      </p:sp>
      <p:sp>
        <p:nvSpPr>
          <p:cNvPr id="10" name="Rectangle 7"/>
          <p:cNvSpPr>
            <a:spLocks noChangeArrowheads="1"/>
          </p:cNvSpPr>
          <p:nvPr/>
        </p:nvSpPr>
        <p:spPr bwMode="auto">
          <a:xfrm>
            <a:off x="76199" y="3581400"/>
            <a:ext cx="9067801" cy="2667000"/>
          </a:xfrm>
          <a:prstGeom prst="rect">
            <a:avLst/>
          </a:prstGeom>
          <a:noFill/>
          <a:ln w="9525">
            <a:noFill/>
            <a:miter lim="800000"/>
            <a:headEnd/>
            <a:tailEnd/>
          </a:ln>
          <a:effectLst/>
        </p:spPr>
        <p:txBody>
          <a:bodyPr/>
          <a:lstStyle/>
          <a:p>
            <a:pPr marL="342900" indent="-342900">
              <a:spcBef>
                <a:spcPct val="15000"/>
              </a:spcBef>
              <a:buFont typeface="Wingdings" pitchFamily="2" charset="2"/>
              <a:buChar char="§"/>
            </a:pPr>
            <a:r>
              <a:rPr lang="en-US" sz="2000" dirty="0" smtClean="0"/>
              <a:t>Regional </a:t>
            </a:r>
            <a:r>
              <a:rPr lang="en-US" sz="2000" dirty="0"/>
              <a:t>datasets are analyzed using </a:t>
            </a:r>
            <a:r>
              <a:rPr lang="en-US" sz="2000" dirty="0" smtClean="0"/>
              <a:t>the </a:t>
            </a:r>
            <a:r>
              <a:rPr lang="en-US" sz="2000" dirty="0"/>
              <a:t>spatial </a:t>
            </a:r>
            <a:r>
              <a:rPr lang="en-US" sz="2000" dirty="0" smtClean="0"/>
              <a:t>tool </a:t>
            </a:r>
            <a:r>
              <a:rPr lang="en-US" sz="2000" dirty="0"/>
              <a:t>developed to </a:t>
            </a:r>
            <a:r>
              <a:rPr lang="en-US" sz="2000" dirty="0" smtClean="0"/>
              <a:t>streamline nesting </a:t>
            </a:r>
            <a:r>
              <a:rPr lang="en-US" sz="2000" dirty="0"/>
              <a:t>habitat suitability using a </a:t>
            </a:r>
            <a:r>
              <a:rPr lang="en-US" sz="2000" dirty="0" smtClean="0"/>
              <a:t>flexible, multi-criteria model </a:t>
            </a:r>
            <a:r>
              <a:rPr lang="en-US" sz="2000" dirty="0"/>
              <a:t>that </a:t>
            </a:r>
            <a:r>
              <a:rPr lang="en-US" sz="2000" dirty="0" smtClean="0"/>
              <a:t>incorporates </a:t>
            </a:r>
            <a:r>
              <a:rPr lang="en-US" sz="2000" dirty="0"/>
              <a:t>regional value ranges </a:t>
            </a:r>
            <a:r>
              <a:rPr lang="en-US" sz="2000" dirty="0" smtClean="0"/>
              <a:t>to </a:t>
            </a:r>
            <a:r>
              <a:rPr lang="en-US" sz="2000" dirty="0"/>
              <a:t>better communicate priorities and evaluate management strategies as a result of changes to the dynamic coastal environment. </a:t>
            </a:r>
          </a:p>
        </p:txBody>
      </p:sp>
      <p:grpSp>
        <p:nvGrpSpPr>
          <p:cNvPr id="15" name="Group 14"/>
          <p:cNvGrpSpPr/>
          <p:nvPr/>
        </p:nvGrpSpPr>
        <p:grpSpPr>
          <a:xfrm>
            <a:off x="76199" y="71200"/>
            <a:ext cx="8915399" cy="3281599"/>
            <a:chOff x="2895600" y="1219200"/>
            <a:chExt cx="6210571" cy="2286000"/>
          </a:xfrm>
        </p:grpSpPr>
        <p:sp>
          <p:nvSpPr>
            <p:cNvPr id="2" name="Rectangle 1"/>
            <p:cNvSpPr/>
            <p:nvPr/>
          </p:nvSpPr>
          <p:spPr>
            <a:xfrm>
              <a:off x="2895600" y="1219200"/>
              <a:ext cx="6172200" cy="22860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3497"/>
            <a:stretch/>
          </p:blipFill>
          <p:spPr>
            <a:xfrm>
              <a:off x="6347387" y="1279983"/>
              <a:ext cx="1320238" cy="167753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764" y="1279983"/>
              <a:ext cx="1721304" cy="1617414"/>
            </a:xfrm>
            <a:prstGeom prst="rect">
              <a:avLst/>
            </a:prstGeom>
          </p:spPr>
        </p:pic>
        <p:grpSp>
          <p:nvGrpSpPr>
            <p:cNvPr id="4" name="Group 3"/>
            <p:cNvGrpSpPr/>
            <p:nvPr/>
          </p:nvGrpSpPr>
          <p:grpSpPr>
            <a:xfrm>
              <a:off x="3048000" y="1279983"/>
              <a:ext cx="1676400" cy="1617413"/>
              <a:chOff x="4343400" y="1390650"/>
              <a:chExt cx="1676400" cy="1617413"/>
            </a:xfrm>
          </p:grpSpPr>
          <p:pic>
            <p:nvPicPr>
              <p:cNvPr id="8" name="Picture 2" descr="F:\WorkDraft\DOER\TurtleHabitat\Reports\FY16\JA_Figures\turles fig 2_v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838" r="4758" b="51842"/>
              <a:stretch/>
            </p:blipFill>
            <p:spPr bwMode="auto">
              <a:xfrm>
                <a:off x="4343400" y="1390650"/>
                <a:ext cx="1586764" cy="8191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WorkDraft\DOER\TurtleHabitat\Reports\FY16\JA_Figures\turles fig 2_v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9732" r="4758" b="2855"/>
              <a:stretch/>
            </p:blipFill>
            <p:spPr bwMode="auto">
              <a:xfrm>
                <a:off x="4343400" y="2224086"/>
                <a:ext cx="1586764" cy="783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0600" y="1390650"/>
                <a:ext cx="1219200" cy="1077218"/>
              </a:xfrm>
              <a:prstGeom prst="rect">
                <a:avLst/>
              </a:prstGeom>
              <a:noFill/>
            </p:spPr>
            <p:txBody>
              <a:bodyPr wrap="square" rtlCol="0">
                <a:spAutoFit/>
              </a:bodyPr>
              <a:lstStyle/>
              <a:p>
                <a:r>
                  <a:rPr lang="en-US" sz="800" dirty="0" smtClean="0"/>
                  <a:t>A	B</a:t>
                </a:r>
              </a:p>
              <a:p>
                <a:endParaRPr lang="en-US" sz="800" dirty="0"/>
              </a:p>
              <a:p>
                <a:endParaRPr lang="en-US" sz="800" dirty="0" smtClean="0"/>
              </a:p>
              <a:p>
                <a:endParaRPr lang="en-US" sz="800" dirty="0"/>
              </a:p>
              <a:p>
                <a:endParaRPr lang="en-US" sz="800" dirty="0" smtClean="0"/>
              </a:p>
              <a:p>
                <a:endParaRPr lang="en-US" sz="800" dirty="0"/>
              </a:p>
              <a:p>
                <a:endParaRPr lang="en-US" sz="800" dirty="0" smtClean="0"/>
              </a:p>
              <a:p>
                <a:r>
                  <a:rPr lang="en-US" sz="800" dirty="0" smtClean="0"/>
                  <a:t>C	D</a:t>
                </a:r>
                <a:endParaRPr lang="en-US" sz="800" dirty="0"/>
              </a:p>
            </p:txBody>
          </p:sp>
        </p:grpSp>
        <p:sp>
          <p:nvSpPr>
            <p:cNvPr id="16" name="Right Arrow 15"/>
            <p:cNvSpPr/>
            <p:nvPr/>
          </p:nvSpPr>
          <p:spPr>
            <a:xfrm>
              <a:off x="2971801" y="2827128"/>
              <a:ext cx="6019800" cy="525672"/>
            </a:xfrm>
            <a:prstGeom prst="rightArrow">
              <a:avLst/>
            </a:prstGeom>
            <a:gradFill flip="none" rotWithShape="1">
              <a:gsLst>
                <a:gs pos="19000">
                  <a:srgbClr val="0819FB">
                    <a:alpha val="46000"/>
                  </a:srgbClr>
                </a:gs>
                <a:gs pos="39000">
                  <a:srgbClr val="1A8D48"/>
                </a:gs>
                <a:gs pos="60000">
                  <a:srgbClr val="FFFF00"/>
                </a:gs>
                <a:gs pos="82000">
                  <a:srgbClr val="EE3F17"/>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644288" y="2957513"/>
              <a:ext cx="4461883" cy="171520"/>
            </a:xfrm>
            <a:prstGeom prst="rect">
              <a:avLst/>
            </a:prstGeom>
            <a:noFill/>
          </p:spPr>
          <p:txBody>
            <a:bodyPr wrap="square" rtlCol="0">
              <a:spAutoFit/>
            </a:bodyPr>
            <a:lstStyle/>
            <a:p>
              <a:r>
                <a:rPr lang="en-US" sz="1000" dirty="0" smtClean="0"/>
                <a:t>              Suitability Curves                     	Model Grids                	Model Results</a:t>
              </a:r>
              <a:endParaRPr lang="en-US" sz="1000" dirty="0"/>
            </a:p>
          </p:txBody>
        </p:sp>
        <p:sp>
          <p:nvSpPr>
            <p:cNvPr id="18" name="TextBox 17"/>
            <p:cNvSpPr txBox="1"/>
            <p:nvPr/>
          </p:nvSpPr>
          <p:spPr>
            <a:xfrm>
              <a:off x="2971800" y="2957513"/>
              <a:ext cx="1762125" cy="369332"/>
            </a:xfrm>
            <a:prstGeom prst="rect">
              <a:avLst/>
            </a:prstGeom>
            <a:noFill/>
          </p:spPr>
          <p:txBody>
            <a:bodyPr wrap="square" rtlCol="0">
              <a:spAutoFit/>
            </a:bodyPr>
            <a:lstStyle/>
            <a:p>
              <a:r>
                <a:rPr lang="en-US" sz="1000" dirty="0" smtClean="0"/>
                <a:t>Transition Pts: </a:t>
              </a:r>
              <a:r>
                <a:rPr lang="en-US" sz="800" dirty="0" smtClean="0"/>
                <a:t>Regression Analysis, SME, Research</a:t>
              </a:r>
              <a:endParaRPr lang="en-US" sz="800" dirty="0"/>
            </a:p>
          </p:txBody>
        </p:sp>
        <p:pic>
          <p:nvPicPr>
            <p:cNvPr id="19" name="Picture 18"/>
            <p:cNvPicPr>
              <a:picLocks noChangeAspect="1"/>
            </p:cNvPicPr>
            <p:nvPr/>
          </p:nvPicPr>
          <p:blipFill rotWithShape="1">
            <a:blip r:embed="rId6"/>
            <a:srcRect l="54347" t="13333" r="33500" b="16444"/>
            <a:stretch/>
          </p:blipFill>
          <p:spPr>
            <a:xfrm>
              <a:off x="7646459" y="1279983"/>
              <a:ext cx="499590" cy="1623803"/>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37246" t="22135" b="60904"/>
            <a:stretch/>
          </p:blipFill>
          <p:spPr>
            <a:xfrm rot="5400000">
              <a:off x="7766588" y="1714131"/>
              <a:ext cx="1680829" cy="805936"/>
            </a:xfrm>
            <a:prstGeom prst="rect">
              <a:avLst/>
            </a:prstGeom>
          </p:spPr>
        </p:pic>
        <p:sp>
          <p:nvSpPr>
            <p:cNvPr id="5" name="Up Arrow Callout 4"/>
            <p:cNvSpPr/>
            <p:nvPr/>
          </p:nvSpPr>
          <p:spPr>
            <a:xfrm>
              <a:off x="2971801" y="3180893"/>
              <a:ext cx="6019800" cy="228600"/>
            </a:xfrm>
            <a:prstGeom prst="upArrowCallou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971801" y="3229689"/>
              <a:ext cx="6019799" cy="246221"/>
            </a:xfrm>
            <a:prstGeom prst="rect">
              <a:avLst/>
            </a:prstGeom>
            <a:noFill/>
          </p:spPr>
          <p:txBody>
            <a:bodyPr wrap="square" rtlCol="0">
              <a:spAutoFit/>
            </a:bodyPr>
            <a:lstStyle/>
            <a:p>
              <a:pPr algn="ctr"/>
              <a:r>
                <a:rPr lang="en-US" sz="1000" dirty="0" smtClean="0"/>
                <a:t>Nesting Habitat Suitability Tool</a:t>
              </a:r>
              <a:endParaRPr lang="en-US" sz="800" dirty="0"/>
            </a:p>
          </p:txBody>
        </p:sp>
      </p:grpSp>
    </p:spTree>
    <p:extLst>
      <p:ext uri="{BB962C8B-B14F-4D97-AF65-F5344CB8AC3E}">
        <p14:creationId xmlns:p14="http://schemas.microsoft.com/office/powerpoint/2010/main" val="21400532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6719451" y="489466"/>
            <a:ext cx="2343150" cy="2463394"/>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0"/>
          </p:nvPr>
        </p:nvSpPr>
        <p:spPr/>
        <p:txBody>
          <a:bodyPr/>
          <a:lstStyle/>
          <a:p>
            <a:pPr>
              <a:defRPr/>
            </a:pPr>
            <a:fld id="{8C84058B-C58A-4ACF-8FF8-435CA3485A6B}" type="slidenum">
              <a:rPr lang="en-US" smtClean="0"/>
              <a:pPr>
                <a:defRPr/>
              </a:pPr>
              <a:t>8</a:t>
            </a:fld>
            <a:endParaRPr lang="en-US"/>
          </a:p>
        </p:txBody>
      </p:sp>
      <p:sp>
        <p:nvSpPr>
          <p:cNvPr id="9" name="Rectangle 4"/>
          <p:cNvSpPr>
            <a:spLocks noChangeArrowheads="1"/>
          </p:cNvSpPr>
          <p:nvPr/>
        </p:nvSpPr>
        <p:spPr bwMode="auto">
          <a:xfrm>
            <a:off x="17193" y="860300"/>
            <a:ext cx="4819650" cy="2438400"/>
          </a:xfrm>
          <a:prstGeom prst="rect">
            <a:avLst/>
          </a:prstGeom>
          <a:noFill/>
          <a:ln w="9525">
            <a:noFill/>
            <a:miter lim="800000"/>
            <a:headEnd/>
            <a:tailEnd/>
          </a:ln>
          <a:effectLst/>
        </p:spPr>
        <p:txBody>
          <a:bodyPr/>
          <a:lstStyle/>
          <a:p>
            <a:pPr marL="342900" indent="-342900">
              <a:spcBef>
                <a:spcPct val="15000"/>
              </a:spcBef>
              <a:buFont typeface="Wingdings" pitchFamily="2" charset="2"/>
              <a:buChar char="§"/>
            </a:pPr>
            <a:r>
              <a:rPr lang="en-US" sz="2400" dirty="0" smtClean="0"/>
              <a:t>Objective</a:t>
            </a:r>
            <a:endParaRPr lang="en-US" sz="2400" dirty="0"/>
          </a:p>
          <a:p>
            <a:pPr marL="742950" lvl="1" indent="-285750">
              <a:spcBef>
                <a:spcPct val="15000"/>
              </a:spcBef>
              <a:buFontTx/>
              <a:buChar char="–"/>
            </a:pPr>
            <a:r>
              <a:rPr lang="en-US" sz="2000" dirty="0" smtClean="0"/>
              <a:t>Demonstrate </a:t>
            </a:r>
            <a:r>
              <a:rPr lang="en-US" sz="2000" dirty="0"/>
              <a:t>relative suitability of selected sites within the </a:t>
            </a:r>
            <a:r>
              <a:rPr lang="en-US" sz="2000" dirty="0" smtClean="0"/>
              <a:t>CH </a:t>
            </a:r>
            <a:r>
              <a:rPr lang="en-US" sz="2000" dirty="0"/>
              <a:t>for C. </a:t>
            </a:r>
            <a:r>
              <a:rPr lang="en-US" sz="2000" dirty="0" err="1"/>
              <a:t>caretta</a:t>
            </a:r>
            <a:r>
              <a:rPr lang="en-US" sz="2000" dirty="0"/>
              <a:t> by developing a spatially-explicit ecological </a:t>
            </a:r>
            <a:r>
              <a:rPr lang="en-US" sz="2000" dirty="0" smtClean="0"/>
              <a:t>model</a:t>
            </a:r>
          </a:p>
          <a:p>
            <a:pPr marL="742950" lvl="1" indent="-285750">
              <a:spcBef>
                <a:spcPct val="15000"/>
              </a:spcBef>
            </a:pPr>
            <a:endParaRPr lang="en-US" sz="2000" dirty="0"/>
          </a:p>
          <a:p>
            <a:pPr marL="742950" lvl="1" indent="-285750">
              <a:spcBef>
                <a:spcPct val="15000"/>
              </a:spcBef>
              <a:buFontTx/>
              <a:buNone/>
            </a:pPr>
            <a:endParaRPr lang="en-US" sz="2400" dirty="0"/>
          </a:p>
        </p:txBody>
      </p:sp>
      <p:sp>
        <p:nvSpPr>
          <p:cNvPr id="10" name="Rectangle 7"/>
          <p:cNvSpPr>
            <a:spLocks noChangeArrowheads="1"/>
          </p:cNvSpPr>
          <p:nvPr/>
        </p:nvSpPr>
        <p:spPr bwMode="auto">
          <a:xfrm>
            <a:off x="131602" y="2902911"/>
            <a:ext cx="4590832" cy="2667000"/>
          </a:xfrm>
          <a:prstGeom prst="rect">
            <a:avLst/>
          </a:prstGeom>
          <a:noFill/>
          <a:ln w="9525">
            <a:noFill/>
            <a:miter lim="800000"/>
            <a:headEnd/>
            <a:tailEnd/>
          </a:ln>
          <a:effectLst/>
        </p:spPr>
        <p:txBody>
          <a:bodyPr/>
          <a:lstStyle/>
          <a:p>
            <a:pPr marL="342900" indent="-342900">
              <a:spcBef>
                <a:spcPct val="15000"/>
              </a:spcBef>
              <a:buFont typeface="Wingdings" pitchFamily="2" charset="2"/>
              <a:buChar char="§"/>
            </a:pPr>
            <a:r>
              <a:rPr lang="en-US" sz="2400" dirty="0" smtClean="0"/>
              <a:t>Approach</a:t>
            </a:r>
            <a:endParaRPr lang="en-US" sz="2400" dirty="0"/>
          </a:p>
          <a:p>
            <a:pPr marL="742950" lvl="1" indent="-285750">
              <a:spcBef>
                <a:spcPct val="15000"/>
              </a:spcBef>
              <a:buFontTx/>
              <a:buChar char="–"/>
            </a:pPr>
            <a:r>
              <a:rPr lang="en-US" sz="2000" dirty="0" smtClean="0"/>
              <a:t>Physical parameters extracted from remote sensing data as model input</a:t>
            </a:r>
            <a:endParaRPr lang="en-US" sz="2000" dirty="0"/>
          </a:p>
          <a:p>
            <a:pPr marL="742950" lvl="1" indent="-285750">
              <a:spcBef>
                <a:spcPct val="15000"/>
              </a:spcBef>
              <a:buFontTx/>
              <a:buChar char="–"/>
            </a:pPr>
            <a:r>
              <a:rPr lang="en-US" sz="2000" dirty="0" smtClean="0"/>
              <a:t>Multi-criteria, weighted model</a:t>
            </a:r>
          </a:p>
          <a:p>
            <a:pPr marL="742950" lvl="1" indent="-285750">
              <a:spcBef>
                <a:spcPct val="15000"/>
              </a:spcBef>
              <a:buFontTx/>
              <a:buChar char="–"/>
            </a:pPr>
            <a:r>
              <a:rPr lang="en-US" sz="2000" dirty="0" smtClean="0"/>
              <a:t>Tool streamlines methods &amp; model evaluation</a:t>
            </a:r>
            <a:endParaRPr lang="en-US" sz="2000" dirty="0"/>
          </a:p>
          <a:p>
            <a:pPr marL="742950" lvl="1" indent="-285750">
              <a:spcBef>
                <a:spcPct val="15000"/>
              </a:spcBef>
              <a:buFontTx/>
              <a:buNone/>
            </a:pPr>
            <a:endParaRPr lang="en-US" sz="2400" dirty="0"/>
          </a:p>
        </p:txBody>
      </p:sp>
      <p:pic>
        <p:nvPicPr>
          <p:cNvPr id="1026" name="Picture 2" descr="F:\WorkDraft\DOER\TurtleHabitat\Reports\FY16\JA_Figures\StudyArea_v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75" t="9163" r="13553" b="8800"/>
          <a:stretch/>
        </p:blipFill>
        <p:spPr bwMode="auto">
          <a:xfrm>
            <a:off x="4947801" y="489466"/>
            <a:ext cx="1732649" cy="246339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2"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85" t="7071" r="4292" b="5590"/>
          <a:stretch/>
        </p:blipFill>
        <p:spPr bwMode="auto">
          <a:xfrm>
            <a:off x="6858000" y="1721162"/>
            <a:ext cx="2095936" cy="115431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800632" y="457200"/>
            <a:ext cx="2133600" cy="307777"/>
          </a:xfrm>
          <a:prstGeom prst="rect">
            <a:avLst/>
          </a:prstGeom>
          <a:noFill/>
        </p:spPr>
        <p:txBody>
          <a:bodyPr wrap="square" rtlCol="0">
            <a:spAutoFit/>
          </a:bodyPr>
          <a:lstStyle/>
          <a:p>
            <a:r>
              <a:rPr lang="en-US" sz="1400" dirty="0" smtClean="0"/>
              <a:t>Spatial Parameters</a:t>
            </a:r>
            <a:endParaRPr lang="en-US" sz="1400" dirty="0"/>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798" r="5410"/>
          <a:stretch/>
        </p:blipFill>
        <p:spPr bwMode="auto">
          <a:xfrm>
            <a:off x="6767076" y="821769"/>
            <a:ext cx="2247900" cy="1105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0" y="0"/>
            <a:ext cx="9144000" cy="584775"/>
          </a:xfrm>
          <a:prstGeom prst="rect">
            <a:avLst/>
          </a:prstGeom>
        </p:spPr>
        <p:txBody>
          <a:bodyPr wrap="square">
            <a:spAutoFit/>
          </a:bodyPr>
          <a:lstStyle/>
          <a:p>
            <a:r>
              <a:rPr lang="en-US" sz="3200" b="1" dirty="0" smtClean="0"/>
              <a:t>Turtle Nesting Habitat Parameter Analysis</a:t>
            </a:r>
            <a:endParaRPr lang="en-US" sz="3200" b="1" dirty="0"/>
          </a:p>
        </p:txBody>
      </p:sp>
      <p:sp>
        <p:nvSpPr>
          <p:cNvPr id="15" name="TextBox 14"/>
          <p:cNvSpPr txBox="1"/>
          <p:nvPr/>
        </p:nvSpPr>
        <p:spPr>
          <a:xfrm>
            <a:off x="4920641" y="3200400"/>
            <a:ext cx="4350712" cy="3139321"/>
          </a:xfrm>
          <a:prstGeom prst="rect">
            <a:avLst/>
          </a:prstGeom>
          <a:noFill/>
        </p:spPr>
        <p:txBody>
          <a:bodyPr wrap="square" rtlCol="0">
            <a:spAutoFit/>
          </a:bodyPr>
          <a:lstStyle/>
          <a:p>
            <a:pPr lvl="1"/>
            <a:endParaRPr lang="en-US" dirty="0">
              <a:cs typeface="Helvetica" panose="020B0604020202020204" pitchFamily="34" charset="0"/>
            </a:endParaRPr>
          </a:p>
          <a:p>
            <a:pPr marL="460375" lvl="1" indent="-344488">
              <a:buFont typeface="Arial"/>
              <a:buChar char="•"/>
            </a:pPr>
            <a:r>
              <a:rPr lang="en-US" sz="2400" dirty="0" smtClean="0">
                <a:cs typeface="Helvetica" panose="020B0604020202020204" pitchFamily="34" charset="0"/>
              </a:rPr>
              <a:t>Focused on 4 morphological parameters:</a:t>
            </a:r>
          </a:p>
          <a:p>
            <a:pPr marL="917575" lvl="2" indent="-344488">
              <a:buFont typeface="Arial"/>
              <a:buChar char="•"/>
            </a:pPr>
            <a:r>
              <a:rPr lang="en-US" sz="2400" dirty="0" smtClean="0">
                <a:cs typeface="Helvetica" panose="020B0604020202020204" pitchFamily="34" charset="0"/>
              </a:rPr>
              <a:t>Slope</a:t>
            </a:r>
          </a:p>
          <a:p>
            <a:pPr marL="917575" lvl="2" indent="-344488">
              <a:buFont typeface="Arial"/>
              <a:buChar char="•"/>
            </a:pPr>
            <a:r>
              <a:rPr lang="en-US" sz="2400" dirty="0" smtClean="0">
                <a:cs typeface="Helvetica" panose="020B0604020202020204" pitchFamily="34" charset="0"/>
              </a:rPr>
              <a:t>Beach width</a:t>
            </a:r>
          </a:p>
          <a:p>
            <a:pPr marL="917575" lvl="2" indent="-344488">
              <a:buFont typeface="Arial"/>
              <a:buChar char="•"/>
            </a:pPr>
            <a:r>
              <a:rPr lang="en-US" sz="2400" dirty="0" smtClean="0">
                <a:cs typeface="Helvetica" panose="020B0604020202020204" pitchFamily="34" charset="0"/>
              </a:rPr>
              <a:t>Dune peak</a:t>
            </a:r>
          </a:p>
          <a:p>
            <a:pPr marL="917575" lvl="2" indent="-344488">
              <a:buFont typeface="Arial"/>
              <a:buChar char="•"/>
            </a:pPr>
            <a:r>
              <a:rPr lang="en-US" sz="2400" dirty="0" smtClean="0">
                <a:cs typeface="Helvetica" panose="020B0604020202020204" pitchFamily="34" charset="0"/>
              </a:rPr>
              <a:t>Bare earth elevation</a:t>
            </a:r>
          </a:p>
          <a:p>
            <a:pPr algn="ctr"/>
            <a:endParaRPr lang="en-US" dirty="0" smtClean="0">
              <a:latin typeface="Helvetica" panose="020B0604020202020204" pitchFamily="34" charset="0"/>
              <a:cs typeface="Helvetica" panose="020B0604020202020204" pitchFamily="34" charset="0"/>
            </a:endParaRPr>
          </a:p>
          <a:p>
            <a:pPr algn="ctr"/>
            <a:endParaRPr lang="en-US"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071896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236" y="1040203"/>
            <a:ext cx="4350712" cy="3139321"/>
          </a:xfrm>
          <a:prstGeom prst="rect">
            <a:avLst/>
          </a:prstGeom>
          <a:noFill/>
        </p:spPr>
        <p:txBody>
          <a:bodyPr wrap="square" rtlCol="0">
            <a:spAutoFit/>
          </a:bodyPr>
          <a:lstStyle/>
          <a:p>
            <a:pPr lvl="1"/>
            <a:endParaRPr lang="en-US" dirty="0">
              <a:cs typeface="Helvetica" panose="020B0604020202020204" pitchFamily="34" charset="0"/>
            </a:endParaRPr>
          </a:p>
          <a:p>
            <a:pPr marL="460375" lvl="1" indent="-344488">
              <a:buFont typeface="Arial"/>
              <a:buChar char="•"/>
            </a:pPr>
            <a:r>
              <a:rPr lang="en-US" sz="2400" dirty="0" smtClean="0">
                <a:cs typeface="Helvetica" panose="020B0604020202020204" pitchFamily="34" charset="0"/>
              </a:rPr>
              <a:t>Focused on 4 morphological parameters:</a:t>
            </a:r>
          </a:p>
          <a:p>
            <a:pPr marL="917575" lvl="2" indent="-344488">
              <a:buFont typeface="Arial"/>
              <a:buChar char="•"/>
            </a:pPr>
            <a:r>
              <a:rPr lang="en-US" sz="2400" dirty="0" smtClean="0">
                <a:cs typeface="Helvetica" panose="020B0604020202020204" pitchFamily="34" charset="0"/>
              </a:rPr>
              <a:t>Slope</a:t>
            </a:r>
          </a:p>
          <a:p>
            <a:pPr marL="917575" lvl="2" indent="-344488">
              <a:buFont typeface="Arial"/>
              <a:buChar char="•"/>
            </a:pPr>
            <a:r>
              <a:rPr lang="en-US" sz="2400" dirty="0" smtClean="0">
                <a:cs typeface="Helvetica" panose="020B0604020202020204" pitchFamily="34" charset="0"/>
              </a:rPr>
              <a:t>Beach width</a:t>
            </a:r>
          </a:p>
          <a:p>
            <a:pPr marL="917575" lvl="2" indent="-344488">
              <a:buFont typeface="Arial"/>
              <a:buChar char="•"/>
            </a:pPr>
            <a:r>
              <a:rPr lang="en-US" sz="2400" dirty="0" smtClean="0">
                <a:cs typeface="Helvetica" panose="020B0604020202020204" pitchFamily="34" charset="0"/>
              </a:rPr>
              <a:t>Dune peak</a:t>
            </a:r>
          </a:p>
          <a:p>
            <a:pPr marL="917575" lvl="2" indent="-344488">
              <a:buFont typeface="Arial"/>
              <a:buChar char="•"/>
            </a:pPr>
            <a:r>
              <a:rPr lang="en-US" sz="2400" dirty="0" smtClean="0">
                <a:cs typeface="Helvetica" panose="020B0604020202020204" pitchFamily="34" charset="0"/>
              </a:rPr>
              <a:t>Bare earth elevation</a:t>
            </a:r>
          </a:p>
          <a:p>
            <a:pPr algn="ctr"/>
            <a:endParaRPr lang="en-US" dirty="0" smtClean="0">
              <a:latin typeface="Helvetica" panose="020B0604020202020204" pitchFamily="34" charset="0"/>
              <a:cs typeface="Helvetica" panose="020B0604020202020204" pitchFamily="34" charset="0"/>
            </a:endParaRPr>
          </a:p>
          <a:p>
            <a:pPr algn="ctr"/>
            <a:endParaRPr lang="en-US" dirty="0">
              <a:latin typeface="Helvetica" panose="020B0604020202020204" pitchFamily="34" charset="0"/>
              <a:cs typeface="Helvetica" panose="020B0604020202020204" pitchFamily="34" charset="0"/>
            </a:endParaRPr>
          </a:p>
        </p:txBody>
      </p:sp>
      <p:sp>
        <p:nvSpPr>
          <p:cNvPr id="5" name="Rectangle 4"/>
          <p:cNvSpPr/>
          <p:nvPr/>
        </p:nvSpPr>
        <p:spPr>
          <a:xfrm>
            <a:off x="0" y="0"/>
            <a:ext cx="9144000" cy="584775"/>
          </a:xfrm>
          <a:prstGeom prst="rect">
            <a:avLst/>
          </a:prstGeom>
        </p:spPr>
        <p:txBody>
          <a:bodyPr wrap="square">
            <a:spAutoFit/>
          </a:bodyPr>
          <a:lstStyle/>
          <a:p>
            <a:r>
              <a:rPr lang="en-US" sz="3200" b="1" dirty="0" smtClean="0"/>
              <a:t>Parameter Analysis – Regression Analysis</a:t>
            </a:r>
            <a:endParaRPr lang="en-US" sz="3200" b="1" dirty="0"/>
          </a:p>
        </p:txBody>
      </p:sp>
      <p:grpSp>
        <p:nvGrpSpPr>
          <p:cNvPr id="72" name="Group 46"/>
          <p:cNvGrpSpPr/>
          <p:nvPr/>
        </p:nvGrpSpPr>
        <p:grpSpPr>
          <a:xfrm>
            <a:off x="4440711" y="4778767"/>
            <a:ext cx="5334000" cy="2251045"/>
            <a:chOff x="304800" y="1905000"/>
            <a:chExt cx="8305799" cy="3505200"/>
          </a:xfrm>
          <a:noFill/>
        </p:grpSpPr>
        <p:sp>
          <p:nvSpPr>
            <p:cNvPr id="73" name="Flowchart: Extract 72"/>
            <p:cNvSpPr/>
            <p:nvPr/>
          </p:nvSpPr>
          <p:spPr>
            <a:xfrm rot="16200000">
              <a:off x="3395662" y="1681163"/>
              <a:ext cx="914400" cy="1752600"/>
            </a:xfrm>
            <a:prstGeom prst="flowChartExtra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grpSp>
          <p:nvGrpSpPr>
            <p:cNvPr id="74" name="Group 29"/>
            <p:cNvGrpSpPr/>
            <p:nvPr/>
          </p:nvGrpSpPr>
          <p:grpSpPr>
            <a:xfrm>
              <a:off x="304800" y="1929446"/>
              <a:ext cx="8305799" cy="3480754"/>
              <a:chOff x="304800" y="1929446"/>
              <a:chExt cx="8305799" cy="3480754"/>
            </a:xfrm>
            <a:grpFill/>
          </p:grpSpPr>
          <p:cxnSp>
            <p:nvCxnSpPr>
              <p:cNvPr id="86" name="Straight Connector 85"/>
              <p:cNvCxnSpPr/>
              <p:nvPr/>
            </p:nvCxnSpPr>
            <p:spPr>
              <a:xfrm>
                <a:off x="304800" y="3416877"/>
                <a:ext cx="8287963" cy="88323"/>
              </a:xfrm>
              <a:prstGeom prst="line">
                <a:avLst/>
              </a:prstGeom>
              <a:grpFill/>
              <a:ln>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87" name="Group 68"/>
              <p:cNvGrpSpPr/>
              <p:nvPr/>
            </p:nvGrpSpPr>
            <p:grpSpPr>
              <a:xfrm>
                <a:off x="762000" y="1929446"/>
                <a:ext cx="7848599" cy="3480754"/>
                <a:chOff x="762000" y="1929446"/>
                <a:chExt cx="7848599" cy="3480754"/>
              </a:xfrm>
              <a:grpFill/>
            </p:grpSpPr>
            <p:sp>
              <p:nvSpPr>
                <p:cNvPr id="91" name="Freeform 90"/>
                <p:cNvSpPr/>
                <p:nvPr/>
              </p:nvSpPr>
              <p:spPr>
                <a:xfrm>
                  <a:off x="762000" y="2667000"/>
                  <a:ext cx="7848599" cy="2743200"/>
                </a:xfrm>
                <a:custGeom>
                  <a:avLst/>
                  <a:gdLst>
                    <a:gd name="connsiteX0" fmla="*/ 0 w 11794602"/>
                    <a:gd name="connsiteY0" fmla="*/ 1641676 h 3308431"/>
                    <a:gd name="connsiteX1" fmla="*/ 902825 w 11794602"/>
                    <a:gd name="connsiteY1" fmla="*/ 1653251 h 3308431"/>
                    <a:gd name="connsiteX2" fmla="*/ 1539433 w 11794602"/>
                    <a:gd name="connsiteY2" fmla="*/ 1282861 h 3308431"/>
                    <a:gd name="connsiteX3" fmla="*/ 2071868 w 11794602"/>
                    <a:gd name="connsiteY3" fmla="*/ 1005069 h 3308431"/>
                    <a:gd name="connsiteX4" fmla="*/ 2939969 w 11794602"/>
                    <a:gd name="connsiteY4" fmla="*/ 958770 h 3308431"/>
                    <a:gd name="connsiteX5" fmla="*/ 3530278 w 11794602"/>
                    <a:gd name="connsiteY5" fmla="*/ 1097666 h 3308431"/>
                    <a:gd name="connsiteX6" fmla="*/ 4062714 w 11794602"/>
                    <a:gd name="connsiteY6" fmla="*/ 1086091 h 3308431"/>
                    <a:gd name="connsiteX7" fmla="*/ 4398380 w 11794602"/>
                    <a:gd name="connsiteY7" fmla="*/ 854598 h 3308431"/>
                    <a:gd name="connsiteX8" fmla="*/ 4838218 w 11794602"/>
                    <a:gd name="connsiteY8" fmla="*/ 1143965 h 3308431"/>
                    <a:gd name="connsiteX9" fmla="*/ 5312780 w 11794602"/>
                    <a:gd name="connsiteY9" fmla="*/ 715701 h 3308431"/>
                    <a:gd name="connsiteX10" fmla="*/ 5671595 w 11794602"/>
                    <a:gd name="connsiteY10" fmla="*/ 32795 h 3308431"/>
                    <a:gd name="connsiteX11" fmla="*/ 5856790 w 11794602"/>
                    <a:gd name="connsiteY11" fmla="*/ 912471 h 3308431"/>
                    <a:gd name="connsiteX12" fmla="*/ 5914663 w 11794602"/>
                    <a:gd name="connsiteY12" fmla="*/ 1363884 h 3308431"/>
                    <a:gd name="connsiteX13" fmla="*/ 7338349 w 11794602"/>
                    <a:gd name="connsiteY13" fmla="*/ 1259712 h 3308431"/>
                    <a:gd name="connsiteX14" fmla="*/ 7870785 w 11794602"/>
                    <a:gd name="connsiteY14" fmla="*/ 1757423 h 3308431"/>
                    <a:gd name="connsiteX15" fmla="*/ 8657863 w 11794602"/>
                    <a:gd name="connsiteY15" fmla="*/ 2451904 h 3308431"/>
                    <a:gd name="connsiteX16" fmla="*/ 9560688 w 11794602"/>
                    <a:gd name="connsiteY16" fmla="*/ 2556076 h 3308431"/>
                    <a:gd name="connsiteX17" fmla="*/ 9884780 w 11794602"/>
                    <a:gd name="connsiteY17" fmla="*/ 2289858 h 3308431"/>
                    <a:gd name="connsiteX18" fmla="*/ 10764456 w 11794602"/>
                    <a:gd name="connsiteY18" fmla="*/ 2914891 h 3308431"/>
                    <a:gd name="connsiteX19" fmla="*/ 11794602 w 11794602"/>
                    <a:gd name="connsiteY19" fmla="*/ 3308431 h 3308431"/>
                    <a:gd name="connsiteX0" fmla="*/ 0 w 11794602"/>
                    <a:gd name="connsiteY0" fmla="*/ 1641676 h 3308431"/>
                    <a:gd name="connsiteX1" fmla="*/ 902825 w 11794602"/>
                    <a:gd name="connsiteY1" fmla="*/ 1653251 h 3308431"/>
                    <a:gd name="connsiteX2" fmla="*/ 1539433 w 11794602"/>
                    <a:gd name="connsiteY2" fmla="*/ 1282861 h 3308431"/>
                    <a:gd name="connsiteX3" fmla="*/ 2071868 w 11794602"/>
                    <a:gd name="connsiteY3" fmla="*/ 1005069 h 3308431"/>
                    <a:gd name="connsiteX4" fmla="*/ 2939969 w 11794602"/>
                    <a:gd name="connsiteY4" fmla="*/ 958770 h 3308431"/>
                    <a:gd name="connsiteX5" fmla="*/ 3530278 w 11794602"/>
                    <a:gd name="connsiteY5" fmla="*/ 1097666 h 3308431"/>
                    <a:gd name="connsiteX6" fmla="*/ 4062714 w 11794602"/>
                    <a:gd name="connsiteY6" fmla="*/ 1086091 h 3308431"/>
                    <a:gd name="connsiteX7" fmla="*/ 4398380 w 11794602"/>
                    <a:gd name="connsiteY7" fmla="*/ 854598 h 3308431"/>
                    <a:gd name="connsiteX8" fmla="*/ 4838218 w 11794602"/>
                    <a:gd name="connsiteY8" fmla="*/ 1143965 h 3308431"/>
                    <a:gd name="connsiteX9" fmla="*/ 5312780 w 11794602"/>
                    <a:gd name="connsiteY9" fmla="*/ 715701 h 3308431"/>
                    <a:gd name="connsiteX10" fmla="*/ 5671595 w 11794602"/>
                    <a:gd name="connsiteY10" fmla="*/ 32795 h 3308431"/>
                    <a:gd name="connsiteX11" fmla="*/ 5856790 w 11794602"/>
                    <a:gd name="connsiteY11" fmla="*/ 912471 h 3308431"/>
                    <a:gd name="connsiteX12" fmla="*/ 6208853 w 11794602"/>
                    <a:gd name="connsiteY12" fmla="*/ 1139142 h 3308431"/>
                    <a:gd name="connsiteX13" fmla="*/ 7338349 w 11794602"/>
                    <a:gd name="connsiteY13" fmla="*/ 1259712 h 3308431"/>
                    <a:gd name="connsiteX14" fmla="*/ 7870785 w 11794602"/>
                    <a:gd name="connsiteY14" fmla="*/ 1757423 h 3308431"/>
                    <a:gd name="connsiteX15" fmla="*/ 8657863 w 11794602"/>
                    <a:gd name="connsiteY15" fmla="*/ 2451904 h 3308431"/>
                    <a:gd name="connsiteX16" fmla="*/ 9560688 w 11794602"/>
                    <a:gd name="connsiteY16" fmla="*/ 2556076 h 3308431"/>
                    <a:gd name="connsiteX17" fmla="*/ 9884780 w 11794602"/>
                    <a:gd name="connsiteY17" fmla="*/ 2289858 h 3308431"/>
                    <a:gd name="connsiteX18" fmla="*/ 10764456 w 11794602"/>
                    <a:gd name="connsiteY18" fmla="*/ 2914891 h 3308431"/>
                    <a:gd name="connsiteX19" fmla="*/ 11794602 w 11794602"/>
                    <a:gd name="connsiteY19" fmla="*/ 3308431 h 3308431"/>
                    <a:gd name="connsiteX0" fmla="*/ 0 w 11794602"/>
                    <a:gd name="connsiteY0" fmla="*/ 1221129 h 2887884"/>
                    <a:gd name="connsiteX1" fmla="*/ 902825 w 11794602"/>
                    <a:gd name="connsiteY1" fmla="*/ 1232704 h 2887884"/>
                    <a:gd name="connsiteX2" fmla="*/ 1539433 w 11794602"/>
                    <a:gd name="connsiteY2" fmla="*/ 862314 h 2887884"/>
                    <a:gd name="connsiteX3" fmla="*/ 2071868 w 11794602"/>
                    <a:gd name="connsiteY3" fmla="*/ 584522 h 2887884"/>
                    <a:gd name="connsiteX4" fmla="*/ 2939969 w 11794602"/>
                    <a:gd name="connsiteY4" fmla="*/ 538223 h 2887884"/>
                    <a:gd name="connsiteX5" fmla="*/ 3530278 w 11794602"/>
                    <a:gd name="connsiteY5" fmla="*/ 677119 h 2887884"/>
                    <a:gd name="connsiteX6" fmla="*/ 4062714 w 11794602"/>
                    <a:gd name="connsiteY6" fmla="*/ 665544 h 2887884"/>
                    <a:gd name="connsiteX7" fmla="*/ 4398380 w 11794602"/>
                    <a:gd name="connsiteY7" fmla="*/ 434051 h 2887884"/>
                    <a:gd name="connsiteX8" fmla="*/ 4838218 w 11794602"/>
                    <a:gd name="connsiteY8" fmla="*/ 723418 h 2887884"/>
                    <a:gd name="connsiteX9" fmla="*/ 5312780 w 11794602"/>
                    <a:gd name="connsiteY9" fmla="*/ 295154 h 2887884"/>
                    <a:gd name="connsiteX10" fmla="*/ 5622598 w 11794602"/>
                    <a:gd name="connsiteY10" fmla="*/ 32795 h 2887884"/>
                    <a:gd name="connsiteX11" fmla="*/ 5856790 w 11794602"/>
                    <a:gd name="connsiteY11" fmla="*/ 491924 h 2887884"/>
                    <a:gd name="connsiteX12" fmla="*/ 6208853 w 11794602"/>
                    <a:gd name="connsiteY12" fmla="*/ 718595 h 2887884"/>
                    <a:gd name="connsiteX13" fmla="*/ 7338349 w 11794602"/>
                    <a:gd name="connsiteY13" fmla="*/ 839165 h 2887884"/>
                    <a:gd name="connsiteX14" fmla="*/ 7870785 w 11794602"/>
                    <a:gd name="connsiteY14" fmla="*/ 1336876 h 2887884"/>
                    <a:gd name="connsiteX15" fmla="*/ 8657863 w 11794602"/>
                    <a:gd name="connsiteY15" fmla="*/ 2031357 h 2887884"/>
                    <a:gd name="connsiteX16" fmla="*/ 9560688 w 11794602"/>
                    <a:gd name="connsiteY16" fmla="*/ 2135529 h 2887884"/>
                    <a:gd name="connsiteX17" fmla="*/ 9884780 w 11794602"/>
                    <a:gd name="connsiteY17" fmla="*/ 1869311 h 2887884"/>
                    <a:gd name="connsiteX18" fmla="*/ 10764456 w 11794602"/>
                    <a:gd name="connsiteY18" fmla="*/ 2494344 h 2887884"/>
                    <a:gd name="connsiteX19" fmla="*/ 11794602 w 11794602"/>
                    <a:gd name="connsiteY19" fmla="*/ 2887884 h 2887884"/>
                    <a:gd name="connsiteX0" fmla="*/ 0 w 11746718"/>
                    <a:gd name="connsiteY0" fmla="*/ 1251994 h 2887884"/>
                    <a:gd name="connsiteX1" fmla="*/ 854941 w 11746718"/>
                    <a:gd name="connsiteY1" fmla="*/ 1232704 h 2887884"/>
                    <a:gd name="connsiteX2" fmla="*/ 1491549 w 11746718"/>
                    <a:gd name="connsiteY2" fmla="*/ 862314 h 2887884"/>
                    <a:gd name="connsiteX3" fmla="*/ 2023984 w 11746718"/>
                    <a:gd name="connsiteY3" fmla="*/ 584522 h 2887884"/>
                    <a:gd name="connsiteX4" fmla="*/ 2892085 w 11746718"/>
                    <a:gd name="connsiteY4" fmla="*/ 538223 h 2887884"/>
                    <a:gd name="connsiteX5" fmla="*/ 3482394 w 11746718"/>
                    <a:gd name="connsiteY5" fmla="*/ 677119 h 2887884"/>
                    <a:gd name="connsiteX6" fmla="*/ 4014830 w 11746718"/>
                    <a:gd name="connsiteY6" fmla="*/ 665544 h 2887884"/>
                    <a:gd name="connsiteX7" fmla="*/ 4350496 w 11746718"/>
                    <a:gd name="connsiteY7" fmla="*/ 434051 h 2887884"/>
                    <a:gd name="connsiteX8" fmla="*/ 4790334 w 11746718"/>
                    <a:gd name="connsiteY8" fmla="*/ 723418 h 2887884"/>
                    <a:gd name="connsiteX9" fmla="*/ 5264896 w 11746718"/>
                    <a:gd name="connsiteY9" fmla="*/ 295154 h 2887884"/>
                    <a:gd name="connsiteX10" fmla="*/ 5574714 w 11746718"/>
                    <a:gd name="connsiteY10" fmla="*/ 32795 h 2887884"/>
                    <a:gd name="connsiteX11" fmla="*/ 5808906 w 11746718"/>
                    <a:gd name="connsiteY11" fmla="*/ 491924 h 2887884"/>
                    <a:gd name="connsiteX12" fmla="*/ 6160969 w 11746718"/>
                    <a:gd name="connsiteY12" fmla="*/ 718595 h 2887884"/>
                    <a:gd name="connsiteX13" fmla="*/ 7290465 w 11746718"/>
                    <a:gd name="connsiteY13" fmla="*/ 839165 h 2887884"/>
                    <a:gd name="connsiteX14" fmla="*/ 7822901 w 11746718"/>
                    <a:gd name="connsiteY14" fmla="*/ 1336876 h 2887884"/>
                    <a:gd name="connsiteX15" fmla="*/ 8609979 w 11746718"/>
                    <a:gd name="connsiteY15" fmla="*/ 2031357 h 2887884"/>
                    <a:gd name="connsiteX16" fmla="*/ 9512804 w 11746718"/>
                    <a:gd name="connsiteY16" fmla="*/ 2135529 h 2887884"/>
                    <a:gd name="connsiteX17" fmla="*/ 9836896 w 11746718"/>
                    <a:gd name="connsiteY17" fmla="*/ 1869311 h 2887884"/>
                    <a:gd name="connsiteX18" fmla="*/ 10716572 w 11746718"/>
                    <a:gd name="connsiteY18" fmla="*/ 2494344 h 2887884"/>
                    <a:gd name="connsiteX19" fmla="*/ 11746718 w 11746718"/>
                    <a:gd name="connsiteY19" fmla="*/ 2887884 h 2887884"/>
                    <a:gd name="connsiteX0" fmla="*/ 0 w 11746718"/>
                    <a:gd name="connsiteY0" fmla="*/ 1251994 h 2887884"/>
                    <a:gd name="connsiteX1" fmla="*/ 854941 w 11746718"/>
                    <a:gd name="connsiteY1" fmla="*/ 1232704 h 2887884"/>
                    <a:gd name="connsiteX2" fmla="*/ 1491549 w 11746718"/>
                    <a:gd name="connsiteY2" fmla="*/ 862314 h 2887884"/>
                    <a:gd name="connsiteX3" fmla="*/ 2023984 w 11746718"/>
                    <a:gd name="connsiteY3" fmla="*/ 584522 h 2887884"/>
                    <a:gd name="connsiteX4" fmla="*/ 2892085 w 11746718"/>
                    <a:gd name="connsiteY4" fmla="*/ 538223 h 2887884"/>
                    <a:gd name="connsiteX5" fmla="*/ 3482394 w 11746718"/>
                    <a:gd name="connsiteY5" fmla="*/ 677119 h 2887884"/>
                    <a:gd name="connsiteX6" fmla="*/ 4014830 w 11746718"/>
                    <a:gd name="connsiteY6" fmla="*/ 665544 h 2887884"/>
                    <a:gd name="connsiteX7" fmla="*/ 4350496 w 11746718"/>
                    <a:gd name="connsiteY7" fmla="*/ 434051 h 2887884"/>
                    <a:gd name="connsiteX8" fmla="*/ 4790334 w 11746718"/>
                    <a:gd name="connsiteY8" fmla="*/ 723418 h 2887884"/>
                    <a:gd name="connsiteX9" fmla="*/ 5264896 w 11746718"/>
                    <a:gd name="connsiteY9" fmla="*/ 295154 h 2887884"/>
                    <a:gd name="connsiteX10" fmla="*/ 5574714 w 11746718"/>
                    <a:gd name="connsiteY10" fmla="*/ 32795 h 2887884"/>
                    <a:gd name="connsiteX11" fmla="*/ 5808906 w 11746718"/>
                    <a:gd name="connsiteY11" fmla="*/ 491924 h 2887884"/>
                    <a:gd name="connsiteX12" fmla="*/ 6160969 w 11746718"/>
                    <a:gd name="connsiteY12" fmla="*/ 718595 h 2887884"/>
                    <a:gd name="connsiteX13" fmla="*/ 7290465 w 11746718"/>
                    <a:gd name="connsiteY13" fmla="*/ 839165 h 2887884"/>
                    <a:gd name="connsiteX14" fmla="*/ 7822901 w 11746718"/>
                    <a:gd name="connsiteY14" fmla="*/ 1336876 h 2887884"/>
                    <a:gd name="connsiteX15" fmla="*/ 8609979 w 11746718"/>
                    <a:gd name="connsiteY15" fmla="*/ 2031357 h 2887884"/>
                    <a:gd name="connsiteX16" fmla="*/ 9512804 w 11746718"/>
                    <a:gd name="connsiteY16" fmla="*/ 2135529 h 2887884"/>
                    <a:gd name="connsiteX17" fmla="*/ 9886820 w 11746718"/>
                    <a:gd name="connsiteY17" fmla="*/ 2013994 h 2887884"/>
                    <a:gd name="connsiteX18" fmla="*/ 10716572 w 11746718"/>
                    <a:gd name="connsiteY18" fmla="*/ 2494344 h 2887884"/>
                    <a:gd name="connsiteX19" fmla="*/ 11746718 w 11746718"/>
                    <a:gd name="connsiteY19" fmla="*/ 2887884 h 2887884"/>
                    <a:gd name="connsiteX0" fmla="*/ 0 w 11746717"/>
                    <a:gd name="connsiteY0" fmla="*/ 1251994 h 2699794"/>
                    <a:gd name="connsiteX1" fmla="*/ 854941 w 11746717"/>
                    <a:gd name="connsiteY1" fmla="*/ 1232704 h 2699794"/>
                    <a:gd name="connsiteX2" fmla="*/ 1491549 w 11746717"/>
                    <a:gd name="connsiteY2" fmla="*/ 862314 h 2699794"/>
                    <a:gd name="connsiteX3" fmla="*/ 2023984 w 11746717"/>
                    <a:gd name="connsiteY3" fmla="*/ 584522 h 2699794"/>
                    <a:gd name="connsiteX4" fmla="*/ 2892085 w 11746717"/>
                    <a:gd name="connsiteY4" fmla="*/ 538223 h 2699794"/>
                    <a:gd name="connsiteX5" fmla="*/ 3482394 w 11746717"/>
                    <a:gd name="connsiteY5" fmla="*/ 677119 h 2699794"/>
                    <a:gd name="connsiteX6" fmla="*/ 4014830 w 11746717"/>
                    <a:gd name="connsiteY6" fmla="*/ 665544 h 2699794"/>
                    <a:gd name="connsiteX7" fmla="*/ 4350496 w 11746717"/>
                    <a:gd name="connsiteY7" fmla="*/ 434051 h 2699794"/>
                    <a:gd name="connsiteX8" fmla="*/ 4790334 w 11746717"/>
                    <a:gd name="connsiteY8" fmla="*/ 723418 h 2699794"/>
                    <a:gd name="connsiteX9" fmla="*/ 5264896 w 11746717"/>
                    <a:gd name="connsiteY9" fmla="*/ 295154 h 2699794"/>
                    <a:gd name="connsiteX10" fmla="*/ 5574714 w 11746717"/>
                    <a:gd name="connsiteY10" fmla="*/ 32795 h 2699794"/>
                    <a:gd name="connsiteX11" fmla="*/ 5808906 w 11746717"/>
                    <a:gd name="connsiteY11" fmla="*/ 491924 h 2699794"/>
                    <a:gd name="connsiteX12" fmla="*/ 6160969 w 11746717"/>
                    <a:gd name="connsiteY12" fmla="*/ 718595 h 2699794"/>
                    <a:gd name="connsiteX13" fmla="*/ 7290465 w 11746717"/>
                    <a:gd name="connsiteY13" fmla="*/ 839165 h 2699794"/>
                    <a:gd name="connsiteX14" fmla="*/ 7822901 w 11746717"/>
                    <a:gd name="connsiteY14" fmla="*/ 1336876 h 2699794"/>
                    <a:gd name="connsiteX15" fmla="*/ 8609979 w 11746717"/>
                    <a:gd name="connsiteY15" fmla="*/ 2031357 h 2699794"/>
                    <a:gd name="connsiteX16" fmla="*/ 9512804 w 11746717"/>
                    <a:gd name="connsiteY16" fmla="*/ 2135529 h 2699794"/>
                    <a:gd name="connsiteX17" fmla="*/ 9886820 w 11746717"/>
                    <a:gd name="connsiteY17" fmla="*/ 2013994 h 2699794"/>
                    <a:gd name="connsiteX18" fmla="*/ 10716572 w 11746717"/>
                    <a:gd name="connsiteY18" fmla="*/ 2494344 h 2699794"/>
                    <a:gd name="connsiteX19" fmla="*/ 11746717 w 11746717"/>
                    <a:gd name="connsiteY19" fmla="*/ 2699794 h 2699794"/>
                    <a:gd name="connsiteX0" fmla="*/ 0 w 11746717"/>
                    <a:gd name="connsiteY0" fmla="*/ 1251994 h 2699794"/>
                    <a:gd name="connsiteX1" fmla="*/ 854941 w 11746717"/>
                    <a:gd name="connsiteY1" fmla="*/ 1232704 h 2699794"/>
                    <a:gd name="connsiteX2" fmla="*/ 1491549 w 11746717"/>
                    <a:gd name="connsiteY2" fmla="*/ 862314 h 2699794"/>
                    <a:gd name="connsiteX3" fmla="*/ 2023984 w 11746717"/>
                    <a:gd name="connsiteY3" fmla="*/ 584522 h 2699794"/>
                    <a:gd name="connsiteX4" fmla="*/ 2892085 w 11746717"/>
                    <a:gd name="connsiteY4" fmla="*/ 538223 h 2699794"/>
                    <a:gd name="connsiteX5" fmla="*/ 3482394 w 11746717"/>
                    <a:gd name="connsiteY5" fmla="*/ 677119 h 2699794"/>
                    <a:gd name="connsiteX6" fmla="*/ 4014830 w 11746717"/>
                    <a:gd name="connsiteY6" fmla="*/ 665544 h 2699794"/>
                    <a:gd name="connsiteX7" fmla="*/ 4350496 w 11746717"/>
                    <a:gd name="connsiteY7" fmla="*/ 434051 h 2699794"/>
                    <a:gd name="connsiteX8" fmla="*/ 4790334 w 11746717"/>
                    <a:gd name="connsiteY8" fmla="*/ 723418 h 2699794"/>
                    <a:gd name="connsiteX9" fmla="*/ 5264896 w 11746717"/>
                    <a:gd name="connsiteY9" fmla="*/ 295154 h 2699794"/>
                    <a:gd name="connsiteX10" fmla="*/ 5574714 w 11746717"/>
                    <a:gd name="connsiteY10" fmla="*/ 32795 h 2699794"/>
                    <a:gd name="connsiteX11" fmla="*/ 5808906 w 11746717"/>
                    <a:gd name="connsiteY11" fmla="*/ 491924 h 2699794"/>
                    <a:gd name="connsiteX12" fmla="*/ 6160969 w 11746717"/>
                    <a:gd name="connsiteY12" fmla="*/ 718595 h 2699794"/>
                    <a:gd name="connsiteX13" fmla="*/ 7290465 w 11746717"/>
                    <a:gd name="connsiteY13" fmla="*/ 839165 h 2699794"/>
                    <a:gd name="connsiteX14" fmla="*/ 7822901 w 11746717"/>
                    <a:gd name="connsiteY14" fmla="*/ 1336876 h 2699794"/>
                    <a:gd name="connsiteX15" fmla="*/ 8609979 w 11746717"/>
                    <a:gd name="connsiteY15" fmla="*/ 2031357 h 2699794"/>
                    <a:gd name="connsiteX16" fmla="*/ 9512804 w 11746717"/>
                    <a:gd name="connsiteY16" fmla="*/ 2135529 h 2699794"/>
                    <a:gd name="connsiteX17" fmla="*/ 9886820 w 11746717"/>
                    <a:gd name="connsiteY17" fmla="*/ 2013994 h 2699794"/>
                    <a:gd name="connsiteX18" fmla="*/ 10716572 w 11746717"/>
                    <a:gd name="connsiteY18" fmla="*/ 2494344 h 2699794"/>
                    <a:gd name="connsiteX19" fmla="*/ 11746717 w 11746717"/>
                    <a:gd name="connsiteY19" fmla="*/ 2699794 h 2699794"/>
                    <a:gd name="connsiteX0" fmla="*/ 0 w 11746717"/>
                    <a:gd name="connsiteY0" fmla="*/ 1099595 h 2547395"/>
                    <a:gd name="connsiteX1" fmla="*/ 854941 w 11746717"/>
                    <a:gd name="connsiteY1" fmla="*/ 1080305 h 2547395"/>
                    <a:gd name="connsiteX2" fmla="*/ 1491549 w 11746717"/>
                    <a:gd name="connsiteY2" fmla="*/ 709915 h 2547395"/>
                    <a:gd name="connsiteX3" fmla="*/ 2023984 w 11746717"/>
                    <a:gd name="connsiteY3" fmla="*/ 432123 h 2547395"/>
                    <a:gd name="connsiteX4" fmla="*/ 2892085 w 11746717"/>
                    <a:gd name="connsiteY4" fmla="*/ 385824 h 2547395"/>
                    <a:gd name="connsiteX5" fmla="*/ 3482394 w 11746717"/>
                    <a:gd name="connsiteY5" fmla="*/ 524720 h 2547395"/>
                    <a:gd name="connsiteX6" fmla="*/ 4014830 w 11746717"/>
                    <a:gd name="connsiteY6" fmla="*/ 513145 h 2547395"/>
                    <a:gd name="connsiteX7" fmla="*/ 4350496 w 11746717"/>
                    <a:gd name="connsiteY7" fmla="*/ 281652 h 2547395"/>
                    <a:gd name="connsiteX8" fmla="*/ 4790334 w 11746717"/>
                    <a:gd name="connsiteY8" fmla="*/ 571019 h 2547395"/>
                    <a:gd name="connsiteX9" fmla="*/ 5264896 w 11746717"/>
                    <a:gd name="connsiteY9" fmla="*/ 142755 h 2547395"/>
                    <a:gd name="connsiteX10" fmla="*/ 5481801 w 11746717"/>
                    <a:gd name="connsiteY10" fmla="*/ 32795 h 2547395"/>
                    <a:gd name="connsiteX11" fmla="*/ 5808906 w 11746717"/>
                    <a:gd name="connsiteY11" fmla="*/ 339525 h 2547395"/>
                    <a:gd name="connsiteX12" fmla="*/ 6160969 w 11746717"/>
                    <a:gd name="connsiteY12" fmla="*/ 566196 h 2547395"/>
                    <a:gd name="connsiteX13" fmla="*/ 7290465 w 11746717"/>
                    <a:gd name="connsiteY13" fmla="*/ 686766 h 2547395"/>
                    <a:gd name="connsiteX14" fmla="*/ 7822901 w 11746717"/>
                    <a:gd name="connsiteY14" fmla="*/ 1184477 h 2547395"/>
                    <a:gd name="connsiteX15" fmla="*/ 8609979 w 11746717"/>
                    <a:gd name="connsiteY15" fmla="*/ 1878958 h 2547395"/>
                    <a:gd name="connsiteX16" fmla="*/ 9512804 w 11746717"/>
                    <a:gd name="connsiteY16" fmla="*/ 1983130 h 2547395"/>
                    <a:gd name="connsiteX17" fmla="*/ 9886820 w 11746717"/>
                    <a:gd name="connsiteY17" fmla="*/ 1861595 h 2547395"/>
                    <a:gd name="connsiteX18" fmla="*/ 10716572 w 11746717"/>
                    <a:gd name="connsiteY18" fmla="*/ 2341945 h 2547395"/>
                    <a:gd name="connsiteX19" fmla="*/ 11746717 w 11746717"/>
                    <a:gd name="connsiteY19" fmla="*/ 2547395 h 2547395"/>
                    <a:gd name="connsiteX0" fmla="*/ 0 w 11746717"/>
                    <a:gd name="connsiteY0" fmla="*/ 1067122 h 2514922"/>
                    <a:gd name="connsiteX1" fmla="*/ 854941 w 11746717"/>
                    <a:gd name="connsiteY1" fmla="*/ 1047832 h 2514922"/>
                    <a:gd name="connsiteX2" fmla="*/ 1491549 w 11746717"/>
                    <a:gd name="connsiteY2" fmla="*/ 677442 h 2514922"/>
                    <a:gd name="connsiteX3" fmla="*/ 2023984 w 11746717"/>
                    <a:gd name="connsiteY3" fmla="*/ 399650 h 2514922"/>
                    <a:gd name="connsiteX4" fmla="*/ 2892085 w 11746717"/>
                    <a:gd name="connsiteY4" fmla="*/ 353351 h 2514922"/>
                    <a:gd name="connsiteX5" fmla="*/ 3482394 w 11746717"/>
                    <a:gd name="connsiteY5" fmla="*/ 492247 h 2514922"/>
                    <a:gd name="connsiteX6" fmla="*/ 4014830 w 11746717"/>
                    <a:gd name="connsiteY6" fmla="*/ 480672 h 2514922"/>
                    <a:gd name="connsiteX7" fmla="*/ 4350496 w 11746717"/>
                    <a:gd name="connsiteY7" fmla="*/ 249179 h 2514922"/>
                    <a:gd name="connsiteX8" fmla="*/ 4790334 w 11746717"/>
                    <a:gd name="connsiteY8" fmla="*/ 538546 h 2514922"/>
                    <a:gd name="connsiteX9" fmla="*/ 5090244 w 11746717"/>
                    <a:gd name="connsiteY9" fmla="*/ 305122 h 2514922"/>
                    <a:gd name="connsiteX10" fmla="*/ 5481801 w 11746717"/>
                    <a:gd name="connsiteY10" fmla="*/ 322 h 2514922"/>
                    <a:gd name="connsiteX11" fmla="*/ 5808906 w 11746717"/>
                    <a:gd name="connsiteY11" fmla="*/ 307052 h 2514922"/>
                    <a:gd name="connsiteX12" fmla="*/ 6160969 w 11746717"/>
                    <a:gd name="connsiteY12" fmla="*/ 533723 h 2514922"/>
                    <a:gd name="connsiteX13" fmla="*/ 7290465 w 11746717"/>
                    <a:gd name="connsiteY13" fmla="*/ 654293 h 2514922"/>
                    <a:gd name="connsiteX14" fmla="*/ 7822901 w 11746717"/>
                    <a:gd name="connsiteY14" fmla="*/ 1152004 h 2514922"/>
                    <a:gd name="connsiteX15" fmla="*/ 8609979 w 11746717"/>
                    <a:gd name="connsiteY15" fmla="*/ 1846485 h 2514922"/>
                    <a:gd name="connsiteX16" fmla="*/ 9512804 w 11746717"/>
                    <a:gd name="connsiteY16" fmla="*/ 1950657 h 2514922"/>
                    <a:gd name="connsiteX17" fmla="*/ 9886820 w 11746717"/>
                    <a:gd name="connsiteY17" fmla="*/ 1829122 h 2514922"/>
                    <a:gd name="connsiteX18" fmla="*/ 10716572 w 11746717"/>
                    <a:gd name="connsiteY18" fmla="*/ 2309472 h 2514922"/>
                    <a:gd name="connsiteX19" fmla="*/ 11746717 w 11746717"/>
                    <a:gd name="connsiteY19" fmla="*/ 2514922 h 2514922"/>
                    <a:gd name="connsiteX0" fmla="*/ 0 w 11746717"/>
                    <a:gd name="connsiteY0" fmla="*/ 990923 h 2438723"/>
                    <a:gd name="connsiteX1" fmla="*/ 854941 w 11746717"/>
                    <a:gd name="connsiteY1" fmla="*/ 971633 h 2438723"/>
                    <a:gd name="connsiteX2" fmla="*/ 1491549 w 11746717"/>
                    <a:gd name="connsiteY2" fmla="*/ 601243 h 2438723"/>
                    <a:gd name="connsiteX3" fmla="*/ 2023984 w 11746717"/>
                    <a:gd name="connsiteY3" fmla="*/ 323451 h 2438723"/>
                    <a:gd name="connsiteX4" fmla="*/ 2892085 w 11746717"/>
                    <a:gd name="connsiteY4" fmla="*/ 277152 h 2438723"/>
                    <a:gd name="connsiteX5" fmla="*/ 3482394 w 11746717"/>
                    <a:gd name="connsiteY5" fmla="*/ 416048 h 2438723"/>
                    <a:gd name="connsiteX6" fmla="*/ 4014830 w 11746717"/>
                    <a:gd name="connsiteY6" fmla="*/ 404473 h 2438723"/>
                    <a:gd name="connsiteX7" fmla="*/ 4350496 w 11746717"/>
                    <a:gd name="connsiteY7" fmla="*/ 172980 h 2438723"/>
                    <a:gd name="connsiteX8" fmla="*/ 4790334 w 11746717"/>
                    <a:gd name="connsiteY8" fmla="*/ 462347 h 2438723"/>
                    <a:gd name="connsiteX9" fmla="*/ 5090244 w 11746717"/>
                    <a:gd name="connsiteY9" fmla="*/ 228923 h 2438723"/>
                    <a:gd name="connsiteX10" fmla="*/ 5481801 w 11746717"/>
                    <a:gd name="connsiteY10" fmla="*/ 322 h 2438723"/>
                    <a:gd name="connsiteX11" fmla="*/ 5808906 w 11746717"/>
                    <a:gd name="connsiteY11" fmla="*/ 230853 h 2438723"/>
                    <a:gd name="connsiteX12" fmla="*/ 6160969 w 11746717"/>
                    <a:gd name="connsiteY12" fmla="*/ 457524 h 2438723"/>
                    <a:gd name="connsiteX13" fmla="*/ 7290465 w 11746717"/>
                    <a:gd name="connsiteY13" fmla="*/ 578094 h 2438723"/>
                    <a:gd name="connsiteX14" fmla="*/ 7822901 w 11746717"/>
                    <a:gd name="connsiteY14" fmla="*/ 1075805 h 2438723"/>
                    <a:gd name="connsiteX15" fmla="*/ 8609979 w 11746717"/>
                    <a:gd name="connsiteY15" fmla="*/ 1770286 h 2438723"/>
                    <a:gd name="connsiteX16" fmla="*/ 9512804 w 11746717"/>
                    <a:gd name="connsiteY16" fmla="*/ 1874458 h 2438723"/>
                    <a:gd name="connsiteX17" fmla="*/ 9886820 w 11746717"/>
                    <a:gd name="connsiteY17" fmla="*/ 1752923 h 2438723"/>
                    <a:gd name="connsiteX18" fmla="*/ 10716572 w 11746717"/>
                    <a:gd name="connsiteY18" fmla="*/ 2233273 h 2438723"/>
                    <a:gd name="connsiteX19" fmla="*/ 11746717 w 11746717"/>
                    <a:gd name="connsiteY19" fmla="*/ 2438723 h 2438723"/>
                    <a:gd name="connsiteX0" fmla="*/ 0 w 11746717"/>
                    <a:gd name="connsiteY0" fmla="*/ 990601 h 2438401"/>
                    <a:gd name="connsiteX1" fmla="*/ 854941 w 11746717"/>
                    <a:gd name="connsiteY1" fmla="*/ 971311 h 2438401"/>
                    <a:gd name="connsiteX2" fmla="*/ 1491549 w 11746717"/>
                    <a:gd name="connsiteY2" fmla="*/ 600921 h 2438401"/>
                    <a:gd name="connsiteX3" fmla="*/ 2023984 w 11746717"/>
                    <a:gd name="connsiteY3" fmla="*/ 323129 h 2438401"/>
                    <a:gd name="connsiteX4" fmla="*/ 2892085 w 11746717"/>
                    <a:gd name="connsiteY4" fmla="*/ 276830 h 2438401"/>
                    <a:gd name="connsiteX5" fmla="*/ 3482394 w 11746717"/>
                    <a:gd name="connsiteY5" fmla="*/ 415726 h 2438401"/>
                    <a:gd name="connsiteX6" fmla="*/ 4014830 w 11746717"/>
                    <a:gd name="connsiteY6" fmla="*/ 404151 h 2438401"/>
                    <a:gd name="connsiteX7" fmla="*/ 4350496 w 11746717"/>
                    <a:gd name="connsiteY7" fmla="*/ 172658 h 2438401"/>
                    <a:gd name="connsiteX8" fmla="*/ 4790334 w 11746717"/>
                    <a:gd name="connsiteY8" fmla="*/ 462025 h 2438401"/>
                    <a:gd name="connsiteX9" fmla="*/ 5090244 w 11746717"/>
                    <a:gd name="connsiteY9" fmla="*/ 228601 h 2438401"/>
                    <a:gd name="connsiteX10" fmla="*/ 5481801 w 11746717"/>
                    <a:gd name="connsiteY10" fmla="*/ 0 h 2438401"/>
                    <a:gd name="connsiteX11" fmla="*/ 5775469 w 11746717"/>
                    <a:gd name="connsiteY11" fmla="*/ 228600 h 2438401"/>
                    <a:gd name="connsiteX12" fmla="*/ 6160969 w 11746717"/>
                    <a:gd name="connsiteY12" fmla="*/ 457202 h 2438401"/>
                    <a:gd name="connsiteX13" fmla="*/ 7290465 w 11746717"/>
                    <a:gd name="connsiteY13" fmla="*/ 577772 h 2438401"/>
                    <a:gd name="connsiteX14" fmla="*/ 7822901 w 11746717"/>
                    <a:gd name="connsiteY14" fmla="*/ 1075483 h 2438401"/>
                    <a:gd name="connsiteX15" fmla="*/ 8609979 w 11746717"/>
                    <a:gd name="connsiteY15" fmla="*/ 1769964 h 2438401"/>
                    <a:gd name="connsiteX16" fmla="*/ 9512804 w 11746717"/>
                    <a:gd name="connsiteY16" fmla="*/ 1874136 h 2438401"/>
                    <a:gd name="connsiteX17" fmla="*/ 9886820 w 11746717"/>
                    <a:gd name="connsiteY17" fmla="*/ 1752601 h 2438401"/>
                    <a:gd name="connsiteX18" fmla="*/ 10716572 w 11746717"/>
                    <a:gd name="connsiteY18" fmla="*/ 2232951 h 2438401"/>
                    <a:gd name="connsiteX19" fmla="*/ 11746717 w 11746717"/>
                    <a:gd name="connsiteY19" fmla="*/ 2438401 h 2438401"/>
                    <a:gd name="connsiteX0" fmla="*/ 0 w 11746717"/>
                    <a:gd name="connsiteY0" fmla="*/ 990601 h 2438401"/>
                    <a:gd name="connsiteX1" fmla="*/ 854941 w 11746717"/>
                    <a:gd name="connsiteY1" fmla="*/ 971311 h 2438401"/>
                    <a:gd name="connsiteX2" fmla="*/ 1491549 w 11746717"/>
                    <a:gd name="connsiteY2" fmla="*/ 600921 h 2438401"/>
                    <a:gd name="connsiteX3" fmla="*/ 2023984 w 11746717"/>
                    <a:gd name="connsiteY3" fmla="*/ 323129 h 2438401"/>
                    <a:gd name="connsiteX4" fmla="*/ 2892085 w 11746717"/>
                    <a:gd name="connsiteY4" fmla="*/ 276830 h 2438401"/>
                    <a:gd name="connsiteX5" fmla="*/ 3482394 w 11746717"/>
                    <a:gd name="connsiteY5" fmla="*/ 415726 h 2438401"/>
                    <a:gd name="connsiteX6" fmla="*/ 4014830 w 11746717"/>
                    <a:gd name="connsiteY6" fmla="*/ 404151 h 2438401"/>
                    <a:gd name="connsiteX7" fmla="*/ 4350496 w 11746717"/>
                    <a:gd name="connsiteY7" fmla="*/ 172658 h 2438401"/>
                    <a:gd name="connsiteX8" fmla="*/ 4790334 w 11746717"/>
                    <a:gd name="connsiteY8" fmla="*/ 462025 h 2438401"/>
                    <a:gd name="connsiteX9" fmla="*/ 5090244 w 11746717"/>
                    <a:gd name="connsiteY9" fmla="*/ 228601 h 2438401"/>
                    <a:gd name="connsiteX10" fmla="*/ 5481801 w 11746717"/>
                    <a:gd name="connsiteY10" fmla="*/ 0 h 2438401"/>
                    <a:gd name="connsiteX11" fmla="*/ 5775469 w 11746717"/>
                    <a:gd name="connsiteY11" fmla="*/ 228600 h 2438401"/>
                    <a:gd name="connsiteX12" fmla="*/ 6069137 w 11746717"/>
                    <a:gd name="connsiteY12" fmla="*/ 533400 h 2438401"/>
                    <a:gd name="connsiteX13" fmla="*/ 7290465 w 11746717"/>
                    <a:gd name="connsiteY13" fmla="*/ 577772 h 2438401"/>
                    <a:gd name="connsiteX14" fmla="*/ 7822901 w 11746717"/>
                    <a:gd name="connsiteY14" fmla="*/ 1075483 h 2438401"/>
                    <a:gd name="connsiteX15" fmla="*/ 8609979 w 11746717"/>
                    <a:gd name="connsiteY15" fmla="*/ 1769964 h 2438401"/>
                    <a:gd name="connsiteX16" fmla="*/ 9512804 w 11746717"/>
                    <a:gd name="connsiteY16" fmla="*/ 1874136 h 2438401"/>
                    <a:gd name="connsiteX17" fmla="*/ 9886820 w 11746717"/>
                    <a:gd name="connsiteY17" fmla="*/ 1752601 h 2438401"/>
                    <a:gd name="connsiteX18" fmla="*/ 10716572 w 11746717"/>
                    <a:gd name="connsiteY18" fmla="*/ 2232951 h 2438401"/>
                    <a:gd name="connsiteX19" fmla="*/ 11746717 w 11746717"/>
                    <a:gd name="connsiteY19" fmla="*/ 2438401 h 2438401"/>
                    <a:gd name="connsiteX0" fmla="*/ 0 w 11746717"/>
                    <a:gd name="connsiteY0" fmla="*/ 990601 h 2438401"/>
                    <a:gd name="connsiteX1" fmla="*/ 854941 w 11746717"/>
                    <a:gd name="connsiteY1" fmla="*/ 971311 h 2438401"/>
                    <a:gd name="connsiteX2" fmla="*/ 1491549 w 11746717"/>
                    <a:gd name="connsiteY2" fmla="*/ 600921 h 2438401"/>
                    <a:gd name="connsiteX3" fmla="*/ 2023984 w 11746717"/>
                    <a:gd name="connsiteY3" fmla="*/ 323129 h 2438401"/>
                    <a:gd name="connsiteX4" fmla="*/ 2892085 w 11746717"/>
                    <a:gd name="connsiteY4" fmla="*/ 276830 h 2438401"/>
                    <a:gd name="connsiteX5" fmla="*/ 3482394 w 11746717"/>
                    <a:gd name="connsiteY5" fmla="*/ 415726 h 2438401"/>
                    <a:gd name="connsiteX6" fmla="*/ 4014830 w 11746717"/>
                    <a:gd name="connsiteY6" fmla="*/ 404151 h 2438401"/>
                    <a:gd name="connsiteX7" fmla="*/ 4350496 w 11746717"/>
                    <a:gd name="connsiteY7" fmla="*/ 172658 h 2438401"/>
                    <a:gd name="connsiteX8" fmla="*/ 4790334 w 11746717"/>
                    <a:gd name="connsiteY8" fmla="*/ 462025 h 2438401"/>
                    <a:gd name="connsiteX9" fmla="*/ 5090244 w 11746717"/>
                    <a:gd name="connsiteY9" fmla="*/ 228601 h 2438401"/>
                    <a:gd name="connsiteX10" fmla="*/ 5481801 w 11746717"/>
                    <a:gd name="connsiteY10" fmla="*/ 0 h 2438401"/>
                    <a:gd name="connsiteX11" fmla="*/ 5775469 w 11746717"/>
                    <a:gd name="connsiteY11" fmla="*/ 228600 h 2438401"/>
                    <a:gd name="connsiteX12" fmla="*/ 6069137 w 11746717"/>
                    <a:gd name="connsiteY12" fmla="*/ 533400 h 2438401"/>
                    <a:gd name="connsiteX13" fmla="*/ 6950141 w 11746717"/>
                    <a:gd name="connsiteY13" fmla="*/ 609600 h 2438401"/>
                    <a:gd name="connsiteX14" fmla="*/ 7822901 w 11746717"/>
                    <a:gd name="connsiteY14" fmla="*/ 1075483 h 2438401"/>
                    <a:gd name="connsiteX15" fmla="*/ 8609979 w 11746717"/>
                    <a:gd name="connsiteY15" fmla="*/ 1769964 h 2438401"/>
                    <a:gd name="connsiteX16" fmla="*/ 9512804 w 11746717"/>
                    <a:gd name="connsiteY16" fmla="*/ 1874136 h 2438401"/>
                    <a:gd name="connsiteX17" fmla="*/ 9886820 w 11746717"/>
                    <a:gd name="connsiteY17" fmla="*/ 1752601 h 2438401"/>
                    <a:gd name="connsiteX18" fmla="*/ 10716572 w 11746717"/>
                    <a:gd name="connsiteY18" fmla="*/ 2232951 h 2438401"/>
                    <a:gd name="connsiteX19" fmla="*/ 11746717 w 11746717"/>
                    <a:gd name="connsiteY19" fmla="*/ 2438401 h 2438401"/>
                    <a:gd name="connsiteX0" fmla="*/ 0 w 11746717"/>
                    <a:gd name="connsiteY0" fmla="*/ 990601 h 2438401"/>
                    <a:gd name="connsiteX1" fmla="*/ 854941 w 11746717"/>
                    <a:gd name="connsiteY1" fmla="*/ 971311 h 2438401"/>
                    <a:gd name="connsiteX2" fmla="*/ 1491549 w 11746717"/>
                    <a:gd name="connsiteY2" fmla="*/ 600921 h 2438401"/>
                    <a:gd name="connsiteX3" fmla="*/ 2023984 w 11746717"/>
                    <a:gd name="connsiteY3" fmla="*/ 323129 h 2438401"/>
                    <a:gd name="connsiteX4" fmla="*/ 2892085 w 11746717"/>
                    <a:gd name="connsiteY4" fmla="*/ 276830 h 2438401"/>
                    <a:gd name="connsiteX5" fmla="*/ 3482394 w 11746717"/>
                    <a:gd name="connsiteY5" fmla="*/ 415726 h 2438401"/>
                    <a:gd name="connsiteX6" fmla="*/ 4014830 w 11746717"/>
                    <a:gd name="connsiteY6" fmla="*/ 404151 h 2438401"/>
                    <a:gd name="connsiteX7" fmla="*/ 4350496 w 11746717"/>
                    <a:gd name="connsiteY7" fmla="*/ 172658 h 2438401"/>
                    <a:gd name="connsiteX8" fmla="*/ 4790334 w 11746717"/>
                    <a:gd name="connsiteY8" fmla="*/ 462025 h 2438401"/>
                    <a:gd name="connsiteX9" fmla="*/ 5090244 w 11746717"/>
                    <a:gd name="connsiteY9" fmla="*/ 228601 h 2438401"/>
                    <a:gd name="connsiteX10" fmla="*/ 5481801 w 11746717"/>
                    <a:gd name="connsiteY10" fmla="*/ 0 h 2438401"/>
                    <a:gd name="connsiteX11" fmla="*/ 5775469 w 11746717"/>
                    <a:gd name="connsiteY11" fmla="*/ 228600 h 2438401"/>
                    <a:gd name="connsiteX12" fmla="*/ 6069137 w 11746717"/>
                    <a:gd name="connsiteY12" fmla="*/ 533400 h 2438401"/>
                    <a:gd name="connsiteX13" fmla="*/ 6950141 w 11746717"/>
                    <a:gd name="connsiteY13" fmla="*/ 609600 h 2438401"/>
                    <a:gd name="connsiteX14" fmla="*/ 7822901 w 11746717"/>
                    <a:gd name="connsiteY14" fmla="*/ 1075483 h 2438401"/>
                    <a:gd name="connsiteX15" fmla="*/ 8609979 w 11746717"/>
                    <a:gd name="connsiteY15" fmla="*/ 1769964 h 2438401"/>
                    <a:gd name="connsiteX16" fmla="*/ 9512804 w 11746717"/>
                    <a:gd name="connsiteY16" fmla="*/ 1874136 h 2438401"/>
                    <a:gd name="connsiteX17" fmla="*/ 9886820 w 11746717"/>
                    <a:gd name="connsiteY17" fmla="*/ 1752601 h 2438401"/>
                    <a:gd name="connsiteX18" fmla="*/ 10716572 w 11746717"/>
                    <a:gd name="connsiteY18" fmla="*/ 2232951 h 2438401"/>
                    <a:gd name="connsiteX19" fmla="*/ 11746717 w 11746717"/>
                    <a:gd name="connsiteY19" fmla="*/ 2438401 h 2438401"/>
                    <a:gd name="connsiteX0" fmla="*/ 0 w 11746717"/>
                    <a:gd name="connsiteY0" fmla="*/ 1003301 h 2451101"/>
                    <a:gd name="connsiteX1" fmla="*/ 854941 w 11746717"/>
                    <a:gd name="connsiteY1" fmla="*/ 984011 h 2451101"/>
                    <a:gd name="connsiteX2" fmla="*/ 1491549 w 11746717"/>
                    <a:gd name="connsiteY2" fmla="*/ 613621 h 2451101"/>
                    <a:gd name="connsiteX3" fmla="*/ 2023984 w 11746717"/>
                    <a:gd name="connsiteY3" fmla="*/ 335829 h 2451101"/>
                    <a:gd name="connsiteX4" fmla="*/ 2892085 w 11746717"/>
                    <a:gd name="connsiteY4" fmla="*/ 289530 h 2451101"/>
                    <a:gd name="connsiteX5" fmla="*/ 3482394 w 11746717"/>
                    <a:gd name="connsiteY5" fmla="*/ 428426 h 2451101"/>
                    <a:gd name="connsiteX6" fmla="*/ 4014830 w 11746717"/>
                    <a:gd name="connsiteY6" fmla="*/ 416851 h 2451101"/>
                    <a:gd name="connsiteX7" fmla="*/ 4350496 w 11746717"/>
                    <a:gd name="connsiteY7" fmla="*/ 185358 h 2451101"/>
                    <a:gd name="connsiteX8" fmla="*/ 4790334 w 11746717"/>
                    <a:gd name="connsiteY8" fmla="*/ 474725 h 2451101"/>
                    <a:gd name="connsiteX9" fmla="*/ 5090244 w 11746717"/>
                    <a:gd name="connsiteY9" fmla="*/ 241301 h 2451101"/>
                    <a:gd name="connsiteX10" fmla="*/ 5481801 w 11746717"/>
                    <a:gd name="connsiteY10" fmla="*/ 12700 h 2451101"/>
                    <a:gd name="connsiteX11" fmla="*/ 5677580 w 11746717"/>
                    <a:gd name="connsiteY11" fmla="*/ 317500 h 2451101"/>
                    <a:gd name="connsiteX12" fmla="*/ 6069137 w 11746717"/>
                    <a:gd name="connsiteY12" fmla="*/ 546100 h 2451101"/>
                    <a:gd name="connsiteX13" fmla="*/ 6950141 w 11746717"/>
                    <a:gd name="connsiteY13" fmla="*/ 622300 h 2451101"/>
                    <a:gd name="connsiteX14" fmla="*/ 7822901 w 11746717"/>
                    <a:gd name="connsiteY14" fmla="*/ 1088183 h 2451101"/>
                    <a:gd name="connsiteX15" fmla="*/ 8609979 w 11746717"/>
                    <a:gd name="connsiteY15" fmla="*/ 1782664 h 2451101"/>
                    <a:gd name="connsiteX16" fmla="*/ 9512804 w 11746717"/>
                    <a:gd name="connsiteY16" fmla="*/ 1886836 h 2451101"/>
                    <a:gd name="connsiteX17" fmla="*/ 9886820 w 11746717"/>
                    <a:gd name="connsiteY17" fmla="*/ 1765301 h 2451101"/>
                    <a:gd name="connsiteX18" fmla="*/ 10716572 w 11746717"/>
                    <a:gd name="connsiteY18" fmla="*/ 2245651 h 2451101"/>
                    <a:gd name="connsiteX19" fmla="*/ 11746717 w 11746717"/>
                    <a:gd name="connsiteY19" fmla="*/ 2451101 h 2451101"/>
                    <a:gd name="connsiteX0" fmla="*/ 0 w 11746717"/>
                    <a:gd name="connsiteY0" fmla="*/ 927101 h 2374901"/>
                    <a:gd name="connsiteX1" fmla="*/ 854941 w 11746717"/>
                    <a:gd name="connsiteY1" fmla="*/ 907811 h 2374901"/>
                    <a:gd name="connsiteX2" fmla="*/ 1491549 w 11746717"/>
                    <a:gd name="connsiteY2" fmla="*/ 537421 h 2374901"/>
                    <a:gd name="connsiteX3" fmla="*/ 2023984 w 11746717"/>
                    <a:gd name="connsiteY3" fmla="*/ 259629 h 2374901"/>
                    <a:gd name="connsiteX4" fmla="*/ 2892085 w 11746717"/>
                    <a:gd name="connsiteY4" fmla="*/ 213330 h 2374901"/>
                    <a:gd name="connsiteX5" fmla="*/ 3482394 w 11746717"/>
                    <a:gd name="connsiteY5" fmla="*/ 352226 h 2374901"/>
                    <a:gd name="connsiteX6" fmla="*/ 4014830 w 11746717"/>
                    <a:gd name="connsiteY6" fmla="*/ 340651 h 2374901"/>
                    <a:gd name="connsiteX7" fmla="*/ 4350496 w 11746717"/>
                    <a:gd name="connsiteY7" fmla="*/ 109158 h 2374901"/>
                    <a:gd name="connsiteX8" fmla="*/ 4790334 w 11746717"/>
                    <a:gd name="connsiteY8" fmla="*/ 398525 h 2374901"/>
                    <a:gd name="connsiteX9" fmla="*/ 5090244 w 11746717"/>
                    <a:gd name="connsiteY9" fmla="*/ 165101 h 2374901"/>
                    <a:gd name="connsiteX10" fmla="*/ 5383912 w 11746717"/>
                    <a:gd name="connsiteY10" fmla="*/ 12700 h 2374901"/>
                    <a:gd name="connsiteX11" fmla="*/ 5677580 w 11746717"/>
                    <a:gd name="connsiteY11" fmla="*/ 241300 h 2374901"/>
                    <a:gd name="connsiteX12" fmla="*/ 6069137 w 11746717"/>
                    <a:gd name="connsiteY12" fmla="*/ 469900 h 2374901"/>
                    <a:gd name="connsiteX13" fmla="*/ 6950141 w 11746717"/>
                    <a:gd name="connsiteY13" fmla="*/ 546100 h 2374901"/>
                    <a:gd name="connsiteX14" fmla="*/ 7822901 w 11746717"/>
                    <a:gd name="connsiteY14" fmla="*/ 1011983 h 2374901"/>
                    <a:gd name="connsiteX15" fmla="*/ 8609979 w 11746717"/>
                    <a:gd name="connsiteY15" fmla="*/ 1706464 h 2374901"/>
                    <a:gd name="connsiteX16" fmla="*/ 9512804 w 11746717"/>
                    <a:gd name="connsiteY16" fmla="*/ 1810636 h 2374901"/>
                    <a:gd name="connsiteX17" fmla="*/ 9886820 w 11746717"/>
                    <a:gd name="connsiteY17" fmla="*/ 1689101 h 2374901"/>
                    <a:gd name="connsiteX18" fmla="*/ 10716572 w 11746717"/>
                    <a:gd name="connsiteY18" fmla="*/ 2169451 h 2374901"/>
                    <a:gd name="connsiteX19" fmla="*/ 11746717 w 11746717"/>
                    <a:gd name="connsiteY19" fmla="*/ 2374901 h 2374901"/>
                    <a:gd name="connsiteX0" fmla="*/ 0 w 11746717"/>
                    <a:gd name="connsiteY0" fmla="*/ 927101 h 2374901"/>
                    <a:gd name="connsiteX1" fmla="*/ 854941 w 11746717"/>
                    <a:gd name="connsiteY1" fmla="*/ 907811 h 2374901"/>
                    <a:gd name="connsiteX2" fmla="*/ 1491549 w 11746717"/>
                    <a:gd name="connsiteY2" fmla="*/ 537421 h 2374901"/>
                    <a:gd name="connsiteX3" fmla="*/ 2023984 w 11746717"/>
                    <a:gd name="connsiteY3" fmla="*/ 259629 h 2374901"/>
                    <a:gd name="connsiteX4" fmla="*/ 2892085 w 11746717"/>
                    <a:gd name="connsiteY4" fmla="*/ 213330 h 2374901"/>
                    <a:gd name="connsiteX5" fmla="*/ 3482394 w 11746717"/>
                    <a:gd name="connsiteY5" fmla="*/ 352226 h 2374901"/>
                    <a:gd name="connsiteX6" fmla="*/ 4014830 w 11746717"/>
                    <a:gd name="connsiteY6" fmla="*/ 340651 h 2374901"/>
                    <a:gd name="connsiteX7" fmla="*/ 4350496 w 11746717"/>
                    <a:gd name="connsiteY7" fmla="*/ 109158 h 2374901"/>
                    <a:gd name="connsiteX8" fmla="*/ 4790334 w 11746717"/>
                    <a:gd name="connsiteY8" fmla="*/ 398525 h 2374901"/>
                    <a:gd name="connsiteX9" fmla="*/ 5090244 w 11746717"/>
                    <a:gd name="connsiteY9" fmla="*/ 165101 h 2374901"/>
                    <a:gd name="connsiteX10" fmla="*/ 5383912 w 11746717"/>
                    <a:gd name="connsiteY10" fmla="*/ 12700 h 2374901"/>
                    <a:gd name="connsiteX11" fmla="*/ 5579691 w 11746717"/>
                    <a:gd name="connsiteY11" fmla="*/ 241300 h 2374901"/>
                    <a:gd name="connsiteX12" fmla="*/ 6069137 w 11746717"/>
                    <a:gd name="connsiteY12" fmla="*/ 469900 h 2374901"/>
                    <a:gd name="connsiteX13" fmla="*/ 6950141 w 11746717"/>
                    <a:gd name="connsiteY13" fmla="*/ 546100 h 2374901"/>
                    <a:gd name="connsiteX14" fmla="*/ 7822901 w 11746717"/>
                    <a:gd name="connsiteY14" fmla="*/ 1011983 h 2374901"/>
                    <a:gd name="connsiteX15" fmla="*/ 8609979 w 11746717"/>
                    <a:gd name="connsiteY15" fmla="*/ 1706464 h 2374901"/>
                    <a:gd name="connsiteX16" fmla="*/ 9512804 w 11746717"/>
                    <a:gd name="connsiteY16" fmla="*/ 1810636 h 2374901"/>
                    <a:gd name="connsiteX17" fmla="*/ 9886820 w 11746717"/>
                    <a:gd name="connsiteY17" fmla="*/ 1689101 h 2374901"/>
                    <a:gd name="connsiteX18" fmla="*/ 10716572 w 11746717"/>
                    <a:gd name="connsiteY18" fmla="*/ 2169451 h 2374901"/>
                    <a:gd name="connsiteX19" fmla="*/ 11746717 w 11746717"/>
                    <a:gd name="connsiteY19" fmla="*/ 2374901 h 2374901"/>
                    <a:gd name="connsiteX0" fmla="*/ 0 w 11746717"/>
                    <a:gd name="connsiteY0" fmla="*/ 927101 h 2374901"/>
                    <a:gd name="connsiteX1" fmla="*/ 854941 w 11746717"/>
                    <a:gd name="connsiteY1" fmla="*/ 907811 h 2374901"/>
                    <a:gd name="connsiteX2" fmla="*/ 1491549 w 11746717"/>
                    <a:gd name="connsiteY2" fmla="*/ 537421 h 2374901"/>
                    <a:gd name="connsiteX3" fmla="*/ 2023984 w 11746717"/>
                    <a:gd name="connsiteY3" fmla="*/ 259629 h 2374901"/>
                    <a:gd name="connsiteX4" fmla="*/ 2892085 w 11746717"/>
                    <a:gd name="connsiteY4" fmla="*/ 213330 h 2374901"/>
                    <a:gd name="connsiteX5" fmla="*/ 3482394 w 11746717"/>
                    <a:gd name="connsiteY5" fmla="*/ 352226 h 2374901"/>
                    <a:gd name="connsiteX6" fmla="*/ 4014830 w 11746717"/>
                    <a:gd name="connsiteY6" fmla="*/ 340651 h 2374901"/>
                    <a:gd name="connsiteX7" fmla="*/ 4350496 w 11746717"/>
                    <a:gd name="connsiteY7" fmla="*/ 109158 h 2374901"/>
                    <a:gd name="connsiteX8" fmla="*/ 4790334 w 11746717"/>
                    <a:gd name="connsiteY8" fmla="*/ 398525 h 2374901"/>
                    <a:gd name="connsiteX9" fmla="*/ 5090244 w 11746717"/>
                    <a:gd name="connsiteY9" fmla="*/ 165101 h 2374901"/>
                    <a:gd name="connsiteX10" fmla="*/ 5383912 w 11746717"/>
                    <a:gd name="connsiteY10" fmla="*/ 12700 h 2374901"/>
                    <a:gd name="connsiteX11" fmla="*/ 5579691 w 11746717"/>
                    <a:gd name="connsiteY11" fmla="*/ 241300 h 2374901"/>
                    <a:gd name="connsiteX12" fmla="*/ 5971248 w 11746717"/>
                    <a:gd name="connsiteY12" fmla="*/ 469900 h 2374901"/>
                    <a:gd name="connsiteX13" fmla="*/ 6950141 w 11746717"/>
                    <a:gd name="connsiteY13" fmla="*/ 546100 h 2374901"/>
                    <a:gd name="connsiteX14" fmla="*/ 7822901 w 11746717"/>
                    <a:gd name="connsiteY14" fmla="*/ 1011983 h 2374901"/>
                    <a:gd name="connsiteX15" fmla="*/ 8609979 w 11746717"/>
                    <a:gd name="connsiteY15" fmla="*/ 1706464 h 2374901"/>
                    <a:gd name="connsiteX16" fmla="*/ 9512804 w 11746717"/>
                    <a:gd name="connsiteY16" fmla="*/ 1810636 h 2374901"/>
                    <a:gd name="connsiteX17" fmla="*/ 9886820 w 11746717"/>
                    <a:gd name="connsiteY17" fmla="*/ 1689101 h 2374901"/>
                    <a:gd name="connsiteX18" fmla="*/ 10716572 w 11746717"/>
                    <a:gd name="connsiteY18" fmla="*/ 2169451 h 2374901"/>
                    <a:gd name="connsiteX19" fmla="*/ 11746717 w 11746717"/>
                    <a:gd name="connsiteY19" fmla="*/ 2374901 h 2374901"/>
                    <a:gd name="connsiteX0" fmla="*/ 0 w 11746717"/>
                    <a:gd name="connsiteY0" fmla="*/ 927101 h 2374901"/>
                    <a:gd name="connsiteX1" fmla="*/ 854941 w 11746717"/>
                    <a:gd name="connsiteY1" fmla="*/ 907811 h 2374901"/>
                    <a:gd name="connsiteX2" fmla="*/ 1491549 w 11746717"/>
                    <a:gd name="connsiteY2" fmla="*/ 537421 h 2374901"/>
                    <a:gd name="connsiteX3" fmla="*/ 2055675 w 11746717"/>
                    <a:gd name="connsiteY3" fmla="*/ 393700 h 2374901"/>
                    <a:gd name="connsiteX4" fmla="*/ 2892085 w 11746717"/>
                    <a:gd name="connsiteY4" fmla="*/ 213330 h 2374901"/>
                    <a:gd name="connsiteX5" fmla="*/ 3482394 w 11746717"/>
                    <a:gd name="connsiteY5" fmla="*/ 352226 h 2374901"/>
                    <a:gd name="connsiteX6" fmla="*/ 4014830 w 11746717"/>
                    <a:gd name="connsiteY6" fmla="*/ 340651 h 2374901"/>
                    <a:gd name="connsiteX7" fmla="*/ 4350496 w 11746717"/>
                    <a:gd name="connsiteY7" fmla="*/ 109158 h 2374901"/>
                    <a:gd name="connsiteX8" fmla="*/ 4790334 w 11746717"/>
                    <a:gd name="connsiteY8" fmla="*/ 398525 h 2374901"/>
                    <a:gd name="connsiteX9" fmla="*/ 5090244 w 11746717"/>
                    <a:gd name="connsiteY9" fmla="*/ 165101 h 2374901"/>
                    <a:gd name="connsiteX10" fmla="*/ 5383912 w 11746717"/>
                    <a:gd name="connsiteY10" fmla="*/ 12700 h 2374901"/>
                    <a:gd name="connsiteX11" fmla="*/ 5579691 w 11746717"/>
                    <a:gd name="connsiteY11" fmla="*/ 241300 h 2374901"/>
                    <a:gd name="connsiteX12" fmla="*/ 5971248 w 11746717"/>
                    <a:gd name="connsiteY12" fmla="*/ 469900 h 2374901"/>
                    <a:gd name="connsiteX13" fmla="*/ 6950141 w 11746717"/>
                    <a:gd name="connsiteY13" fmla="*/ 546100 h 2374901"/>
                    <a:gd name="connsiteX14" fmla="*/ 7822901 w 11746717"/>
                    <a:gd name="connsiteY14" fmla="*/ 1011983 h 2374901"/>
                    <a:gd name="connsiteX15" fmla="*/ 8609979 w 11746717"/>
                    <a:gd name="connsiteY15" fmla="*/ 1706464 h 2374901"/>
                    <a:gd name="connsiteX16" fmla="*/ 9512804 w 11746717"/>
                    <a:gd name="connsiteY16" fmla="*/ 1810636 h 2374901"/>
                    <a:gd name="connsiteX17" fmla="*/ 9886820 w 11746717"/>
                    <a:gd name="connsiteY17" fmla="*/ 1689101 h 2374901"/>
                    <a:gd name="connsiteX18" fmla="*/ 10716572 w 11746717"/>
                    <a:gd name="connsiteY18" fmla="*/ 2169451 h 2374901"/>
                    <a:gd name="connsiteX19" fmla="*/ 11746717 w 11746717"/>
                    <a:gd name="connsiteY19" fmla="*/ 2374901 h 2374901"/>
                    <a:gd name="connsiteX0" fmla="*/ 0 w 11746717"/>
                    <a:gd name="connsiteY0" fmla="*/ 927101 h 2374901"/>
                    <a:gd name="connsiteX1" fmla="*/ 854941 w 11746717"/>
                    <a:gd name="connsiteY1" fmla="*/ 907811 h 2374901"/>
                    <a:gd name="connsiteX2" fmla="*/ 1468340 w 11746717"/>
                    <a:gd name="connsiteY2" fmla="*/ 622300 h 2374901"/>
                    <a:gd name="connsiteX3" fmla="*/ 2055675 w 11746717"/>
                    <a:gd name="connsiteY3" fmla="*/ 393700 h 2374901"/>
                    <a:gd name="connsiteX4" fmla="*/ 2892085 w 11746717"/>
                    <a:gd name="connsiteY4" fmla="*/ 213330 h 2374901"/>
                    <a:gd name="connsiteX5" fmla="*/ 3482394 w 11746717"/>
                    <a:gd name="connsiteY5" fmla="*/ 352226 h 2374901"/>
                    <a:gd name="connsiteX6" fmla="*/ 4014830 w 11746717"/>
                    <a:gd name="connsiteY6" fmla="*/ 340651 h 2374901"/>
                    <a:gd name="connsiteX7" fmla="*/ 4350496 w 11746717"/>
                    <a:gd name="connsiteY7" fmla="*/ 109158 h 2374901"/>
                    <a:gd name="connsiteX8" fmla="*/ 4790334 w 11746717"/>
                    <a:gd name="connsiteY8" fmla="*/ 398525 h 2374901"/>
                    <a:gd name="connsiteX9" fmla="*/ 5090244 w 11746717"/>
                    <a:gd name="connsiteY9" fmla="*/ 165101 h 2374901"/>
                    <a:gd name="connsiteX10" fmla="*/ 5383912 w 11746717"/>
                    <a:gd name="connsiteY10" fmla="*/ 12700 h 2374901"/>
                    <a:gd name="connsiteX11" fmla="*/ 5579691 w 11746717"/>
                    <a:gd name="connsiteY11" fmla="*/ 241300 h 2374901"/>
                    <a:gd name="connsiteX12" fmla="*/ 5971248 w 11746717"/>
                    <a:gd name="connsiteY12" fmla="*/ 469900 h 2374901"/>
                    <a:gd name="connsiteX13" fmla="*/ 6950141 w 11746717"/>
                    <a:gd name="connsiteY13" fmla="*/ 546100 h 2374901"/>
                    <a:gd name="connsiteX14" fmla="*/ 7822901 w 11746717"/>
                    <a:gd name="connsiteY14" fmla="*/ 1011983 h 2374901"/>
                    <a:gd name="connsiteX15" fmla="*/ 8609979 w 11746717"/>
                    <a:gd name="connsiteY15" fmla="*/ 1706464 h 2374901"/>
                    <a:gd name="connsiteX16" fmla="*/ 9512804 w 11746717"/>
                    <a:gd name="connsiteY16" fmla="*/ 1810636 h 2374901"/>
                    <a:gd name="connsiteX17" fmla="*/ 9886820 w 11746717"/>
                    <a:gd name="connsiteY17" fmla="*/ 1689101 h 2374901"/>
                    <a:gd name="connsiteX18" fmla="*/ 10716572 w 11746717"/>
                    <a:gd name="connsiteY18" fmla="*/ 2169451 h 2374901"/>
                    <a:gd name="connsiteX19" fmla="*/ 11746717 w 11746717"/>
                    <a:gd name="connsiteY19" fmla="*/ 2374901 h 2374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746717" h="2374901">
                      <a:moveTo>
                        <a:pt x="0" y="927101"/>
                      </a:moveTo>
                      <a:cubicBezTo>
                        <a:pt x="323126" y="962789"/>
                        <a:pt x="610218" y="958611"/>
                        <a:pt x="854941" y="907811"/>
                      </a:cubicBezTo>
                      <a:cubicBezTo>
                        <a:pt x="1099664" y="857011"/>
                        <a:pt x="1268218" y="707985"/>
                        <a:pt x="1468340" y="622300"/>
                      </a:cubicBezTo>
                      <a:cubicBezTo>
                        <a:pt x="1668462" y="536615"/>
                        <a:pt x="1818384" y="461862"/>
                        <a:pt x="2055675" y="393700"/>
                      </a:cubicBezTo>
                      <a:cubicBezTo>
                        <a:pt x="2292966" y="325538"/>
                        <a:pt x="2654299" y="220242"/>
                        <a:pt x="2892085" y="213330"/>
                      </a:cubicBezTo>
                      <a:cubicBezTo>
                        <a:pt x="3129871" y="206418"/>
                        <a:pt x="3295270" y="331006"/>
                        <a:pt x="3482394" y="352226"/>
                      </a:cubicBezTo>
                      <a:cubicBezTo>
                        <a:pt x="3669518" y="373446"/>
                        <a:pt x="3870146" y="381162"/>
                        <a:pt x="4014830" y="340651"/>
                      </a:cubicBezTo>
                      <a:cubicBezTo>
                        <a:pt x="4159514" y="300140"/>
                        <a:pt x="4221245" y="99512"/>
                        <a:pt x="4350496" y="109158"/>
                      </a:cubicBezTo>
                      <a:cubicBezTo>
                        <a:pt x="4479747" y="118804"/>
                        <a:pt x="4667043" y="389201"/>
                        <a:pt x="4790334" y="398525"/>
                      </a:cubicBezTo>
                      <a:cubicBezTo>
                        <a:pt x="4913625" y="407849"/>
                        <a:pt x="4991314" y="229405"/>
                        <a:pt x="5090244" y="165101"/>
                      </a:cubicBezTo>
                      <a:cubicBezTo>
                        <a:pt x="5189174" y="100797"/>
                        <a:pt x="5302338" y="0"/>
                        <a:pt x="5383912" y="12700"/>
                      </a:cubicBezTo>
                      <a:cubicBezTo>
                        <a:pt x="5465486" y="25400"/>
                        <a:pt x="5481802" y="165100"/>
                        <a:pt x="5579691" y="241300"/>
                      </a:cubicBezTo>
                      <a:cubicBezTo>
                        <a:pt x="5677580" y="317500"/>
                        <a:pt x="5742840" y="419100"/>
                        <a:pt x="5971248" y="469900"/>
                      </a:cubicBezTo>
                      <a:cubicBezTo>
                        <a:pt x="6199656" y="520700"/>
                        <a:pt x="6657847" y="455753"/>
                        <a:pt x="6950141" y="546100"/>
                      </a:cubicBezTo>
                      <a:cubicBezTo>
                        <a:pt x="7165610" y="667313"/>
                        <a:pt x="7546261" y="818589"/>
                        <a:pt x="7822901" y="1011983"/>
                      </a:cubicBezTo>
                      <a:cubicBezTo>
                        <a:pt x="8099541" y="1205377"/>
                        <a:pt x="8328329" y="1573355"/>
                        <a:pt x="8609979" y="1706464"/>
                      </a:cubicBezTo>
                      <a:cubicBezTo>
                        <a:pt x="8891630" y="1839573"/>
                        <a:pt x="9299997" y="1813530"/>
                        <a:pt x="9512804" y="1810636"/>
                      </a:cubicBezTo>
                      <a:cubicBezTo>
                        <a:pt x="9725611" y="1807742"/>
                        <a:pt x="9686192" y="1629299"/>
                        <a:pt x="9886820" y="1689101"/>
                      </a:cubicBezTo>
                      <a:cubicBezTo>
                        <a:pt x="10087448" y="1748903"/>
                        <a:pt x="10406589" y="2055151"/>
                        <a:pt x="10716572" y="2169451"/>
                      </a:cubicBezTo>
                      <a:cubicBezTo>
                        <a:pt x="11026555" y="2283751"/>
                        <a:pt x="11312733" y="2318956"/>
                        <a:pt x="11746717" y="2374901"/>
                      </a:cubicBezTo>
                    </a:path>
                  </a:pathLst>
                </a:custGeom>
                <a:grpFill/>
                <a:ln>
                  <a:solidFill>
                    <a:schemeClr val="bg2">
                      <a:lumMod val="1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dirty="0"/>
                </a:p>
              </p:txBody>
            </p:sp>
            <p:pic>
              <p:nvPicPr>
                <p:cNvPr id="92" name="Picture 2" descr="http://0.tqn.com/d/webclipart/1/0/u/v/4/Beach-House.png"/>
                <p:cNvPicPr>
                  <a:picLocks noChangeAspect="1" noChangeArrowheads="1"/>
                </p:cNvPicPr>
                <p:nvPr/>
              </p:nvPicPr>
              <p:blipFill>
                <a:blip r:embed="rId3" cstate="print"/>
                <a:srcRect/>
                <a:stretch>
                  <a:fillRect/>
                </a:stretch>
              </p:blipFill>
              <p:spPr bwMode="auto">
                <a:xfrm>
                  <a:off x="2262717" y="1929446"/>
                  <a:ext cx="1044996" cy="1140791"/>
                </a:xfrm>
                <a:prstGeom prst="rect">
                  <a:avLst/>
                </a:prstGeom>
                <a:grpFill/>
              </p:spPr>
            </p:pic>
            <p:cxnSp>
              <p:nvCxnSpPr>
                <p:cNvPr id="93" name="Straight Arrow Connector 92"/>
                <p:cNvCxnSpPr/>
                <p:nvPr/>
              </p:nvCxnSpPr>
              <p:spPr>
                <a:xfrm flipV="1">
                  <a:off x="4724400" y="2895601"/>
                  <a:ext cx="838200" cy="8466"/>
                </a:xfrm>
                <a:prstGeom prst="straightConnector1">
                  <a:avLst/>
                </a:prstGeom>
                <a:grpFill/>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4705350" y="2647949"/>
                  <a:ext cx="1003301" cy="314616"/>
                </a:xfrm>
                <a:prstGeom prst="rect">
                  <a:avLst/>
                </a:prstGeom>
                <a:grpFill/>
                <a:ln>
                  <a:noFill/>
                </a:ln>
              </p:spPr>
              <p:txBody>
                <a:bodyPr wrap="square" rtlCol="0">
                  <a:spAutoFit/>
                </a:bodyPr>
                <a:lstStyle/>
                <a:p>
                  <a:r>
                    <a:rPr lang="en-US" sz="600" dirty="0" smtClean="0">
                      <a:latin typeface="Times New Roman" pitchFamily="18" charset="0"/>
                      <a:cs typeface="Times New Roman" pitchFamily="18" charset="0"/>
                    </a:rPr>
                    <a:t>Beach Width</a:t>
                  </a:r>
                  <a:endParaRPr lang="en-US" sz="600" dirty="0">
                    <a:latin typeface="Times New Roman" pitchFamily="18" charset="0"/>
                    <a:cs typeface="Times New Roman" pitchFamily="18" charset="0"/>
                  </a:endParaRPr>
                </a:p>
              </p:txBody>
            </p:sp>
            <p:cxnSp>
              <p:nvCxnSpPr>
                <p:cNvPr id="95" name="Straight Arrow Connector 94"/>
                <p:cNvCxnSpPr/>
                <p:nvPr/>
              </p:nvCxnSpPr>
              <p:spPr>
                <a:xfrm>
                  <a:off x="4572000" y="3200400"/>
                  <a:ext cx="1143000" cy="381000"/>
                </a:xfrm>
                <a:prstGeom prst="straightConnector1">
                  <a:avLst/>
                </a:prstGeom>
                <a:grpFill/>
                <a:ln w="25400">
                  <a:solidFill>
                    <a:schemeClr val="tx1">
                      <a:alpha val="28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rot="1053488">
                  <a:off x="4739694" y="3277108"/>
                  <a:ext cx="838200" cy="471924"/>
                </a:xfrm>
                <a:prstGeom prst="rect">
                  <a:avLst/>
                </a:prstGeom>
                <a:grpFill/>
                <a:ln>
                  <a:noFill/>
                </a:ln>
              </p:spPr>
              <p:txBody>
                <a:bodyPr wrap="square" rtlCol="0">
                  <a:spAutoFit/>
                </a:bodyPr>
                <a:lstStyle/>
                <a:p>
                  <a:r>
                    <a:rPr lang="en-US" sz="600" dirty="0" smtClean="0">
                      <a:solidFill>
                        <a:schemeClr val="bg1">
                          <a:lumMod val="75000"/>
                        </a:schemeClr>
                      </a:solidFill>
                      <a:latin typeface="Times New Roman" pitchFamily="18" charset="0"/>
                      <a:cs typeface="Times New Roman" pitchFamily="18" charset="0"/>
                    </a:rPr>
                    <a:t>Beach Slope</a:t>
                  </a:r>
                  <a:endParaRPr lang="en-US" sz="600" dirty="0">
                    <a:solidFill>
                      <a:schemeClr val="bg1">
                        <a:lumMod val="75000"/>
                      </a:schemeClr>
                    </a:solidFill>
                    <a:latin typeface="Times New Roman" pitchFamily="18" charset="0"/>
                    <a:cs typeface="Times New Roman" pitchFamily="18" charset="0"/>
                  </a:endParaRPr>
                </a:p>
              </p:txBody>
            </p:sp>
            <p:sp>
              <p:nvSpPr>
                <p:cNvPr id="97" name="Freeform 96"/>
                <p:cNvSpPr/>
                <p:nvPr/>
              </p:nvSpPr>
              <p:spPr>
                <a:xfrm>
                  <a:off x="3974995" y="2735643"/>
                  <a:ext cx="3234407" cy="2055511"/>
                </a:xfrm>
                <a:custGeom>
                  <a:avLst/>
                  <a:gdLst>
                    <a:gd name="connsiteX0" fmla="*/ 0 w 3234407"/>
                    <a:gd name="connsiteY0" fmla="*/ 415636 h 2055511"/>
                    <a:gd name="connsiteX1" fmla="*/ 120912 w 3234407"/>
                    <a:gd name="connsiteY1" fmla="*/ 272053 h 2055511"/>
                    <a:gd name="connsiteX2" fmla="*/ 143584 w 3234407"/>
                    <a:gd name="connsiteY2" fmla="*/ 188926 h 2055511"/>
                    <a:gd name="connsiteX3" fmla="*/ 219154 w 3234407"/>
                    <a:gd name="connsiteY3" fmla="*/ 75570 h 2055511"/>
                    <a:gd name="connsiteX4" fmla="*/ 309838 w 3234407"/>
                    <a:gd name="connsiteY4" fmla="*/ 7557 h 2055511"/>
                    <a:gd name="connsiteX5" fmla="*/ 392965 w 3234407"/>
                    <a:gd name="connsiteY5" fmla="*/ 0 h 2055511"/>
                    <a:gd name="connsiteX6" fmla="*/ 445865 w 3234407"/>
                    <a:gd name="connsiteY6" fmla="*/ 60456 h 2055511"/>
                    <a:gd name="connsiteX7" fmla="*/ 498764 w 3234407"/>
                    <a:gd name="connsiteY7" fmla="*/ 181369 h 2055511"/>
                    <a:gd name="connsiteX8" fmla="*/ 551663 w 3234407"/>
                    <a:gd name="connsiteY8" fmla="*/ 264496 h 2055511"/>
                    <a:gd name="connsiteX9" fmla="*/ 642347 w 3234407"/>
                    <a:gd name="connsiteY9" fmla="*/ 385408 h 2055511"/>
                    <a:gd name="connsiteX10" fmla="*/ 733031 w 3234407"/>
                    <a:gd name="connsiteY10" fmla="*/ 468536 h 2055511"/>
                    <a:gd name="connsiteX11" fmla="*/ 876615 w 3234407"/>
                    <a:gd name="connsiteY11" fmla="*/ 521435 h 2055511"/>
                    <a:gd name="connsiteX12" fmla="*/ 1277137 w 3234407"/>
                    <a:gd name="connsiteY12" fmla="*/ 551663 h 2055511"/>
                    <a:gd name="connsiteX13" fmla="*/ 1473620 w 3234407"/>
                    <a:gd name="connsiteY13" fmla="*/ 634790 h 2055511"/>
                    <a:gd name="connsiteX14" fmla="*/ 1707888 w 3234407"/>
                    <a:gd name="connsiteY14" fmla="*/ 831273 h 2055511"/>
                    <a:gd name="connsiteX15" fmla="*/ 1927041 w 3234407"/>
                    <a:gd name="connsiteY15" fmla="*/ 1027755 h 2055511"/>
                    <a:gd name="connsiteX16" fmla="*/ 2093296 w 3234407"/>
                    <a:gd name="connsiteY16" fmla="*/ 1231795 h 2055511"/>
                    <a:gd name="connsiteX17" fmla="*/ 2191537 w 3234407"/>
                    <a:gd name="connsiteY17" fmla="*/ 1398050 h 2055511"/>
                    <a:gd name="connsiteX18" fmla="*/ 2312450 w 3234407"/>
                    <a:gd name="connsiteY18" fmla="*/ 1609646 h 2055511"/>
                    <a:gd name="connsiteX19" fmla="*/ 2365349 w 3234407"/>
                    <a:gd name="connsiteY19" fmla="*/ 1723002 h 2055511"/>
                    <a:gd name="connsiteX20" fmla="*/ 2508932 w 3234407"/>
                    <a:gd name="connsiteY20" fmla="*/ 1896813 h 2055511"/>
                    <a:gd name="connsiteX21" fmla="*/ 2720529 w 3234407"/>
                    <a:gd name="connsiteY21" fmla="*/ 1957269 h 2055511"/>
                    <a:gd name="connsiteX22" fmla="*/ 3000139 w 3234407"/>
                    <a:gd name="connsiteY22" fmla="*/ 1987497 h 2055511"/>
                    <a:gd name="connsiteX23" fmla="*/ 3204179 w 3234407"/>
                    <a:gd name="connsiteY23" fmla="*/ 1979940 h 2055511"/>
                    <a:gd name="connsiteX24" fmla="*/ 3234407 w 3234407"/>
                    <a:gd name="connsiteY24" fmla="*/ 2017726 h 2055511"/>
                    <a:gd name="connsiteX25" fmla="*/ 3045481 w 3234407"/>
                    <a:gd name="connsiteY25" fmla="*/ 2055511 h 2055511"/>
                    <a:gd name="connsiteX26" fmla="*/ 2796099 w 3234407"/>
                    <a:gd name="connsiteY26" fmla="*/ 2032840 h 2055511"/>
                    <a:gd name="connsiteX27" fmla="*/ 2531603 w 3234407"/>
                    <a:gd name="connsiteY27" fmla="*/ 1972383 h 2055511"/>
                    <a:gd name="connsiteX28" fmla="*/ 2342678 w 3234407"/>
                    <a:gd name="connsiteY28" fmla="*/ 1806129 h 2055511"/>
                    <a:gd name="connsiteX29" fmla="*/ 2176423 w 3234407"/>
                    <a:gd name="connsiteY29" fmla="*/ 1632317 h 2055511"/>
                    <a:gd name="connsiteX30" fmla="*/ 1987498 w 3234407"/>
                    <a:gd name="connsiteY30" fmla="*/ 1420721 h 2055511"/>
                    <a:gd name="connsiteX31" fmla="*/ 1760787 w 3234407"/>
                    <a:gd name="connsiteY31" fmla="*/ 1262023 h 2055511"/>
                    <a:gd name="connsiteX32" fmla="*/ 1496291 w 3234407"/>
                    <a:gd name="connsiteY32" fmla="*/ 1073097 h 2055511"/>
                    <a:gd name="connsiteX33" fmla="*/ 1194010 w 3234407"/>
                    <a:gd name="connsiteY33" fmla="*/ 937071 h 2055511"/>
                    <a:gd name="connsiteX34" fmla="*/ 1005084 w 3234407"/>
                    <a:gd name="connsiteY34" fmla="*/ 861501 h 2055511"/>
                    <a:gd name="connsiteX35" fmla="*/ 740588 w 3234407"/>
                    <a:gd name="connsiteY35" fmla="*/ 733031 h 2055511"/>
                    <a:gd name="connsiteX36" fmla="*/ 423193 w 3234407"/>
                    <a:gd name="connsiteY36" fmla="*/ 634790 h 2055511"/>
                    <a:gd name="connsiteX37" fmla="*/ 173812 w 3234407"/>
                    <a:gd name="connsiteY37" fmla="*/ 528992 h 2055511"/>
                    <a:gd name="connsiteX38" fmla="*/ 0 w 3234407"/>
                    <a:gd name="connsiteY38" fmla="*/ 415636 h 205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234407" h="2055511">
                      <a:moveTo>
                        <a:pt x="0" y="415636"/>
                      </a:moveTo>
                      <a:lnTo>
                        <a:pt x="120912" y="272053"/>
                      </a:lnTo>
                      <a:lnTo>
                        <a:pt x="143584" y="188926"/>
                      </a:lnTo>
                      <a:lnTo>
                        <a:pt x="219154" y="75570"/>
                      </a:lnTo>
                      <a:lnTo>
                        <a:pt x="309838" y="7557"/>
                      </a:lnTo>
                      <a:lnTo>
                        <a:pt x="392965" y="0"/>
                      </a:lnTo>
                      <a:lnTo>
                        <a:pt x="445865" y="60456"/>
                      </a:lnTo>
                      <a:lnTo>
                        <a:pt x="498764" y="181369"/>
                      </a:lnTo>
                      <a:lnTo>
                        <a:pt x="551663" y="264496"/>
                      </a:lnTo>
                      <a:lnTo>
                        <a:pt x="642347" y="385408"/>
                      </a:lnTo>
                      <a:lnTo>
                        <a:pt x="733031" y="468536"/>
                      </a:lnTo>
                      <a:lnTo>
                        <a:pt x="876615" y="521435"/>
                      </a:lnTo>
                      <a:lnTo>
                        <a:pt x="1277137" y="551663"/>
                      </a:lnTo>
                      <a:lnTo>
                        <a:pt x="1473620" y="634790"/>
                      </a:lnTo>
                      <a:lnTo>
                        <a:pt x="1707888" y="831273"/>
                      </a:lnTo>
                      <a:lnTo>
                        <a:pt x="1927041" y="1027755"/>
                      </a:lnTo>
                      <a:lnTo>
                        <a:pt x="2093296" y="1231795"/>
                      </a:lnTo>
                      <a:lnTo>
                        <a:pt x="2191537" y="1398050"/>
                      </a:lnTo>
                      <a:lnTo>
                        <a:pt x="2312450" y="1609646"/>
                      </a:lnTo>
                      <a:lnTo>
                        <a:pt x="2365349" y="1723002"/>
                      </a:lnTo>
                      <a:lnTo>
                        <a:pt x="2508932" y="1896813"/>
                      </a:lnTo>
                      <a:lnTo>
                        <a:pt x="2720529" y="1957269"/>
                      </a:lnTo>
                      <a:lnTo>
                        <a:pt x="3000139" y="1987497"/>
                      </a:lnTo>
                      <a:lnTo>
                        <a:pt x="3204179" y="1979940"/>
                      </a:lnTo>
                      <a:lnTo>
                        <a:pt x="3234407" y="2017726"/>
                      </a:lnTo>
                      <a:lnTo>
                        <a:pt x="3045481" y="2055511"/>
                      </a:lnTo>
                      <a:lnTo>
                        <a:pt x="2796099" y="2032840"/>
                      </a:lnTo>
                      <a:lnTo>
                        <a:pt x="2531603" y="1972383"/>
                      </a:lnTo>
                      <a:lnTo>
                        <a:pt x="2342678" y="1806129"/>
                      </a:lnTo>
                      <a:lnTo>
                        <a:pt x="2176423" y="1632317"/>
                      </a:lnTo>
                      <a:lnTo>
                        <a:pt x="1987498" y="1420721"/>
                      </a:lnTo>
                      <a:lnTo>
                        <a:pt x="1760787" y="1262023"/>
                      </a:lnTo>
                      <a:lnTo>
                        <a:pt x="1496291" y="1073097"/>
                      </a:lnTo>
                      <a:lnTo>
                        <a:pt x="1194010" y="937071"/>
                      </a:lnTo>
                      <a:lnTo>
                        <a:pt x="1005084" y="861501"/>
                      </a:lnTo>
                      <a:lnTo>
                        <a:pt x="740588" y="733031"/>
                      </a:lnTo>
                      <a:lnTo>
                        <a:pt x="423193" y="634790"/>
                      </a:lnTo>
                      <a:lnTo>
                        <a:pt x="173812" y="528992"/>
                      </a:lnTo>
                      <a:lnTo>
                        <a:pt x="0" y="415636"/>
                      </a:lnTo>
                      <a:close/>
                    </a:path>
                  </a:pathLst>
                </a:custGeom>
                <a:grpFill/>
                <a:ln w="127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dirty="0"/>
                </a:p>
              </p:txBody>
            </p:sp>
            <p:cxnSp>
              <p:nvCxnSpPr>
                <p:cNvPr id="98" name="Straight Arrow Connector 97"/>
                <p:cNvCxnSpPr/>
                <p:nvPr/>
              </p:nvCxnSpPr>
              <p:spPr>
                <a:xfrm flipV="1">
                  <a:off x="4724400" y="2133600"/>
                  <a:ext cx="838200" cy="8468"/>
                </a:xfrm>
                <a:prstGeom prst="straightConnector1">
                  <a:avLst/>
                </a:prstGeom>
                <a:grpFill/>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5562600" y="3429000"/>
                  <a:ext cx="1752600" cy="1219200"/>
                </a:xfrm>
                <a:prstGeom prst="straightConnector1">
                  <a:avLst/>
                </a:prstGeom>
                <a:grpFill/>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a:off x="4800600" y="3200400"/>
                  <a:ext cx="762000" cy="228600"/>
                </a:xfrm>
                <a:prstGeom prst="straightConnector1">
                  <a:avLst/>
                </a:prstGeom>
                <a:grpFill/>
                <a:ln w="15875">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rot="1136909">
                  <a:off x="4796829" y="3294929"/>
                  <a:ext cx="1061862" cy="314616"/>
                </a:xfrm>
                <a:prstGeom prst="rect">
                  <a:avLst/>
                </a:prstGeom>
                <a:grpFill/>
                <a:ln>
                  <a:noFill/>
                </a:ln>
              </p:spPr>
              <p:txBody>
                <a:bodyPr wrap="square" rtlCol="0">
                  <a:spAutoFit/>
                </a:bodyPr>
                <a:lstStyle/>
                <a:p>
                  <a:r>
                    <a:rPr lang="en-US" sz="600" dirty="0" smtClean="0">
                      <a:latin typeface="Times New Roman" pitchFamily="18" charset="0"/>
                      <a:cs typeface="Times New Roman" pitchFamily="18" charset="0"/>
                    </a:rPr>
                    <a:t>Beach Slope</a:t>
                  </a:r>
                  <a:endParaRPr lang="en-US" sz="600" dirty="0">
                    <a:latin typeface="Times New Roman" pitchFamily="18" charset="0"/>
                    <a:cs typeface="Times New Roman" pitchFamily="18" charset="0"/>
                  </a:endParaRPr>
                </a:p>
              </p:txBody>
            </p:sp>
            <p:sp>
              <p:nvSpPr>
                <p:cNvPr id="104" name="TextBox 103"/>
                <p:cNvSpPr txBox="1"/>
                <p:nvPr/>
              </p:nvSpPr>
              <p:spPr>
                <a:xfrm>
                  <a:off x="3867151" y="2752727"/>
                  <a:ext cx="1295929" cy="314616"/>
                </a:xfrm>
                <a:prstGeom prst="rect">
                  <a:avLst/>
                </a:prstGeom>
                <a:grpFill/>
                <a:ln>
                  <a:noFill/>
                </a:ln>
              </p:spPr>
              <p:txBody>
                <a:bodyPr wrap="square" rtlCol="0">
                  <a:spAutoFit/>
                </a:bodyPr>
                <a:lstStyle/>
                <a:p>
                  <a:r>
                    <a:rPr lang="en-US" sz="600" dirty="0" smtClean="0">
                      <a:latin typeface="Times New Roman" pitchFamily="18" charset="0"/>
                      <a:cs typeface="Times New Roman" pitchFamily="18" charset="0"/>
                    </a:rPr>
                    <a:t>Dune Elevation</a:t>
                  </a:r>
                  <a:endParaRPr lang="en-US" sz="600" dirty="0">
                    <a:latin typeface="Times New Roman" pitchFamily="18" charset="0"/>
                    <a:cs typeface="Times New Roman" pitchFamily="18" charset="0"/>
                  </a:endParaRPr>
                </a:p>
              </p:txBody>
            </p:sp>
          </p:grpSp>
          <p:sp>
            <p:nvSpPr>
              <p:cNvPr id="88" name="TextBox 16"/>
              <p:cNvSpPr txBox="1"/>
              <p:nvPr/>
            </p:nvSpPr>
            <p:spPr>
              <a:xfrm>
                <a:off x="6934201" y="3276599"/>
                <a:ext cx="666958" cy="335477"/>
              </a:xfrm>
              <a:prstGeom prst="rect">
                <a:avLst/>
              </a:prstGeom>
              <a:grpFill/>
            </p:spPr>
            <p:txBody>
              <a:bodyPr wrap="none" rtlCol="0">
                <a:spAutoFit/>
              </a:bodyPr>
              <a:lstStyle/>
              <a:p>
                <a:r>
                  <a:rPr lang="en-US" sz="800" i="1" dirty="0" smtClean="0">
                    <a:solidFill>
                      <a:srgbClr val="0000FF"/>
                    </a:solidFill>
                    <a:latin typeface="Times New Roman" pitchFamily="18" charset="0"/>
                    <a:cs typeface="Times New Roman" pitchFamily="18" charset="0"/>
                  </a:rPr>
                  <a:t>MHW</a:t>
                </a:r>
                <a:endParaRPr lang="en-US" sz="800" i="1" dirty="0">
                  <a:solidFill>
                    <a:srgbClr val="0000FF"/>
                  </a:solidFill>
                  <a:latin typeface="Times New Roman" pitchFamily="18" charset="0"/>
                  <a:cs typeface="Times New Roman" pitchFamily="18" charset="0"/>
                </a:endParaRPr>
              </a:p>
            </p:txBody>
          </p:sp>
        </p:grpSp>
        <p:cxnSp>
          <p:nvCxnSpPr>
            <p:cNvPr id="75" name="Straight Connector 74"/>
            <p:cNvCxnSpPr/>
            <p:nvPr/>
          </p:nvCxnSpPr>
          <p:spPr>
            <a:xfrm>
              <a:off x="5562600" y="2133600"/>
              <a:ext cx="1" cy="1303867"/>
            </a:xfrm>
            <a:prstGeom prst="line">
              <a:avLst/>
            </a:prstGeom>
            <a:grpFill/>
            <a:ln w="1587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4733426" y="2065867"/>
              <a:ext cx="16374" cy="1146779"/>
            </a:xfrm>
            <a:prstGeom prst="line">
              <a:avLst/>
            </a:prstGeom>
            <a:grpFill/>
            <a:ln w="1587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4724401" y="1905000"/>
              <a:ext cx="1295400" cy="314616"/>
            </a:xfrm>
            <a:prstGeom prst="rect">
              <a:avLst/>
            </a:prstGeom>
            <a:grpFill/>
            <a:ln>
              <a:noFill/>
            </a:ln>
          </p:spPr>
          <p:txBody>
            <a:bodyPr wrap="square" rtlCol="0">
              <a:spAutoFit/>
            </a:bodyPr>
            <a:lstStyle/>
            <a:p>
              <a:r>
                <a:rPr lang="en-US" sz="600" dirty="0" smtClean="0">
                  <a:latin typeface="Times New Roman" pitchFamily="18" charset="0"/>
                  <a:cs typeface="Times New Roman" pitchFamily="18" charset="0"/>
                </a:rPr>
                <a:t>Artificial Lighting</a:t>
              </a:r>
              <a:endParaRPr lang="en-US" sz="600" dirty="0">
                <a:latin typeface="Times New Roman" pitchFamily="18" charset="0"/>
                <a:cs typeface="Times New Roman" pitchFamily="18" charset="0"/>
              </a:endParaRPr>
            </a:p>
          </p:txBody>
        </p:sp>
        <p:sp>
          <p:nvSpPr>
            <p:cNvPr id="78" name="Freeform 77"/>
            <p:cNvSpPr/>
            <p:nvPr/>
          </p:nvSpPr>
          <p:spPr>
            <a:xfrm>
              <a:off x="4191000" y="2514600"/>
              <a:ext cx="110932" cy="359998"/>
            </a:xfrm>
            <a:custGeom>
              <a:avLst/>
              <a:gdLst>
                <a:gd name="connsiteX0" fmla="*/ 185195 w 185195"/>
                <a:gd name="connsiteY0" fmla="*/ 254643 h 254643"/>
                <a:gd name="connsiteX1" fmla="*/ 127322 w 185195"/>
                <a:gd name="connsiteY1" fmla="*/ 115747 h 254643"/>
                <a:gd name="connsiteX2" fmla="*/ 0 w 185195"/>
                <a:gd name="connsiteY2" fmla="*/ 0 h 254643"/>
              </a:gdLst>
              <a:ahLst/>
              <a:cxnLst>
                <a:cxn ang="0">
                  <a:pos x="connsiteX0" y="connsiteY0"/>
                </a:cxn>
                <a:cxn ang="0">
                  <a:pos x="connsiteX1" y="connsiteY1"/>
                </a:cxn>
                <a:cxn ang="0">
                  <a:pos x="connsiteX2" y="connsiteY2"/>
                </a:cxn>
              </a:cxnLst>
              <a:rect l="l" t="t" r="r" b="b"/>
              <a:pathLst>
                <a:path w="185195" h="254643">
                  <a:moveTo>
                    <a:pt x="185195" y="254643"/>
                  </a:moveTo>
                  <a:cubicBezTo>
                    <a:pt x="171691" y="206415"/>
                    <a:pt x="158188" y="158187"/>
                    <a:pt x="127322" y="115747"/>
                  </a:cubicBezTo>
                  <a:cubicBezTo>
                    <a:pt x="96456" y="73307"/>
                    <a:pt x="48228" y="36653"/>
                    <a:pt x="0" y="0"/>
                  </a:cubicBezTo>
                </a:path>
              </a:pathLst>
            </a:custGeom>
            <a:grp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dirty="0"/>
            </a:p>
          </p:txBody>
        </p:sp>
        <p:sp>
          <p:nvSpPr>
            <p:cNvPr id="79" name="Freeform 78"/>
            <p:cNvSpPr/>
            <p:nvPr/>
          </p:nvSpPr>
          <p:spPr>
            <a:xfrm>
              <a:off x="4191000" y="2514600"/>
              <a:ext cx="160143" cy="295155"/>
            </a:xfrm>
            <a:custGeom>
              <a:avLst/>
              <a:gdLst>
                <a:gd name="connsiteX0" fmla="*/ 185195 w 185195"/>
                <a:gd name="connsiteY0" fmla="*/ 254643 h 254643"/>
                <a:gd name="connsiteX1" fmla="*/ 127322 w 185195"/>
                <a:gd name="connsiteY1" fmla="*/ 115747 h 254643"/>
                <a:gd name="connsiteX2" fmla="*/ 0 w 185195"/>
                <a:gd name="connsiteY2" fmla="*/ 0 h 254643"/>
              </a:gdLst>
              <a:ahLst/>
              <a:cxnLst>
                <a:cxn ang="0">
                  <a:pos x="connsiteX0" y="connsiteY0"/>
                </a:cxn>
                <a:cxn ang="0">
                  <a:pos x="connsiteX1" y="connsiteY1"/>
                </a:cxn>
                <a:cxn ang="0">
                  <a:pos x="connsiteX2" y="connsiteY2"/>
                </a:cxn>
              </a:cxnLst>
              <a:rect l="l" t="t" r="r" b="b"/>
              <a:pathLst>
                <a:path w="185195" h="254643">
                  <a:moveTo>
                    <a:pt x="185195" y="254643"/>
                  </a:moveTo>
                  <a:cubicBezTo>
                    <a:pt x="171691" y="206415"/>
                    <a:pt x="158188" y="158187"/>
                    <a:pt x="127322" y="115747"/>
                  </a:cubicBezTo>
                  <a:cubicBezTo>
                    <a:pt x="96456" y="73307"/>
                    <a:pt x="48228" y="36653"/>
                    <a:pt x="0" y="0"/>
                  </a:cubicBezTo>
                </a:path>
              </a:pathLst>
            </a:custGeom>
            <a:grp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dirty="0"/>
            </a:p>
          </p:txBody>
        </p:sp>
        <p:sp>
          <p:nvSpPr>
            <p:cNvPr id="80" name="Freeform 79"/>
            <p:cNvSpPr/>
            <p:nvPr/>
          </p:nvSpPr>
          <p:spPr>
            <a:xfrm>
              <a:off x="4191000" y="2514600"/>
              <a:ext cx="110932" cy="359998"/>
            </a:xfrm>
            <a:custGeom>
              <a:avLst/>
              <a:gdLst>
                <a:gd name="connsiteX0" fmla="*/ 185195 w 185195"/>
                <a:gd name="connsiteY0" fmla="*/ 254643 h 254643"/>
                <a:gd name="connsiteX1" fmla="*/ 127322 w 185195"/>
                <a:gd name="connsiteY1" fmla="*/ 115747 h 254643"/>
                <a:gd name="connsiteX2" fmla="*/ 0 w 185195"/>
                <a:gd name="connsiteY2" fmla="*/ 0 h 254643"/>
              </a:gdLst>
              <a:ahLst/>
              <a:cxnLst>
                <a:cxn ang="0">
                  <a:pos x="connsiteX0" y="connsiteY0"/>
                </a:cxn>
                <a:cxn ang="0">
                  <a:pos x="connsiteX1" y="connsiteY1"/>
                </a:cxn>
                <a:cxn ang="0">
                  <a:pos x="connsiteX2" y="connsiteY2"/>
                </a:cxn>
              </a:cxnLst>
              <a:rect l="l" t="t" r="r" b="b"/>
              <a:pathLst>
                <a:path w="185195" h="254643">
                  <a:moveTo>
                    <a:pt x="185195" y="254643"/>
                  </a:moveTo>
                  <a:cubicBezTo>
                    <a:pt x="171691" y="206415"/>
                    <a:pt x="158188" y="158187"/>
                    <a:pt x="127322" y="115747"/>
                  </a:cubicBezTo>
                  <a:cubicBezTo>
                    <a:pt x="96456" y="73307"/>
                    <a:pt x="48228" y="36653"/>
                    <a:pt x="0" y="0"/>
                  </a:cubicBezTo>
                </a:path>
              </a:pathLst>
            </a:custGeom>
            <a:grp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dirty="0"/>
            </a:p>
          </p:txBody>
        </p:sp>
        <p:sp>
          <p:nvSpPr>
            <p:cNvPr id="81" name="Freeform 80"/>
            <p:cNvSpPr/>
            <p:nvPr/>
          </p:nvSpPr>
          <p:spPr>
            <a:xfrm>
              <a:off x="4191000" y="2438400"/>
              <a:ext cx="160143" cy="295155"/>
            </a:xfrm>
            <a:custGeom>
              <a:avLst/>
              <a:gdLst>
                <a:gd name="connsiteX0" fmla="*/ 185195 w 185195"/>
                <a:gd name="connsiteY0" fmla="*/ 254643 h 254643"/>
                <a:gd name="connsiteX1" fmla="*/ 127322 w 185195"/>
                <a:gd name="connsiteY1" fmla="*/ 115747 h 254643"/>
                <a:gd name="connsiteX2" fmla="*/ 0 w 185195"/>
                <a:gd name="connsiteY2" fmla="*/ 0 h 254643"/>
              </a:gdLst>
              <a:ahLst/>
              <a:cxnLst>
                <a:cxn ang="0">
                  <a:pos x="connsiteX0" y="connsiteY0"/>
                </a:cxn>
                <a:cxn ang="0">
                  <a:pos x="connsiteX1" y="connsiteY1"/>
                </a:cxn>
                <a:cxn ang="0">
                  <a:pos x="connsiteX2" y="connsiteY2"/>
                </a:cxn>
              </a:cxnLst>
              <a:rect l="l" t="t" r="r" b="b"/>
              <a:pathLst>
                <a:path w="185195" h="254643">
                  <a:moveTo>
                    <a:pt x="185195" y="254643"/>
                  </a:moveTo>
                  <a:cubicBezTo>
                    <a:pt x="171691" y="206415"/>
                    <a:pt x="158188" y="158187"/>
                    <a:pt x="127322" y="115747"/>
                  </a:cubicBezTo>
                  <a:cubicBezTo>
                    <a:pt x="96456" y="73307"/>
                    <a:pt x="48228" y="36653"/>
                    <a:pt x="0" y="0"/>
                  </a:cubicBezTo>
                </a:path>
              </a:pathLst>
            </a:custGeom>
            <a:grp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dirty="0"/>
            </a:p>
          </p:txBody>
        </p:sp>
        <p:sp>
          <p:nvSpPr>
            <p:cNvPr id="82" name="Freeform 81"/>
            <p:cNvSpPr/>
            <p:nvPr/>
          </p:nvSpPr>
          <p:spPr>
            <a:xfrm>
              <a:off x="4267200" y="2438400"/>
              <a:ext cx="110932" cy="359998"/>
            </a:xfrm>
            <a:custGeom>
              <a:avLst/>
              <a:gdLst>
                <a:gd name="connsiteX0" fmla="*/ 185195 w 185195"/>
                <a:gd name="connsiteY0" fmla="*/ 254643 h 254643"/>
                <a:gd name="connsiteX1" fmla="*/ 127322 w 185195"/>
                <a:gd name="connsiteY1" fmla="*/ 115747 h 254643"/>
                <a:gd name="connsiteX2" fmla="*/ 0 w 185195"/>
                <a:gd name="connsiteY2" fmla="*/ 0 h 254643"/>
              </a:gdLst>
              <a:ahLst/>
              <a:cxnLst>
                <a:cxn ang="0">
                  <a:pos x="connsiteX0" y="connsiteY0"/>
                </a:cxn>
                <a:cxn ang="0">
                  <a:pos x="connsiteX1" y="connsiteY1"/>
                </a:cxn>
                <a:cxn ang="0">
                  <a:pos x="connsiteX2" y="connsiteY2"/>
                </a:cxn>
              </a:cxnLst>
              <a:rect l="l" t="t" r="r" b="b"/>
              <a:pathLst>
                <a:path w="185195" h="254643">
                  <a:moveTo>
                    <a:pt x="185195" y="254643"/>
                  </a:moveTo>
                  <a:cubicBezTo>
                    <a:pt x="171691" y="206415"/>
                    <a:pt x="158188" y="158187"/>
                    <a:pt x="127322" y="115747"/>
                  </a:cubicBezTo>
                  <a:cubicBezTo>
                    <a:pt x="96456" y="73307"/>
                    <a:pt x="48228" y="36653"/>
                    <a:pt x="0" y="0"/>
                  </a:cubicBezTo>
                </a:path>
              </a:pathLst>
            </a:custGeom>
            <a:grpFill/>
            <a:ln>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600" dirty="0"/>
            </a:p>
          </p:txBody>
        </p:sp>
        <p:sp>
          <p:nvSpPr>
            <p:cNvPr id="83" name="TextBox 82"/>
            <p:cNvSpPr txBox="1"/>
            <p:nvPr/>
          </p:nvSpPr>
          <p:spPr>
            <a:xfrm>
              <a:off x="4050771" y="2014009"/>
              <a:ext cx="654578" cy="431327"/>
            </a:xfrm>
            <a:prstGeom prst="rect">
              <a:avLst/>
            </a:prstGeom>
            <a:grpFill/>
            <a:ln>
              <a:noFill/>
            </a:ln>
          </p:spPr>
          <p:txBody>
            <a:bodyPr wrap="square" rtlCol="0">
              <a:spAutoFit/>
            </a:bodyPr>
            <a:lstStyle/>
            <a:p>
              <a:r>
                <a:rPr lang="en-US" sz="600" dirty="0" smtClean="0">
                  <a:latin typeface="Times New Roman" pitchFamily="18" charset="0"/>
                  <a:cs typeface="Times New Roman" pitchFamily="18" charset="0"/>
                </a:rPr>
                <a:t>Veg Density</a:t>
              </a:r>
              <a:endParaRPr lang="en-US" sz="600" dirty="0">
                <a:latin typeface="Times New Roman" pitchFamily="18" charset="0"/>
                <a:cs typeface="Times New Roman" pitchFamily="18" charset="0"/>
              </a:endParaRPr>
            </a:p>
          </p:txBody>
        </p:sp>
        <p:cxnSp>
          <p:nvCxnSpPr>
            <p:cNvPr id="84" name="Straight Connector 83"/>
            <p:cNvCxnSpPr/>
            <p:nvPr/>
          </p:nvCxnSpPr>
          <p:spPr>
            <a:xfrm>
              <a:off x="4117446" y="2284400"/>
              <a:ext cx="2119" cy="601675"/>
            </a:xfrm>
            <a:prstGeom prst="line">
              <a:avLst/>
            </a:prstGeom>
            <a:grpFill/>
            <a:ln w="1587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a:off x="4521895" y="2243138"/>
              <a:ext cx="12005" cy="737951"/>
            </a:xfrm>
            <a:prstGeom prst="line">
              <a:avLst/>
            </a:prstGeom>
            <a:grpFill/>
            <a:ln w="15875">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grpSp>
      <p:pic>
        <p:nvPicPr>
          <p:cNvPr id="105" name="Picture 2" descr="F:\WorkDraft\DOER\TurtleHabitat\Reports\FY16\JA_Figures\turles fig 2_v3.jpg"/>
          <p:cNvPicPr>
            <a:picLocks noChangeAspect="1" noChangeArrowheads="1"/>
          </p:cNvPicPr>
          <p:nvPr/>
        </p:nvPicPr>
        <p:blipFill>
          <a:blip r:embed="rId4" cstate="print">
            <a:extLst>
              <a:ext uri="{28A0092B-C50C-407E-A947-70E740481C1C}">
                <a14:useLocalDpi xmlns:a14="http://schemas.microsoft.com/office/drawing/2010/main" val="0"/>
              </a:ext>
            </a:extLst>
          </a:blip>
          <a:srcRect t="1989" r="4758" b="2855"/>
          <a:stretch>
            <a:fillRect/>
          </a:stretch>
        </p:blipFill>
        <p:spPr bwMode="auto">
          <a:xfrm>
            <a:off x="4953000" y="630080"/>
            <a:ext cx="4024795" cy="4100852"/>
          </a:xfrm>
          <a:prstGeom prst="rect">
            <a:avLst/>
          </a:prstGeom>
          <a:noFill/>
          <a:extLst>
            <a:ext uri="{909E8E84-426E-40DD-AFC4-6F175D3DCCD1}">
              <a14:hiddenFill xmlns:a14="http://schemas.microsoft.com/office/drawing/2010/main">
                <a:solidFill>
                  <a:srgbClr val="FFFFFF"/>
                </a:solidFill>
              </a14:hiddenFill>
            </a:ext>
          </a:extLst>
        </p:spPr>
      </p:pic>
      <p:sp>
        <p:nvSpPr>
          <p:cNvPr id="106" name="TextBox 105"/>
          <p:cNvSpPr txBox="1"/>
          <p:nvPr/>
        </p:nvSpPr>
        <p:spPr>
          <a:xfrm>
            <a:off x="35655" y="3330070"/>
            <a:ext cx="5121309" cy="2954655"/>
          </a:xfrm>
          <a:prstGeom prst="rect">
            <a:avLst/>
          </a:prstGeom>
          <a:noFill/>
        </p:spPr>
        <p:txBody>
          <a:bodyPr wrap="square" rtlCol="0">
            <a:spAutoFit/>
          </a:bodyPr>
          <a:lstStyle/>
          <a:p>
            <a:pPr lvl="1"/>
            <a:endParaRPr lang="en-US" dirty="0">
              <a:cs typeface="Helvetica" panose="020B0604020202020204" pitchFamily="34" charset="0"/>
            </a:endParaRPr>
          </a:p>
          <a:p>
            <a:pPr marL="460375" lvl="1" indent="-344488">
              <a:buFont typeface="Arial"/>
              <a:buChar char="•"/>
            </a:pPr>
            <a:r>
              <a:rPr lang="en-US" sz="2400" dirty="0" smtClean="0">
                <a:cs typeface="Helvetica" panose="020B0604020202020204" pitchFamily="34" charset="0"/>
              </a:rPr>
              <a:t>Environmental and anthropogenic parameters not included in regression analysis</a:t>
            </a:r>
          </a:p>
          <a:p>
            <a:pPr marL="917575" lvl="2" indent="-344488">
              <a:buFont typeface="Arial"/>
              <a:buChar char="•"/>
            </a:pPr>
            <a:r>
              <a:rPr lang="en-US" sz="2000" dirty="0" smtClean="0">
                <a:cs typeface="Helvetica" panose="020B0604020202020204" pitchFamily="34" charset="0"/>
              </a:rPr>
              <a:t>Dune vegetation and artificial light parameters used as environmental benefit indicators</a:t>
            </a:r>
            <a:endParaRPr lang="en-US" sz="2000" dirty="0">
              <a:cs typeface="Helvetica" panose="020B0604020202020204" pitchFamily="34" charset="0"/>
            </a:endParaRPr>
          </a:p>
          <a:p>
            <a:pPr algn="ctr"/>
            <a:endParaRPr lang="en-US" dirty="0" smtClean="0">
              <a:latin typeface="Helvetica" panose="020B0604020202020204" pitchFamily="34" charset="0"/>
              <a:cs typeface="Helvetica" panose="020B0604020202020204" pitchFamily="34" charset="0"/>
            </a:endParaRPr>
          </a:p>
          <a:p>
            <a:pPr algn="ctr"/>
            <a:endParaRPr lang="en-US" dirty="0">
              <a:latin typeface="Helvetica" panose="020B0604020202020204" pitchFamily="34" charset="0"/>
              <a:cs typeface="Helvetica"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Title Master">
  <a:themeElements>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78935D8F5A52499ECBE1228EFFE2DF" ma:contentTypeVersion="0" ma:contentTypeDescription="Create a new document." ma:contentTypeScope="" ma:versionID="a30af94e9fff2661a1240c93a58f5709">
  <xsd:schema xmlns:xsd="http://www.w3.org/2001/XMLSchema" xmlns:p="http://schemas.microsoft.com/office/2006/metadata/properties" targetNamespace="http://schemas.microsoft.com/office/2006/metadata/properties" ma:root="true" ma:fieldsID="aaa183e94e5f7308538a43790d90a2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2C350F64-642B-42B3-B7AD-7FB735299928}">
  <ds:schemaRefs>
    <ds:schemaRef ds:uri="http://schemas.microsoft.com/sharepoint/v3/contenttype/forms"/>
  </ds:schemaRefs>
</ds:datastoreItem>
</file>

<file path=customXml/itemProps2.xml><?xml version="1.0" encoding="utf-8"?>
<ds:datastoreItem xmlns:ds="http://schemas.openxmlformats.org/officeDocument/2006/customXml" ds:itemID="{904F38FB-2188-4C83-A2F9-B622BBFAF1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8111903-88B2-4055-824A-249352DB2C7D}">
  <ds:schemaRefs>
    <ds:schemaRef ds:uri="http://schemas.openxmlformats.org/package/2006/metadata/core-properties"/>
    <ds:schemaRef ds:uri="http://schemas.microsoft.com/office/2006/documentManagement/types"/>
    <ds:schemaRef ds:uri="http://purl.org/dc/elements/1.1/"/>
    <ds:schemaRef ds:uri="http://www.w3.org/XML/1998/namespace"/>
    <ds:schemaRef ds:uri="http://purl.org/dc/term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13811</TotalTime>
  <Words>2503</Words>
  <Application>Microsoft Office PowerPoint</Application>
  <PresentationFormat>On-screen Show (4:3)</PresentationFormat>
  <Paragraphs>383</Paragraphs>
  <Slides>23</Slides>
  <Notes>21</Notes>
  <HiddenSlides>11</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Calibri</vt:lpstr>
      <vt:lpstr>Helvetica</vt:lpstr>
      <vt:lpstr>Times New Roman</vt:lpstr>
      <vt:lpstr>Verdana</vt:lpstr>
      <vt:lpstr>Wingdings</vt:lpstr>
      <vt:lpstr>Wingdings 3</vt:lpstr>
      <vt:lpstr>1_Title Master</vt:lpstr>
      <vt:lpstr>Slide Master</vt:lpstr>
      <vt:lpstr>PowerPoint Presentation</vt:lpstr>
      <vt:lpstr>Overview</vt:lpstr>
      <vt:lpstr>Measured habitat characteristics</vt:lpstr>
      <vt:lpstr>PowerPoint Presentation</vt:lpstr>
      <vt:lpstr>Remote Sensing Based Approach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areas with available habitat</vt:lpstr>
      <vt:lpstr>The Team</vt:lpstr>
      <vt:lpstr>PowerPoint Presentation</vt:lpstr>
    </vt:vector>
  </TitlesOfParts>
  <Company>US Army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b6imemb6</dc:creator>
  <cp:lastModifiedBy>AGM</cp:lastModifiedBy>
  <cp:revision>641</cp:revision>
  <dcterms:created xsi:type="dcterms:W3CDTF">2009-05-21T17:19:18Z</dcterms:created>
  <dcterms:modified xsi:type="dcterms:W3CDTF">2017-04-19T16:07:47Z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C3F847D0-7A03-4F3B-B9C4-73E1E885AE44</vt:lpwstr>
  </property>
  <property fmtid="{D5CDD505-2E9C-101B-9397-08002B2CF9AE}" pid="3" name="ArticulatePath">
    <vt:lpwstr>ERDC-PPT_Template</vt:lpwstr>
  </property>
</Properties>
</file>