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7" r:id="rId4"/>
    <p:sldMasterId id="2147484272" r:id="rId5"/>
    <p:sldMasterId id="2147484307" r:id="rId6"/>
  </p:sldMasterIdLst>
  <p:notesMasterIdLst>
    <p:notesMasterId r:id="rId20"/>
  </p:notesMasterIdLst>
  <p:handoutMasterIdLst>
    <p:handoutMasterId r:id="rId21"/>
  </p:handoutMasterIdLst>
  <p:sldIdLst>
    <p:sldId id="295" r:id="rId7"/>
    <p:sldId id="291" r:id="rId8"/>
    <p:sldId id="297" r:id="rId9"/>
    <p:sldId id="296" r:id="rId10"/>
    <p:sldId id="293" r:id="rId11"/>
    <p:sldId id="298" r:id="rId12"/>
    <p:sldId id="299" r:id="rId13"/>
    <p:sldId id="303" r:id="rId14"/>
    <p:sldId id="300" r:id="rId15"/>
    <p:sldId id="304" r:id="rId16"/>
    <p:sldId id="307" r:id="rId17"/>
    <p:sldId id="305" r:id="rId18"/>
    <p:sldId id="306" r:id="rId1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AE3B"/>
    <a:srgbClr val="50771B"/>
    <a:srgbClr val="C19859"/>
    <a:srgbClr val="ECECEC"/>
    <a:srgbClr val="82786F"/>
    <a:srgbClr val="663830"/>
    <a:srgbClr val="3E6682"/>
    <a:srgbClr val="705C38"/>
    <a:srgbClr val="6E87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4" autoAdjust="0"/>
    <p:restoredTop sz="76486" autoAdjust="0"/>
  </p:normalViewPr>
  <p:slideViewPr>
    <p:cSldViewPr snapToGrid="0">
      <p:cViewPr varScale="1">
        <p:scale>
          <a:sx n="105" d="100"/>
          <a:sy n="105" d="100"/>
        </p:scale>
        <p:origin x="1542" y="108"/>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61A2DE62-24B0-4972-852B-4785B8FCBE77}" type="datetimeFigureOut">
              <a:rPr lang="en-US"/>
              <a:pPr/>
              <a:t>4/3/2017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03F1684-B626-4C74-9731-CBE8CE5003E4}" type="slidenum">
              <a:rPr lang="en-US"/>
              <a:pPr/>
              <a:t>‹#›</a:t>
            </a:fld>
            <a:endParaRPr lang="en-US"/>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9ADC5788-3AFA-4451-BC67-BFEEAB944D67}" type="datetimeFigureOut">
              <a:rPr lang="en-US"/>
              <a:pPr/>
              <a:t>4/3/2017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6A0A3C6-4E22-46FB-836F-CA2C48EC4DC1}" type="slidenum">
              <a:rPr lang="en-US"/>
              <a:pPr/>
              <a:t>‹#›</a:t>
            </a:fld>
            <a:endParaRPr lang="en-US"/>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5C30757A-74F7-486A-9D34-AF7003B52C18}" type="slidenum">
              <a:rPr lang="en-US" smtClean="0"/>
              <a:pPr/>
              <a:t>2</a:t>
            </a:fld>
            <a:endParaRPr lang="en-US"/>
          </a:p>
        </p:txBody>
      </p:sp>
    </p:spTree>
    <p:extLst>
      <p:ext uri="{BB962C8B-B14F-4D97-AF65-F5344CB8AC3E}">
        <p14:creationId xmlns:p14="http://schemas.microsoft.com/office/powerpoint/2010/main" val="4031185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5C30757A-74F7-486A-9D34-AF7003B52C18}" type="slidenum">
              <a:rPr lang="en-US" smtClean="0"/>
              <a:pPr/>
              <a:t>3</a:t>
            </a:fld>
            <a:endParaRPr lang="en-US"/>
          </a:p>
        </p:txBody>
      </p:sp>
    </p:spTree>
    <p:extLst>
      <p:ext uri="{BB962C8B-B14F-4D97-AF65-F5344CB8AC3E}">
        <p14:creationId xmlns:p14="http://schemas.microsoft.com/office/powerpoint/2010/main" val="2720539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endParaRPr lang="en-US" dirty="0"/>
          </a:p>
        </p:txBody>
      </p:sp>
      <p:sp>
        <p:nvSpPr>
          <p:cNvPr id="10" name="TextBox 9"/>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242102173"/>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16547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8864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30504399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60127948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70248129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304800" y="942975"/>
            <a:ext cx="8382000" cy="4761228"/>
          </a:xfrm>
        </p:spPr>
        <p:txBody>
          <a:bodyPr/>
          <a:lstStyle/>
          <a:p>
            <a:endParaRPr lang="en-US"/>
          </a:p>
        </p:txBody>
      </p:sp>
    </p:spTree>
    <p:extLst>
      <p:ext uri="{BB962C8B-B14F-4D97-AF65-F5344CB8AC3E}">
        <p14:creationId xmlns:p14="http://schemas.microsoft.com/office/powerpoint/2010/main" val="27975014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endParaRPr lang="en-US" dirty="0"/>
          </a:p>
        </p:txBody>
      </p:sp>
    </p:spTree>
    <p:extLst>
      <p:ext uri="{BB962C8B-B14F-4D97-AF65-F5344CB8AC3E}">
        <p14:creationId xmlns:p14="http://schemas.microsoft.com/office/powerpoint/2010/main" val="103596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endParaRPr lang="en-US" dirty="0"/>
          </a:p>
        </p:txBody>
      </p:sp>
    </p:spTree>
    <p:extLst>
      <p:ext uri="{BB962C8B-B14F-4D97-AF65-F5344CB8AC3E}">
        <p14:creationId xmlns:p14="http://schemas.microsoft.com/office/powerpoint/2010/main" val="230257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endParaRPr lang="en-US" dirty="0"/>
          </a:p>
        </p:txBody>
      </p:sp>
    </p:spTree>
    <p:extLst>
      <p:ext uri="{BB962C8B-B14F-4D97-AF65-F5344CB8AC3E}">
        <p14:creationId xmlns:p14="http://schemas.microsoft.com/office/powerpoint/2010/main" val="2906299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0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endParaRPr lang="en-US" dirty="0"/>
          </a:p>
        </p:txBody>
      </p:sp>
    </p:spTree>
    <p:extLst>
      <p:ext uri="{BB962C8B-B14F-4D97-AF65-F5344CB8AC3E}">
        <p14:creationId xmlns:p14="http://schemas.microsoft.com/office/powerpoint/2010/main" val="3836264534"/>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347378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725981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930706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6130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endParaRPr lang="en-US"/>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4823386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endParaRPr lang="en-US"/>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19477476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19133593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14454463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26314905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endParaRPr lang="en-US" dirty="0"/>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291676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endParaRPr lang="en-US" dirty="0"/>
          </a:p>
        </p:txBody>
      </p:sp>
      <p:sp>
        <p:nvSpPr>
          <p:cNvPr id="12" name="TextBox 11"/>
          <p:cNvSpPr txBox="1"/>
          <p:nvPr userDrawn="1"/>
        </p:nvSpPr>
        <p:spPr>
          <a:xfrm>
            <a:off x="457200" y="5516644"/>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4043718914"/>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endParaRPr lang="en-US"/>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a:p>
        </p:txBody>
      </p:sp>
    </p:spTree>
    <p:extLst>
      <p:ext uri="{BB962C8B-B14F-4D97-AF65-F5344CB8AC3E}">
        <p14:creationId xmlns:p14="http://schemas.microsoft.com/office/powerpoint/2010/main" val="1309827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1940219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val="2783112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endParaRPr lang="en-US" dirty="0"/>
          </a:p>
        </p:txBody>
      </p:sp>
      <p:sp>
        <p:nvSpPr>
          <p:cNvPr id="10" name="TextBox 9"/>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825936262"/>
      </p:ext>
    </p:extLst>
  </p:cSld>
  <p:clrMapOvr>
    <a:masterClrMapping/>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1722771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6976413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2598076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2232142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42408420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365656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340974299"/>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21060909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383212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25603658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33972907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206545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40777824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610357477"/>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344421483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34265946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2378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theme" Target="../theme/theme2.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image" Target="../media/image5.pn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image" Target="../media/image1.png"/><Relationship Id="rId30"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10">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fld id="{0D0E9D3B-CB56-40AE-B0A9-8DA5E1AEFDB7}" type="slidenum">
              <a:rPr lang="en-US" smtClean="0"/>
              <a:pPr/>
              <a:t>‹#›</a:t>
            </a:fld>
            <a:endParaRPr lang="en-US" dirty="0"/>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
        <p:nvSpPr>
          <p:cNvPr id="25" name="Rectangle 24"/>
          <p:cNvSpPr/>
          <p:nvPr userDrawn="1"/>
        </p:nvSpPr>
        <p:spPr>
          <a:xfrm>
            <a:off x="2009775" y="170760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217</a:t>
            </a:r>
          </a:p>
          <a:p>
            <a:pPr algn="ctr">
              <a:defRPr/>
            </a:pPr>
            <a:r>
              <a:rPr lang="en-US" sz="1000" dirty="0" smtClean="0">
                <a:solidFill>
                  <a:schemeClr val="tx1"/>
                </a:solidFill>
              </a:rPr>
              <a:t>217</a:t>
            </a:r>
          </a:p>
          <a:p>
            <a:pPr algn="ctr">
              <a:defRPr/>
            </a:pPr>
            <a:r>
              <a:rPr lang="en-US" sz="1000" dirty="0" smtClean="0">
                <a:solidFill>
                  <a:schemeClr val="tx1"/>
                </a:solidFill>
              </a:rPr>
              <a:t>217</a:t>
            </a:r>
            <a:endParaRPr lang="en-US" sz="1000" dirty="0">
              <a:solidFill>
                <a:schemeClr val="tx1"/>
              </a:solidFill>
            </a:endParaRPr>
          </a:p>
        </p:txBody>
      </p:sp>
      <p:sp>
        <p:nvSpPr>
          <p:cNvPr id="26" name="Rectangle 25"/>
          <p:cNvSpPr/>
          <p:nvPr userDrawn="1"/>
        </p:nvSpPr>
        <p:spPr>
          <a:xfrm>
            <a:off x="2730500" y="170760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200</a:t>
            </a:r>
          </a:p>
          <a:p>
            <a:pPr algn="ctr">
              <a:defRPr/>
            </a:pPr>
            <a:r>
              <a:rPr lang="en-US" sz="1000" dirty="0" smtClean="0">
                <a:solidFill>
                  <a:schemeClr val="tx1"/>
                </a:solidFill>
              </a:rPr>
              <a:t>200</a:t>
            </a:r>
          </a:p>
          <a:p>
            <a:pPr algn="ctr">
              <a:defRPr/>
            </a:pPr>
            <a:r>
              <a:rPr lang="en-US" sz="1000" dirty="0" smtClean="0">
                <a:solidFill>
                  <a:schemeClr val="tx1"/>
                </a:solidFill>
              </a:rPr>
              <a:t>200</a:t>
            </a:r>
            <a:endParaRPr lang="en-US" sz="1000" dirty="0">
              <a:solidFill>
                <a:schemeClr val="tx1"/>
              </a:solidFill>
            </a:endParaRPr>
          </a:p>
        </p:txBody>
      </p:sp>
      <p:sp>
        <p:nvSpPr>
          <p:cNvPr id="27" name="Rectangle 26"/>
          <p:cNvSpPr/>
          <p:nvPr userDrawn="1"/>
        </p:nvSpPr>
        <p:spPr>
          <a:xfrm>
            <a:off x="568325" y="2394599"/>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255</a:t>
            </a:r>
          </a:p>
          <a:p>
            <a:pPr algn="ctr">
              <a:defRPr/>
            </a:pPr>
            <a:r>
              <a:rPr lang="en-US" sz="1000" dirty="0" smtClean="0">
                <a:solidFill>
                  <a:schemeClr val="tx1"/>
                </a:solidFill>
              </a:rPr>
              <a:t>255</a:t>
            </a:r>
          </a:p>
          <a:p>
            <a:pPr algn="ctr">
              <a:defRPr/>
            </a:pPr>
            <a:r>
              <a:rPr lang="en-US" sz="1000" dirty="0" smtClean="0">
                <a:solidFill>
                  <a:schemeClr val="tx1"/>
                </a:solidFill>
              </a:rPr>
              <a:t>255</a:t>
            </a:r>
            <a:endParaRPr lang="en-US" sz="1000" dirty="0">
              <a:solidFill>
                <a:schemeClr val="tx1"/>
              </a:solidFill>
            </a:endParaRPr>
          </a:p>
        </p:txBody>
      </p:sp>
      <p:sp>
        <p:nvSpPr>
          <p:cNvPr id="28" name="Rectangle 27"/>
          <p:cNvSpPr/>
          <p:nvPr userDrawn="1"/>
        </p:nvSpPr>
        <p:spPr>
          <a:xfrm>
            <a:off x="1289050" y="2394599"/>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0</a:t>
            </a:r>
          </a:p>
          <a:p>
            <a:pPr algn="ctr">
              <a:defRPr/>
            </a:pPr>
            <a:r>
              <a:rPr lang="en-US" sz="1000" dirty="0" smtClean="0">
                <a:solidFill>
                  <a:schemeClr val="bg1"/>
                </a:solidFill>
              </a:rPr>
              <a:t>0</a:t>
            </a:r>
          </a:p>
          <a:p>
            <a:pPr algn="ctr">
              <a:defRPr/>
            </a:pPr>
            <a:r>
              <a:rPr lang="en-US" sz="1000" dirty="0">
                <a:solidFill>
                  <a:schemeClr val="bg1"/>
                </a:solidFill>
              </a:rPr>
              <a:t>0</a:t>
            </a:r>
          </a:p>
        </p:txBody>
      </p:sp>
      <p:sp>
        <p:nvSpPr>
          <p:cNvPr id="29" name="Rectangle 28"/>
          <p:cNvSpPr/>
          <p:nvPr userDrawn="1"/>
        </p:nvSpPr>
        <p:spPr>
          <a:xfrm>
            <a:off x="2009775" y="2394599"/>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163</a:t>
            </a:r>
          </a:p>
          <a:p>
            <a:pPr algn="ctr">
              <a:defRPr/>
            </a:pPr>
            <a:r>
              <a:rPr lang="en-US" sz="1000" dirty="0" smtClean="0">
                <a:solidFill>
                  <a:schemeClr val="tx1"/>
                </a:solidFill>
              </a:rPr>
              <a:t>163</a:t>
            </a:r>
          </a:p>
          <a:p>
            <a:pPr algn="ctr">
              <a:defRPr/>
            </a:pPr>
            <a:r>
              <a:rPr lang="en-US" sz="1000" dirty="0" smtClean="0">
                <a:solidFill>
                  <a:schemeClr val="tx1"/>
                </a:solidFill>
              </a:rPr>
              <a:t>163</a:t>
            </a:r>
            <a:endParaRPr lang="en-US" sz="1000" dirty="0">
              <a:solidFill>
                <a:schemeClr val="tx1"/>
              </a:solidFill>
            </a:endParaRPr>
          </a:p>
        </p:txBody>
      </p:sp>
      <p:sp>
        <p:nvSpPr>
          <p:cNvPr id="30" name="Rectangle 29"/>
          <p:cNvSpPr/>
          <p:nvPr userDrawn="1"/>
        </p:nvSpPr>
        <p:spPr>
          <a:xfrm>
            <a:off x="2730500" y="2394599"/>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131</a:t>
            </a:r>
          </a:p>
          <a:p>
            <a:pPr algn="ctr">
              <a:defRPr/>
            </a:pPr>
            <a:r>
              <a:rPr lang="en-US" sz="1000" dirty="0" smtClean="0">
                <a:solidFill>
                  <a:schemeClr val="bg1"/>
                </a:solidFill>
              </a:rPr>
              <a:t>132</a:t>
            </a:r>
          </a:p>
          <a:p>
            <a:pPr algn="ctr">
              <a:defRPr/>
            </a:pPr>
            <a:r>
              <a:rPr lang="en-US" sz="1000" dirty="0" smtClean="0">
                <a:solidFill>
                  <a:schemeClr val="bg1"/>
                </a:solidFill>
              </a:rPr>
              <a:t>122</a:t>
            </a:r>
            <a:endParaRPr lang="en-US" sz="1000" dirty="0">
              <a:solidFill>
                <a:schemeClr val="bg1"/>
              </a:solidFill>
            </a:endParaRPr>
          </a:p>
        </p:txBody>
      </p:sp>
      <p:sp>
        <p:nvSpPr>
          <p:cNvPr id="31" name="Rectangle 30"/>
          <p:cNvSpPr/>
          <p:nvPr userDrawn="1"/>
        </p:nvSpPr>
        <p:spPr>
          <a:xfrm>
            <a:off x="3451225" y="2394599"/>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239</a:t>
            </a:r>
          </a:p>
          <a:p>
            <a:pPr algn="ctr">
              <a:defRPr/>
            </a:pPr>
            <a:r>
              <a:rPr lang="en-US" sz="1000" dirty="0" smtClean="0">
                <a:solidFill>
                  <a:schemeClr val="tx1"/>
                </a:solidFill>
              </a:rPr>
              <a:t>65</a:t>
            </a:r>
          </a:p>
          <a:p>
            <a:pPr algn="ctr">
              <a:defRPr/>
            </a:pPr>
            <a:r>
              <a:rPr lang="en-US" sz="1000" dirty="0" smtClean="0">
                <a:solidFill>
                  <a:schemeClr val="tx1"/>
                </a:solidFill>
              </a:rPr>
              <a:t>53</a:t>
            </a:r>
            <a:endParaRPr lang="en-US" sz="1000" dirty="0">
              <a:solidFill>
                <a:schemeClr val="tx1"/>
              </a:solidFill>
            </a:endParaRPr>
          </a:p>
        </p:txBody>
      </p:sp>
      <p:sp>
        <p:nvSpPr>
          <p:cNvPr id="32" name="Rectangle 31"/>
          <p:cNvSpPr/>
          <p:nvPr userDrawn="1"/>
        </p:nvSpPr>
        <p:spPr>
          <a:xfrm>
            <a:off x="4171950" y="2394599"/>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110</a:t>
            </a:r>
          </a:p>
          <a:p>
            <a:pPr algn="ctr">
              <a:defRPr/>
            </a:pPr>
            <a:r>
              <a:rPr lang="en-US" sz="1000" dirty="0" smtClean="0">
                <a:solidFill>
                  <a:schemeClr val="tx1"/>
                </a:solidFill>
              </a:rPr>
              <a:t>135</a:t>
            </a:r>
          </a:p>
          <a:p>
            <a:pPr algn="ctr">
              <a:defRPr/>
            </a:pPr>
            <a:r>
              <a:rPr lang="en-US" sz="1000" dirty="0" smtClean="0">
                <a:solidFill>
                  <a:schemeClr val="tx1"/>
                </a:solidFill>
              </a:rPr>
              <a:t>120</a:t>
            </a:r>
            <a:endParaRPr lang="en-US" sz="1000" dirty="0">
              <a:solidFill>
                <a:schemeClr val="tx1"/>
              </a:solidFill>
            </a:endParaRPr>
          </a:p>
        </p:txBody>
      </p:sp>
      <p:sp>
        <p:nvSpPr>
          <p:cNvPr id="33" name="Rectangle 32"/>
          <p:cNvSpPr/>
          <p:nvPr userDrawn="1"/>
        </p:nvSpPr>
        <p:spPr>
          <a:xfrm>
            <a:off x="4892675" y="2394599"/>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112</a:t>
            </a:r>
          </a:p>
          <a:p>
            <a:pPr algn="ctr">
              <a:defRPr/>
            </a:pPr>
            <a:r>
              <a:rPr lang="en-US" sz="1000" dirty="0" smtClean="0">
                <a:solidFill>
                  <a:schemeClr val="tx1"/>
                </a:solidFill>
              </a:rPr>
              <a:t>92</a:t>
            </a:r>
          </a:p>
          <a:p>
            <a:pPr algn="ctr">
              <a:defRPr/>
            </a:pPr>
            <a:r>
              <a:rPr lang="en-US" sz="1000" dirty="0" smtClean="0">
                <a:solidFill>
                  <a:schemeClr val="tx1"/>
                </a:solidFill>
              </a:rPr>
              <a:t>56</a:t>
            </a:r>
            <a:endParaRPr lang="en-US" sz="1000" dirty="0">
              <a:solidFill>
                <a:schemeClr val="tx1"/>
              </a:solidFill>
            </a:endParaRPr>
          </a:p>
        </p:txBody>
      </p:sp>
      <p:sp>
        <p:nvSpPr>
          <p:cNvPr id="34" name="Rectangle 33"/>
          <p:cNvSpPr/>
          <p:nvPr userDrawn="1"/>
        </p:nvSpPr>
        <p:spPr>
          <a:xfrm>
            <a:off x="5613400" y="2394599"/>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62</a:t>
            </a:r>
          </a:p>
          <a:p>
            <a:pPr algn="ctr">
              <a:defRPr/>
            </a:pPr>
            <a:r>
              <a:rPr lang="en-US" sz="1000" dirty="0" smtClean="0">
                <a:solidFill>
                  <a:schemeClr val="tx1"/>
                </a:solidFill>
              </a:rPr>
              <a:t>102</a:t>
            </a:r>
          </a:p>
          <a:p>
            <a:pPr algn="ctr">
              <a:defRPr/>
            </a:pPr>
            <a:r>
              <a:rPr lang="en-US" sz="1000" dirty="0" smtClean="0">
                <a:solidFill>
                  <a:schemeClr val="tx1"/>
                </a:solidFill>
              </a:rPr>
              <a:t>130</a:t>
            </a:r>
            <a:endParaRPr lang="en-US" sz="1000" dirty="0">
              <a:solidFill>
                <a:schemeClr val="tx1"/>
              </a:solidFill>
            </a:endParaRPr>
          </a:p>
        </p:txBody>
      </p:sp>
      <p:sp>
        <p:nvSpPr>
          <p:cNvPr id="35" name="Rectangle 34"/>
          <p:cNvSpPr/>
          <p:nvPr userDrawn="1"/>
        </p:nvSpPr>
        <p:spPr>
          <a:xfrm>
            <a:off x="6334125" y="2394599"/>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102</a:t>
            </a:r>
          </a:p>
          <a:p>
            <a:pPr algn="ctr">
              <a:defRPr/>
            </a:pPr>
            <a:r>
              <a:rPr lang="en-US" sz="1000" dirty="0" smtClean="0">
                <a:solidFill>
                  <a:schemeClr val="bg1"/>
                </a:solidFill>
              </a:rPr>
              <a:t>56</a:t>
            </a:r>
          </a:p>
          <a:p>
            <a:pPr algn="ctr">
              <a:defRPr/>
            </a:pPr>
            <a:r>
              <a:rPr lang="en-US" sz="1000" dirty="0" smtClean="0">
                <a:solidFill>
                  <a:schemeClr val="bg1"/>
                </a:solidFill>
              </a:rPr>
              <a:t>48</a:t>
            </a:r>
            <a:endParaRPr lang="en-US" sz="1000" dirty="0">
              <a:solidFill>
                <a:schemeClr val="bg1"/>
              </a:solidFill>
            </a:endParaRPr>
          </a:p>
        </p:txBody>
      </p:sp>
      <p:sp>
        <p:nvSpPr>
          <p:cNvPr id="36" name="Rectangle 35"/>
          <p:cNvSpPr/>
          <p:nvPr userDrawn="1"/>
        </p:nvSpPr>
        <p:spPr>
          <a:xfrm>
            <a:off x="7054850" y="2394599"/>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130</a:t>
            </a:r>
          </a:p>
          <a:p>
            <a:pPr algn="ctr">
              <a:defRPr/>
            </a:pPr>
            <a:r>
              <a:rPr lang="en-US" sz="1000" dirty="0" smtClean="0">
                <a:solidFill>
                  <a:schemeClr val="tx1"/>
                </a:solidFill>
              </a:rPr>
              <a:t>120</a:t>
            </a:r>
          </a:p>
          <a:p>
            <a:pPr algn="ctr">
              <a:defRPr/>
            </a:pPr>
            <a:r>
              <a:rPr lang="en-US" sz="1000" dirty="0" smtClean="0">
                <a:solidFill>
                  <a:schemeClr val="tx1"/>
                </a:solidFill>
              </a:rPr>
              <a:t>111</a:t>
            </a:r>
            <a:endParaRPr lang="en-US" sz="1000" dirty="0">
              <a:solidFill>
                <a:schemeClr val="tx1"/>
              </a:solidFill>
            </a:endParaRPr>
          </a:p>
        </p:txBody>
      </p:sp>
      <p:sp>
        <p:nvSpPr>
          <p:cNvPr id="37" name="Rectangle 36"/>
          <p:cNvSpPr/>
          <p:nvPr userDrawn="1"/>
        </p:nvSpPr>
        <p:spPr>
          <a:xfrm>
            <a:off x="1289050" y="170760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237</a:t>
            </a:r>
          </a:p>
          <a:p>
            <a:pPr algn="ctr">
              <a:defRPr/>
            </a:pPr>
            <a:r>
              <a:rPr lang="en-US" sz="1000" dirty="0" smtClean="0">
                <a:solidFill>
                  <a:schemeClr val="tx1"/>
                </a:solidFill>
              </a:rPr>
              <a:t>237</a:t>
            </a:r>
          </a:p>
          <a:p>
            <a:pPr algn="ctr">
              <a:defRPr/>
            </a:pPr>
            <a:r>
              <a:rPr lang="en-US" sz="1000" dirty="0" smtClean="0">
                <a:solidFill>
                  <a:schemeClr val="tx1"/>
                </a:solidFill>
              </a:rPr>
              <a:t>237</a:t>
            </a:r>
            <a:endParaRPr lang="en-US" sz="1000" dirty="0">
              <a:solidFill>
                <a:schemeClr val="tx1"/>
              </a:solidFill>
            </a:endParaRPr>
          </a:p>
        </p:txBody>
      </p:sp>
      <p:sp>
        <p:nvSpPr>
          <p:cNvPr id="54" name="Rectangle 53"/>
          <p:cNvSpPr/>
          <p:nvPr userDrawn="1"/>
        </p:nvSpPr>
        <p:spPr>
          <a:xfrm>
            <a:off x="4171950" y="170760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80</a:t>
            </a:r>
          </a:p>
          <a:p>
            <a:pPr algn="ctr">
              <a:defRPr/>
            </a:pPr>
            <a:r>
              <a:rPr lang="en-US" sz="1000" dirty="0" smtClean="0">
                <a:solidFill>
                  <a:schemeClr val="tx1"/>
                </a:solidFill>
              </a:rPr>
              <a:t>119</a:t>
            </a:r>
          </a:p>
          <a:p>
            <a:pPr algn="ctr">
              <a:defRPr/>
            </a:pPr>
            <a:r>
              <a:rPr lang="en-US" sz="1000" dirty="0" smtClean="0">
                <a:solidFill>
                  <a:schemeClr val="tx1"/>
                </a:solidFill>
              </a:rPr>
              <a:t>27</a:t>
            </a:r>
            <a:endParaRPr lang="en-US" sz="1000" dirty="0">
              <a:solidFill>
                <a:schemeClr val="tx1"/>
              </a:solidFill>
            </a:endParaRPr>
          </a:p>
        </p:txBody>
      </p:sp>
      <p:sp>
        <p:nvSpPr>
          <p:cNvPr id="55" name="Rectangle 54"/>
          <p:cNvSpPr/>
          <p:nvPr userDrawn="1"/>
        </p:nvSpPr>
        <p:spPr>
          <a:xfrm>
            <a:off x="4892675" y="170760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252</a:t>
            </a:r>
          </a:p>
          <a:p>
            <a:pPr algn="ctr">
              <a:defRPr/>
            </a:pPr>
            <a:r>
              <a:rPr lang="en-US" sz="1000" dirty="0" smtClean="0">
                <a:solidFill>
                  <a:schemeClr val="tx1"/>
                </a:solidFill>
              </a:rPr>
              <a:t>174</a:t>
            </a:r>
          </a:p>
          <a:p>
            <a:pPr algn="ctr">
              <a:defRPr/>
            </a:pPr>
            <a:r>
              <a:rPr lang="en-US" sz="1000" dirty="0" smtClean="0">
                <a:solidFill>
                  <a:schemeClr val="tx1"/>
                </a:solidFill>
              </a:rPr>
              <a:t>.59</a:t>
            </a:r>
            <a:endParaRPr lang="en-US" sz="1000" dirty="0">
              <a:solidFill>
                <a:schemeClr val="tx1"/>
              </a:solidFill>
            </a:endParaRPr>
          </a:p>
        </p:txBody>
      </p:sp>
      <p:pic>
        <p:nvPicPr>
          <p:cNvPr id="58" name="Picture 6"/>
          <p:cNvPicPr>
            <a:picLocks noChangeAspect="1"/>
          </p:cNvPicPr>
          <p:nvPr userDrawn="1"/>
        </p:nvPicPr>
        <p:blipFill>
          <a:blip r:embed="rId11"/>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userDrawn="1"/>
        </p:nvPicPr>
        <p:blipFill rotWithShape="1">
          <a:blip r:embed="rId12"/>
          <a:srcRect l="3193" r="3193"/>
          <a:stretch/>
        </p:blipFill>
        <p:spPr bwMode="auto">
          <a:xfrm>
            <a:off x="7158038" y="5285203"/>
            <a:ext cx="1595437" cy="1482725"/>
          </a:xfrm>
          <a:prstGeom prst="rect">
            <a:avLst/>
          </a:prstGeom>
          <a:noFill/>
          <a:ln w="9525">
            <a:noFill/>
            <a:miter lim="800000"/>
            <a:headEnd/>
            <a:tailEnd/>
          </a:ln>
        </p:spPr>
      </p:pic>
      <p:pic>
        <p:nvPicPr>
          <p:cNvPr id="39" name="Picture 3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57006" y="5570953"/>
            <a:ext cx="1197513" cy="907785"/>
          </a:xfrm>
          <a:prstGeom prst="rect">
            <a:avLst/>
          </a:prstGeom>
        </p:spPr>
      </p:pic>
    </p:spTree>
    <p:extLst>
      <p:ext uri="{BB962C8B-B14F-4D97-AF65-F5344CB8AC3E}">
        <p14:creationId xmlns:p14="http://schemas.microsoft.com/office/powerpoint/2010/main" val="2919789318"/>
      </p:ext>
    </p:extLst>
  </p:cSld>
  <p:clrMap bg1="lt1" tx1="dk1" bg2="lt2" tx2="dk2" accent1="accent1" accent2="accent2" accent3="accent3" accent4="accent4" accent5="accent5" accent6="accent6" hlink="hlink" folHlink="folHlink"/>
  <p:sldLayoutIdLst>
    <p:sldLayoutId id="2147484251" r:id="rId1"/>
    <p:sldLayoutId id="2147484296" r:id="rId2"/>
    <p:sldLayoutId id="2147484252" r:id="rId3"/>
    <p:sldLayoutId id="2147484297" r:id="rId4"/>
    <p:sldLayoutId id="2147484253" r:id="rId5"/>
    <p:sldLayoutId id="2147484298" r:id="rId6"/>
    <p:sldLayoutId id="2147484254" r:id="rId7"/>
    <p:sldLayoutId id="2147484299" r:id="rId8"/>
  </p:sldLayoutIdLst>
  <p:hf sldNum="0" hdr="0" ftr="0" dt="0"/>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5ACBF0"/>
          </p15:clr>
        </p15:guide>
        <p15:guide id="2" pos="4608"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7">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7" name="Picture 33"/>
          <p:cNvPicPr>
            <a:picLocks noChangeAspect="1"/>
          </p:cNvPicPr>
          <p:nvPr/>
        </p:nvPicPr>
        <p:blipFill>
          <a:blip r:embed="rId28"/>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9"/>
          <a:srcRect/>
          <a:stretch>
            <a:fillRect/>
          </a:stretch>
        </p:blipFill>
        <p:spPr bwMode="auto">
          <a:xfrm>
            <a:off x="4559300" y="3416300"/>
            <a:ext cx="19050" cy="3175"/>
          </a:xfrm>
          <a:prstGeom prst="rect">
            <a:avLst/>
          </a:prstGeom>
          <a:noFill/>
          <a:ln w="9525">
            <a:noFill/>
            <a:miter lim="800000"/>
            <a:headEnd/>
            <a:tailEnd/>
          </a:ln>
        </p:spPr>
      </p:pic>
      <p:pic>
        <p:nvPicPr>
          <p:cNvPr id="18" name="Picture 1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745540" y="6027335"/>
            <a:ext cx="761571" cy="577315"/>
          </a:xfrm>
          <a:prstGeom prst="rect">
            <a:avLst/>
          </a:prstGeom>
        </p:spPr>
      </p:pic>
    </p:spTree>
    <p:extLst>
      <p:ext uri="{BB962C8B-B14F-4D97-AF65-F5344CB8AC3E}">
        <p14:creationId xmlns:p14="http://schemas.microsoft.com/office/powerpoint/2010/main" val="350681320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293" r:id="rId21"/>
    <p:sldLayoutId id="2147484300" r:id="rId22"/>
    <p:sldLayoutId id="2147484294" r:id="rId23"/>
    <p:sldLayoutId id="2147484302" r:id="rId24"/>
    <p:sldLayoutId id="2147484319" r:id="rId25"/>
  </p:sldLayoutIdLst>
  <p:hf sldNum="0" hdr="0" ft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userDrawn="1">
          <p15:clr>
            <a:srgbClr val="5ACBF0"/>
          </p15:clr>
        </p15:guide>
        <p15:guide id="2" pos="5472"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8EFF4-438D-4BDD-9843-337DFC85C67B}" type="slidenum">
              <a:rPr lang="en-US" smtClean="0"/>
              <a:t>‹#›</a:t>
            </a:fld>
            <a:endParaRPr lang="en-US"/>
          </a:p>
        </p:txBody>
      </p:sp>
    </p:spTree>
    <p:extLst>
      <p:ext uri="{BB962C8B-B14F-4D97-AF65-F5344CB8AC3E}">
        <p14:creationId xmlns:p14="http://schemas.microsoft.com/office/powerpoint/2010/main" val="295162175"/>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hyperlink" Target="mailto:Thomas.E.White@usace.army.mil" TargetMode="Externa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Eduardo.Irigoyen@usace.army.mil" TargetMode="External"/><Relationship Id="rId1" Type="http://schemas.openxmlformats.org/officeDocument/2006/relationships/slideLayout" Target="../slideLayouts/slideLayout3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30352" y="3547872"/>
            <a:ext cx="4901184" cy="1510263"/>
          </a:xfrm>
        </p:spPr>
        <p:txBody>
          <a:bodyPr>
            <a:normAutofit/>
          </a:bodyPr>
          <a:lstStyle/>
          <a:p>
            <a:r>
              <a:rPr lang="en-US" dirty="0" smtClean="0"/>
              <a:t>Eddie Irigoyen</a:t>
            </a:r>
            <a:endParaRPr lang="en-US" dirty="0"/>
          </a:p>
          <a:p>
            <a:r>
              <a:rPr lang="en-US" sz="1800" dirty="0" smtClean="0"/>
              <a:t>19 April</a:t>
            </a:r>
            <a:r>
              <a:rPr lang="en-US" sz="1800" dirty="0" smtClean="0"/>
              <a:t> 2017</a:t>
            </a:r>
          </a:p>
          <a:p>
            <a:r>
              <a:rPr lang="en-US" sz="1800" dirty="0" smtClean="0"/>
              <a:t>CSEC Workshop</a:t>
            </a:r>
            <a:endParaRPr lang="en-US" sz="1800" dirty="0"/>
          </a:p>
        </p:txBody>
      </p:sp>
      <p:sp>
        <p:nvSpPr>
          <p:cNvPr id="2" name="Title 1"/>
          <p:cNvSpPr>
            <a:spLocks noGrp="1"/>
          </p:cNvSpPr>
          <p:nvPr>
            <p:ph type="title"/>
          </p:nvPr>
        </p:nvSpPr>
        <p:spPr/>
        <p:txBody>
          <a:bodyPr>
            <a:normAutofit/>
          </a:bodyPr>
          <a:lstStyle/>
          <a:p>
            <a:r>
              <a:rPr lang="en-US" sz="3100" dirty="0" smtClean="0"/>
              <a:t>Galveston Bay Bottom Ecosystem System Features</a:t>
            </a:r>
            <a:endParaRPr lang="en-US" sz="3100" dirty="0"/>
          </a:p>
        </p:txBody>
      </p:sp>
    </p:spTree>
    <p:extLst>
      <p:ext uri="{BB962C8B-B14F-4D97-AF65-F5344CB8AC3E}">
        <p14:creationId xmlns:p14="http://schemas.microsoft.com/office/powerpoint/2010/main" val="177069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Consolidating &amp; capping oyster-mining pits</a:t>
            </a:r>
            <a:endParaRPr lang="en-US" dirty="0"/>
          </a:p>
        </p:txBody>
      </p:sp>
      <p:sp>
        <p:nvSpPr>
          <p:cNvPr id="3" name="Content Placeholder 2"/>
          <p:cNvSpPr>
            <a:spLocks noGrp="1"/>
          </p:cNvSpPr>
          <p:nvPr>
            <p:ph idx="1"/>
          </p:nvPr>
        </p:nvSpPr>
        <p:spPr/>
        <p:txBody>
          <a:bodyPr/>
          <a:lstStyle/>
          <a:p>
            <a:pPr algn="ctr"/>
            <a:r>
              <a:rPr lang="en-US" dirty="0" smtClean="0"/>
              <a:t>Thomas E. White, PhD, PE</a:t>
            </a:r>
          </a:p>
          <a:p>
            <a:pPr algn="ctr"/>
            <a:r>
              <a:rPr lang="en-US" dirty="0" smtClean="0"/>
              <a:t>(</a:t>
            </a:r>
            <a:r>
              <a:rPr lang="en-US" dirty="0" smtClean="0">
                <a:hlinkClick r:id="rId2"/>
              </a:rPr>
              <a:t>Thomas.E.White@usace.army.mil</a:t>
            </a:r>
            <a:r>
              <a:rPr lang="en-US" dirty="0" smtClean="0"/>
              <a:t>, 409-766-3109)</a:t>
            </a:r>
          </a:p>
          <a:p>
            <a:pPr algn="ctr"/>
            <a:r>
              <a:rPr lang="en-US" dirty="0" smtClean="0"/>
              <a:t>CSEC Workshop, Vicksburg, MS  19 April 2017</a:t>
            </a:r>
          </a:p>
          <a:p>
            <a:r>
              <a:rPr lang="en-US" sz="1800" dirty="0" smtClean="0"/>
              <a:t>What we know:</a:t>
            </a:r>
          </a:p>
          <a:p>
            <a:pPr>
              <a:buFont typeface="Arial" panose="020B0604020202020204" pitchFamily="34" charset="0"/>
              <a:buChar char="•"/>
            </a:pPr>
            <a:r>
              <a:rPr lang="en-US" sz="1800" dirty="0" smtClean="0"/>
              <a:t>Many deep pits were dug in the 1950s-60s (data: NOAA lead-line surveys)</a:t>
            </a:r>
          </a:p>
          <a:p>
            <a:pPr>
              <a:buFont typeface="Arial" panose="020B0604020202020204" pitchFamily="34" charset="0"/>
              <a:buChar char="•"/>
            </a:pPr>
            <a:r>
              <a:rPr lang="en-US" sz="1800" dirty="0" smtClean="0"/>
              <a:t>The pits have filled up with something (data: recent NOAA acoustic surveys)</a:t>
            </a:r>
          </a:p>
          <a:p>
            <a:pPr>
              <a:buFont typeface="Arial" panose="020B0604020202020204" pitchFamily="34" charset="0"/>
              <a:buChar char="•"/>
            </a:pPr>
            <a:r>
              <a:rPr lang="en-US" sz="1800" dirty="0" smtClean="0"/>
              <a:t>The stuff is very soft (data: boreholes with “Weight Of Rod” blows)</a:t>
            </a:r>
          </a:p>
          <a:p>
            <a:pPr>
              <a:buFont typeface="Arial" panose="020B0604020202020204" pitchFamily="34" charset="0"/>
              <a:buChar char="•"/>
            </a:pPr>
            <a:r>
              <a:rPr lang="en-US" sz="1800" dirty="0" smtClean="0"/>
              <a:t>27 holes have been identified and investigated (boat deployment, Jan 2017)</a:t>
            </a:r>
          </a:p>
          <a:p>
            <a:pPr>
              <a:buFont typeface="Arial" panose="020B0604020202020204" pitchFamily="34" charset="0"/>
              <a:buChar char="•"/>
            </a:pPr>
            <a:r>
              <a:rPr lang="en-US" sz="1800" dirty="0" smtClean="0"/>
              <a:t>Stuff is “fluid mud” with solids concentration of 0.60 by weight (data: Tom’s crude sediment tests)</a:t>
            </a:r>
          </a:p>
          <a:p>
            <a:pPr>
              <a:buFont typeface="Arial" panose="020B0604020202020204" pitchFamily="34" charset="0"/>
              <a:buChar char="•"/>
            </a:pPr>
            <a:r>
              <a:rPr lang="en-US" sz="1800" dirty="0" smtClean="0"/>
              <a:t>Stuff is anoxic and stinks (sulfur dioxide) (data: our noses)</a:t>
            </a:r>
          </a:p>
          <a:p>
            <a:pPr marL="0" indent="0"/>
            <a:r>
              <a:rPr lang="en-US" sz="1800" dirty="0" smtClean="0"/>
              <a:t>What we don’t know:</a:t>
            </a:r>
          </a:p>
          <a:p>
            <a:pPr marL="285750" indent="-285750">
              <a:buFont typeface="Arial" panose="020B0604020202020204" pitchFamily="34" charset="0"/>
              <a:buChar char="•"/>
            </a:pPr>
            <a:r>
              <a:rPr lang="en-US" sz="1800" dirty="0" smtClean="0"/>
              <a:t>Consolidation, % silt, % organics</a:t>
            </a:r>
          </a:p>
          <a:p>
            <a:pPr marL="285750" indent="-285750">
              <a:buFont typeface="Arial" panose="020B0604020202020204" pitchFamily="34" charset="0"/>
              <a:buChar char="•"/>
            </a:pPr>
            <a:r>
              <a:rPr lang="en-US" sz="1800" dirty="0" smtClean="0"/>
              <a:t>Depth &amp; areal extent</a:t>
            </a:r>
            <a:endParaRPr lang="en-US" sz="1800" dirty="0"/>
          </a:p>
        </p:txBody>
      </p:sp>
    </p:spTree>
    <p:extLst>
      <p:ext uri="{BB962C8B-B14F-4D97-AF65-F5344CB8AC3E}">
        <p14:creationId xmlns:p14="http://schemas.microsoft.com/office/powerpoint/2010/main" val="3501310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27 Sampling Sites &amp; many borings</a:t>
            </a:r>
            <a:br>
              <a:rPr lang="en-US" dirty="0" smtClean="0"/>
            </a:br>
            <a:r>
              <a:rPr lang="en-US" dirty="0" smtClean="0"/>
              <a:t>(but mostly near the channel)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07808"/>
            <a:ext cx="5069357" cy="471011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505" y="1207961"/>
            <a:ext cx="3862473" cy="5458015"/>
          </a:xfrm>
          <a:prstGeom prst="rect">
            <a:avLst/>
          </a:prstGeom>
        </p:spPr>
      </p:pic>
    </p:spTree>
    <p:extLst>
      <p:ext uri="{BB962C8B-B14F-4D97-AF65-F5344CB8AC3E}">
        <p14:creationId xmlns:p14="http://schemas.microsoft.com/office/powerpoint/2010/main" val="266110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we will answer our questions</a:t>
            </a:r>
            <a:endParaRPr lang="en-US" dirty="0"/>
          </a:p>
        </p:txBody>
      </p:sp>
      <p:sp>
        <p:nvSpPr>
          <p:cNvPr id="3" name="Content Placeholder 2"/>
          <p:cNvSpPr>
            <a:spLocks noGrp="1"/>
          </p:cNvSpPr>
          <p:nvPr>
            <p:ph idx="1"/>
          </p:nvPr>
        </p:nvSpPr>
        <p:spPr/>
        <p:txBody>
          <a:bodyPr/>
          <a:lstStyle/>
          <a:p>
            <a:r>
              <a:rPr lang="en-US" sz="1800" dirty="0" smtClean="0"/>
              <a:t>Sediment Composition (Testing):</a:t>
            </a:r>
          </a:p>
          <a:p>
            <a:pPr>
              <a:buFont typeface="Arial" panose="020B0604020202020204" pitchFamily="34" charset="0"/>
              <a:buChar char="•"/>
            </a:pPr>
            <a:r>
              <a:rPr lang="en-US" sz="1800" dirty="0" smtClean="0"/>
              <a:t>Particle size &amp; grain-size distribution</a:t>
            </a:r>
          </a:p>
          <a:p>
            <a:pPr>
              <a:buFont typeface="Arial" panose="020B0604020202020204" pitchFamily="34" charset="0"/>
              <a:buChar char="•"/>
            </a:pPr>
            <a:r>
              <a:rPr lang="en-US" sz="1800" dirty="0" smtClean="0"/>
              <a:t>Water content</a:t>
            </a:r>
          </a:p>
          <a:p>
            <a:pPr>
              <a:buFont typeface="Arial" panose="020B0604020202020204" pitchFamily="34" charset="0"/>
              <a:buChar char="•"/>
            </a:pPr>
            <a:r>
              <a:rPr lang="en-US" sz="1800" dirty="0" smtClean="0"/>
              <a:t>Organic content</a:t>
            </a:r>
          </a:p>
          <a:p>
            <a:pPr>
              <a:buFont typeface="Arial" panose="020B0604020202020204" pitchFamily="34" charset="0"/>
              <a:buChar char="•"/>
            </a:pPr>
            <a:r>
              <a:rPr lang="en-US" sz="1800" dirty="0" err="1" smtClean="0"/>
              <a:t>Atterberg</a:t>
            </a:r>
            <a:r>
              <a:rPr lang="en-US" sz="1800" dirty="0" smtClean="0"/>
              <a:t> plastic &amp; liquid limits</a:t>
            </a:r>
          </a:p>
          <a:p>
            <a:pPr>
              <a:buFont typeface="Arial" panose="020B0604020202020204" pitchFamily="34" charset="0"/>
              <a:buChar char="•"/>
            </a:pPr>
            <a:r>
              <a:rPr lang="en-US" sz="1800" dirty="0" smtClean="0"/>
              <a:t>Specific gravity</a:t>
            </a:r>
          </a:p>
          <a:p>
            <a:pPr>
              <a:buFont typeface="Arial" panose="020B0604020202020204" pitchFamily="34" charset="0"/>
              <a:buChar char="•"/>
            </a:pPr>
            <a:r>
              <a:rPr lang="en-US" sz="1800" dirty="0" smtClean="0">
                <a:solidFill>
                  <a:srgbClr val="00B0F0"/>
                </a:solidFill>
              </a:rPr>
              <a:t>Consolidation</a:t>
            </a:r>
          </a:p>
          <a:p>
            <a:pPr marL="0" indent="0"/>
            <a:endParaRPr lang="en-US" sz="1800" dirty="0"/>
          </a:p>
          <a:p>
            <a:r>
              <a:rPr lang="en-US" sz="1800" dirty="0" smtClean="0">
                <a:solidFill>
                  <a:srgbClr val="00B0F0"/>
                </a:solidFill>
              </a:rPr>
              <a:t>Depth</a:t>
            </a:r>
            <a:r>
              <a:rPr lang="en-US" sz="1800" dirty="0" smtClean="0"/>
              <a:t> &amp; </a:t>
            </a:r>
            <a:r>
              <a:rPr lang="en-US" sz="1800" dirty="0" smtClean="0">
                <a:solidFill>
                  <a:srgbClr val="00B0F0"/>
                </a:solidFill>
              </a:rPr>
              <a:t>Areal Extent</a:t>
            </a:r>
            <a:r>
              <a:rPr lang="en-US" sz="1800" dirty="0" smtClean="0"/>
              <a:t>:</a:t>
            </a:r>
          </a:p>
          <a:p>
            <a:pPr>
              <a:buFont typeface="Arial" panose="020B0604020202020204" pitchFamily="34" charset="0"/>
              <a:buChar char="•"/>
            </a:pPr>
            <a:r>
              <a:rPr lang="en-US" sz="1800" dirty="0" smtClean="0"/>
              <a:t>Past seismic acoustic tests</a:t>
            </a:r>
          </a:p>
          <a:p>
            <a:pPr>
              <a:buFont typeface="Arial" panose="020B0604020202020204" pitchFamily="34" charset="0"/>
              <a:buChar char="•"/>
            </a:pPr>
            <a:r>
              <a:rPr lang="en-US" sz="1800" dirty="0" smtClean="0"/>
              <a:t>Superposition of NOAA lead-line &amp; acoustic surveys</a:t>
            </a:r>
          </a:p>
          <a:p>
            <a:pPr marL="0" indent="0"/>
            <a:endParaRPr lang="en-US" sz="1800" dirty="0"/>
          </a:p>
          <a:p>
            <a:pPr marL="0" indent="0"/>
            <a:r>
              <a:rPr lang="en-US" sz="1800" dirty="0" smtClean="0"/>
              <a:t>Goal (putting it all together):</a:t>
            </a:r>
          </a:p>
          <a:p>
            <a:pPr marL="0" indent="0"/>
            <a:r>
              <a:rPr lang="en-US" sz="1800" dirty="0" smtClean="0"/>
              <a:t>      (</a:t>
            </a:r>
            <a:r>
              <a:rPr lang="en-US" sz="1800" dirty="0" smtClean="0">
                <a:solidFill>
                  <a:srgbClr val="00B0F0"/>
                </a:solidFill>
              </a:rPr>
              <a:t>Areal extent</a:t>
            </a:r>
            <a:r>
              <a:rPr lang="en-US" sz="1800" dirty="0" smtClean="0"/>
              <a:t>) x (</a:t>
            </a:r>
            <a:r>
              <a:rPr lang="en-US" sz="1800" dirty="0" smtClean="0">
                <a:solidFill>
                  <a:srgbClr val="00B0F0"/>
                </a:solidFill>
              </a:rPr>
              <a:t>Depth</a:t>
            </a:r>
            <a:r>
              <a:rPr lang="en-US" sz="1800" dirty="0" smtClean="0"/>
              <a:t>) x (1- </a:t>
            </a:r>
            <a:r>
              <a:rPr lang="en-US" sz="1800" dirty="0" smtClean="0">
                <a:solidFill>
                  <a:srgbClr val="00B0F0"/>
                </a:solidFill>
              </a:rPr>
              <a:t>Consolidation</a:t>
            </a:r>
            <a:r>
              <a:rPr lang="en-US" sz="1800" dirty="0" smtClean="0"/>
              <a:t>) = cubic yards of </a:t>
            </a:r>
            <a:r>
              <a:rPr lang="en-US" sz="1800" dirty="0" smtClean="0">
                <a:solidFill>
                  <a:srgbClr val="FF0000"/>
                </a:solidFill>
              </a:rPr>
              <a:t>space to fill</a:t>
            </a:r>
            <a:endParaRPr lang="en-US" sz="1800" dirty="0">
              <a:solidFill>
                <a:srgbClr val="FF0000"/>
              </a:solidFill>
            </a:endParaRPr>
          </a:p>
        </p:txBody>
      </p:sp>
    </p:spTree>
    <p:extLst>
      <p:ext uri="{BB962C8B-B14F-4D97-AF65-F5344CB8AC3E}">
        <p14:creationId xmlns:p14="http://schemas.microsoft.com/office/powerpoint/2010/main" val="2475627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Brainstorming ideas on how to consolidate</a:t>
            </a:r>
            <a:endParaRPr lang="en-US" dirty="0"/>
          </a:p>
        </p:txBody>
      </p:sp>
      <p:sp>
        <p:nvSpPr>
          <p:cNvPr id="3" name="Content Placeholder 2"/>
          <p:cNvSpPr>
            <a:spLocks noGrp="1"/>
          </p:cNvSpPr>
          <p:nvPr>
            <p:ph idx="1"/>
          </p:nvPr>
        </p:nvSpPr>
        <p:spPr/>
        <p:txBody>
          <a:bodyPr/>
          <a:lstStyle/>
          <a:p>
            <a:pPr marL="0" indent="0" algn="ctr"/>
            <a:r>
              <a:rPr lang="en-US" sz="2000" dirty="0" smtClean="0">
                <a:solidFill>
                  <a:schemeClr val="tx1"/>
                </a:solidFill>
              </a:rPr>
              <a:t>By increasing </a:t>
            </a:r>
            <a:r>
              <a:rPr lang="en-US" sz="2000" dirty="0" smtClean="0">
                <a:solidFill>
                  <a:srgbClr val="00B0F0"/>
                </a:solidFill>
              </a:rPr>
              <a:t>complexity </a:t>
            </a:r>
            <a:r>
              <a:rPr lang="en-US" sz="2000" dirty="0" smtClean="0">
                <a:solidFill>
                  <a:schemeClr val="tx1"/>
                </a:solidFill>
              </a:rPr>
              <a:t>&amp;</a:t>
            </a:r>
            <a:r>
              <a:rPr lang="en-US" sz="2000" dirty="0" smtClean="0">
                <a:solidFill>
                  <a:srgbClr val="00B0F0"/>
                </a:solidFill>
              </a:rPr>
              <a:t> </a:t>
            </a:r>
            <a:r>
              <a:rPr lang="en-US" sz="2000" dirty="0" smtClean="0">
                <a:solidFill>
                  <a:srgbClr val="00B050"/>
                </a:solidFill>
              </a:rPr>
              <a:t>cost ($):</a:t>
            </a:r>
            <a:endParaRPr lang="en-US" sz="2000" dirty="0" smtClean="0">
              <a:solidFill>
                <a:schemeClr val="tx1"/>
              </a:solidFill>
            </a:endParaRPr>
          </a:p>
          <a:p>
            <a:pPr marL="0" indent="0" algn="ctr"/>
            <a:r>
              <a:rPr lang="en-US" sz="2000" dirty="0" smtClean="0">
                <a:solidFill>
                  <a:schemeClr val="tx1"/>
                </a:solidFill>
              </a:rPr>
              <a:t>(</a:t>
            </a:r>
            <a:r>
              <a:rPr lang="en-US" sz="2000" smtClean="0">
                <a:solidFill>
                  <a:schemeClr val="tx1"/>
                </a:solidFill>
              </a:rPr>
              <a:t>and also </a:t>
            </a:r>
            <a:r>
              <a:rPr lang="en-US" sz="2000" dirty="0" smtClean="0">
                <a:solidFill>
                  <a:schemeClr val="tx1"/>
                </a:solidFill>
              </a:rPr>
              <a:t>by chronological submission)</a:t>
            </a:r>
          </a:p>
          <a:p>
            <a:pPr marL="0" indent="0" algn="ctr"/>
            <a:endParaRPr lang="en-US" sz="2000" dirty="0" smtClean="0">
              <a:solidFill>
                <a:srgbClr val="00B050"/>
              </a:solidFill>
            </a:endParaRPr>
          </a:p>
          <a:p>
            <a:pPr marL="457200" indent="-457200">
              <a:buFont typeface="+mj-lt"/>
              <a:buAutoNum type="arabicPeriod"/>
            </a:pPr>
            <a:r>
              <a:rPr lang="en-US" sz="2000" dirty="0" smtClean="0">
                <a:solidFill>
                  <a:srgbClr val="7030A0"/>
                </a:solidFill>
              </a:rPr>
              <a:t>Be Patient:  </a:t>
            </a:r>
            <a:r>
              <a:rPr lang="en-US" sz="2000" dirty="0" smtClean="0"/>
              <a:t>yes, when we dump our loads, the anoxic stuff will spill out and mess up sessile benthic biota.  Once we fill that hole, we’ll cap it with good sediment and never fill there again.  The biota will repopulate in a new oxygenated environment.  (Tom White)</a:t>
            </a:r>
          </a:p>
          <a:p>
            <a:pPr marL="457200" indent="-457200">
              <a:buFont typeface="+mj-lt"/>
              <a:buAutoNum type="arabicPeriod"/>
            </a:pPr>
            <a:r>
              <a:rPr lang="en-US" sz="2000" dirty="0" smtClean="0">
                <a:solidFill>
                  <a:srgbClr val="7030A0"/>
                </a:solidFill>
              </a:rPr>
              <a:t>Collar &amp; Fill:</a:t>
            </a:r>
            <a:r>
              <a:rPr lang="en-US" sz="2000" dirty="0" smtClean="0">
                <a:solidFill>
                  <a:schemeClr val="tx1"/>
                </a:solidFill>
              </a:rPr>
              <a:t> Temporarily surround the pit top with a collar.  Dump on the pit.  Will collar contain the fluid mud?  (Coraggio Maglio)</a:t>
            </a:r>
            <a:endParaRPr lang="en-US" sz="2000" dirty="0" smtClean="0">
              <a:solidFill>
                <a:srgbClr val="7030A0"/>
              </a:solidFill>
            </a:endParaRPr>
          </a:p>
          <a:p>
            <a:pPr marL="457200" indent="-457200">
              <a:buFont typeface="+mj-lt"/>
              <a:buAutoNum type="arabicPeriod"/>
            </a:pPr>
            <a:r>
              <a:rPr lang="en-US" sz="2000" dirty="0" smtClean="0">
                <a:solidFill>
                  <a:srgbClr val="7030A0"/>
                </a:solidFill>
              </a:rPr>
              <a:t>Seal &amp; Fill:  </a:t>
            </a:r>
            <a:r>
              <a:rPr lang="en-US" sz="2000" dirty="0" smtClean="0"/>
              <a:t>Put both a collar &amp; and a lid on top.  Pump new fill through a funnel.  After consolidation, remove the lid, and cap with good sediment.  (Coraggio Maglio)</a:t>
            </a:r>
          </a:p>
          <a:p>
            <a:pPr marL="457200" indent="-457200">
              <a:buFont typeface="+mj-lt"/>
              <a:buAutoNum type="arabicPeriod"/>
            </a:pPr>
            <a:r>
              <a:rPr lang="en-US" sz="2000" dirty="0" smtClean="0">
                <a:solidFill>
                  <a:srgbClr val="7030A0"/>
                </a:solidFill>
              </a:rPr>
              <a:t>Suck &amp; Treat &amp; Fill:  </a:t>
            </a:r>
            <a:r>
              <a:rPr lang="en-US" sz="2000" dirty="0" smtClean="0"/>
              <a:t>Pump the fluid mud into a treatment barge, treat with a non-toxic </a:t>
            </a:r>
            <a:r>
              <a:rPr lang="en-US" sz="2000" dirty="0" err="1" smtClean="0"/>
              <a:t>flocculant</a:t>
            </a:r>
            <a:r>
              <a:rPr lang="en-US" sz="2000" dirty="0" smtClean="0"/>
              <a:t>, compress, and pump back into the hole.  Then cap with good sediment.  (Paul Schroeder) </a:t>
            </a:r>
            <a:endParaRPr lang="en-US" sz="2000" dirty="0"/>
          </a:p>
        </p:txBody>
      </p:sp>
    </p:spTree>
    <p:extLst>
      <p:ext uri="{BB962C8B-B14F-4D97-AF65-F5344CB8AC3E}">
        <p14:creationId xmlns:p14="http://schemas.microsoft.com/office/powerpoint/2010/main" val="39535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a:xfrm>
            <a:off x="4419599" y="6381750"/>
            <a:ext cx="422031" cy="476250"/>
          </a:xfrm>
        </p:spPr>
        <p:txBody>
          <a:bodyPr/>
          <a:lstStyle/>
          <a:p>
            <a:pPr algn="ctr">
              <a:defRPr/>
            </a:pPr>
            <a:r>
              <a:rPr lang="en-US" b="1" dirty="0">
                <a:solidFill>
                  <a:srgbClr val="000000"/>
                </a:solidFill>
              </a:rPr>
              <a:t>1</a:t>
            </a:r>
          </a:p>
        </p:txBody>
      </p:sp>
      <p:sp>
        <p:nvSpPr>
          <p:cNvPr id="14" name="Rectangle 8"/>
          <p:cNvSpPr>
            <a:spLocks noChangeArrowheads="1"/>
          </p:cNvSpPr>
          <p:nvPr/>
        </p:nvSpPr>
        <p:spPr bwMode="auto">
          <a:xfrm>
            <a:off x="164387" y="184935"/>
            <a:ext cx="8898415" cy="862858"/>
          </a:xfrm>
          <a:prstGeom prst="rect">
            <a:avLst/>
          </a:prstGeom>
          <a:solidFill>
            <a:schemeClr val="bg1"/>
          </a:solidFill>
          <a:ln w="9525">
            <a:noFill/>
            <a:miter lim="800000"/>
            <a:headEnd/>
            <a:tailEnd/>
          </a:ln>
        </p:spPr>
        <p:txBody>
          <a:bodyPr wrap="none" anchor="ctr"/>
          <a:lstStyle/>
          <a:p>
            <a:pPr lvl="0" algn="ctr">
              <a:defRPr/>
            </a:pPr>
            <a:r>
              <a:rPr lang="en-US" sz="3000" b="1" kern="0" dirty="0" smtClean="0">
                <a:solidFill>
                  <a:schemeClr val="tx2"/>
                </a:solidFill>
                <a:effectLst>
                  <a:outerShdw blurRad="38100" dist="38100" dir="2700000" algn="tl">
                    <a:srgbClr val="000000">
                      <a:alpha val="43137"/>
                    </a:srgbClr>
                  </a:outerShdw>
                </a:effectLst>
              </a:rPr>
              <a:t>Galveston Bay Submerged Aquatic Habitat ER</a:t>
            </a:r>
            <a:endParaRPr lang="en-US" sz="3000" b="1" kern="0" dirty="0">
              <a:solidFill>
                <a:schemeClr val="tx2"/>
              </a:solidFill>
              <a:effectLst>
                <a:outerShdw blurRad="38100" dist="38100" dir="2700000" algn="tl">
                  <a:srgbClr val="000000">
                    <a:alpha val="43137"/>
                  </a:srgbClr>
                </a:outerShdw>
              </a:effectLst>
            </a:endParaRPr>
          </a:p>
        </p:txBody>
      </p:sp>
      <p:sp>
        <p:nvSpPr>
          <p:cNvPr id="2" name="TextBox 1"/>
          <p:cNvSpPr txBox="1"/>
          <p:nvPr/>
        </p:nvSpPr>
        <p:spPr>
          <a:xfrm>
            <a:off x="263046" y="1240077"/>
            <a:ext cx="8708833" cy="6001643"/>
          </a:xfrm>
          <a:prstGeom prst="rect">
            <a:avLst/>
          </a:prstGeom>
          <a:noFill/>
        </p:spPr>
        <p:txBody>
          <a:bodyPr wrap="square" rtlCol="0">
            <a:spAutoFit/>
          </a:bodyPr>
          <a:lstStyle/>
          <a:p>
            <a:r>
              <a:rPr lang="en-US" dirty="0"/>
              <a:t>	</a:t>
            </a:r>
            <a:endParaRPr lang="en-US" dirty="0" smtClean="0"/>
          </a:p>
          <a:p>
            <a:r>
              <a:rPr lang="en-US" dirty="0" smtClean="0"/>
              <a:t>Data are needed about previously mined holes from oyster shell mining operations in Galveston Bay.</a:t>
            </a:r>
            <a:r>
              <a:rPr lang="en-US" dirty="0"/>
              <a:t>	</a:t>
            </a:r>
            <a:endParaRPr lang="en-US" dirty="0" smtClean="0"/>
          </a:p>
          <a:p>
            <a:endParaRPr lang="en-US" dirty="0"/>
          </a:p>
          <a:p>
            <a:r>
              <a:rPr lang="en-US" dirty="0" smtClean="0"/>
              <a:t>Evaluate sediment and biological characteristics of previously mined pits in Galveston Bay </a:t>
            </a:r>
          </a:p>
          <a:p>
            <a:endParaRPr lang="en-US" dirty="0"/>
          </a:p>
          <a:p>
            <a:r>
              <a:rPr lang="en-US" dirty="0" smtClean="0"/>
              <a:t>¿Questions have come up regarding the possibility of placing maintenance material dredged from the channel into these holes?</a:t>
            </a:r>
            <a:endParaRPr lang="en-US" dirty="0"/>
          </a:p>
          <a:p>
            <a:endParaRPr lang="en-US" dirty="0" smtClean="0"/>
          </a:p>
          <a:p>
            <a:r>
              <a:rPr lang="en-US" dirty="0"/>
              <a:t>ER opportunity to identify, develop, and recommend a bay bottom </a:t>
            </a:r>
            <a:r>
              <a:rPr lang="en-US" dirty="0" smtClean="0"/>
              <a:t>habitat-restoration </a:t>
            </a:r>
            <a:r>
              <a:rPr lang="en-US" dirty="0"/>
              <a:t>plan through application of innovative concepts and EWN-RSM principles</a:t>
            </a:r>
          </a:p>
          <a:p>
            <a:endParaRPr lang="en-US" dirty="0"/>
          </a:p>
          <a:p>
            <a:endParaRPr lang="en-US" dirty="0"/>
          </a:p>
        </p:txBody>
      </p:sp>
    </p:spTree>
    <p:extLst>
      <p:ext uri="{BB962C8B-B14F-4D97-AF65-F5344CB8AC3E}">
        <p14:creationId xmlns:p14="http://schemas.microsoft.com/office/powerpoint/2010/main" val="1297509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a:xfrm>
            <a:off x="4419599" y="6381750"/>
            <a:ext cx="422031" cy="476250"/>
          </a:xfrm>
        </p:spPr>
        <p:txBody>
          <a:bodyPr/>
          <a:lstStyle/>
          <a:p>
            <a:pPr algn="ctr">
              <a:defRPr/>
            </a:pPr>
            <a:r>
              <a:rPr lang="en-US" b="1" dirty="0">
                <a:solidFill>
                  <a:srgbClr val="000000"/>
                </a:solidFill>
              </a:rPr>
              <a:t>1</a:t>
            </a:r>
          </a:p>
        </p:txBody>
      </p:sp>
      <p:sp>
        <p:nvSpPr>
          <p:cNvPr id="14" name="Rectangle 8"/>
          <p:cNvSpPr>
            <a:spLocks noChangeArrowheads="1"/>
          </p:cNvSpPr>
          <p:nvPr/>
        </p:nvSpPr>
        <p:spPr bwMode="auto">
          <a:xfrm>
            <a:off x="172123" y="132641"/>
            <a:ext cx="8799756" cy="904877"/>
          </a:xfrm>
          <a:prstGeom prst="rect">
            <a:avLst/>
          </a:prstGeom>
          <a:solidFill>
            <a:schemeClr val="bg1"/>
          </a:solidFill>
          <a:ln w="9525">
            <a:noFill/>
            <a:miter lim="800000"/>
            <a:headEnd/>
            <a:tailEnd/>
          </a:ln>
        </p:spPr>
        <p:txBody>
          <a:bodyPr wrap="none" anchor="ctr"/>
          <a:lstStyle/>
          <a:p>
            <a:pPr lvl="0" algn="ctr">
              <a:defRPr/>
            </a:pPr>
            <a:r>
              <a:rPr lang="en-US" sz="3000" b="1" kern="0" dirty="0">
                <a:solidFill>
                  <a:schemeClr val="tx2"/>
                </a:solidFill>
                <a:effectLst>
                  <a:outerShdw blurRad="38100" dist="38100" dir="2700000" algn="tl">
                    <a:srgbClr val="000000">
                      <a:alpha val="43137"/>
                    </a:srgbClr>
                  </a:outerShdw>
                </a:effectLst>
              </a:rPr>
              <a:t>Galveston Bay Submerged Aquatic Habitat ER</a:t>
            </a:r>
          </a:p>
        </p:txBody>
      </p:sp>
      <p:sp>
        <p:nvSpPr>
          <p:cNvPr id="2" name="TextBox 1"/>
          <p:cNvSpPr txBox="1"/>
          <p:nvPr/>
        </p:nvSpPr>
        <p:spPr>
          <a:xfrm>
            <a:off x="263046" y="1240077"/>
            <a:ext cx="8708833" cy="1200329"/>
          </a:xfrm>
          <a:prstGeom prst="rect">
            <a:avLst/>
          </a:prstGeom>
          <a:noFill/>
        </p:spPr>
        <p:txBody>
          <a:bodyPr wrap="square" rtlCol="0">
            <a:spAutoFit/>
          </a:bodyPr>
          <a:lstStyle/>
          <a:p>
            <a:r>
              <a:rPr lang="en-US" dirty="0"/>
              <a:t>	</a:t>
            </a:r>
            <a:endParaRPr lang="en-US" dirty="0" smtClean="0"/>
          </a:p>
          <a:p>
            <a:endParaRPr lang="en-US"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64" y="1037518"/>
            <a:ext cx="7624196" cy="5699423"/>
          </a:xfrm>
          <a:prstGeom prst="rect">
            <a:avLst/>
          </a:prstGeom>
        </p:spPr>
      </p:pic>
    </p:spTree>
    <p:extLst>
      <p:ext uri="{BB962C8B-B14F-4D97-AF65-F5344CB8AC3E}">
        <p14:creationId xmlns:p14="http://schemas.microsoft.com/office/powerpoint/2010/main" val="3121805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 </a:t>
            </a:r>
            <a:r>
              <a:rPr lang="en-US" dirty="0" smtClean="0"/>
              <a:t>kind </a:t>
            </a:r>
            <a:r>
              <a:rPr lang="en-US" dirty="0" smtClean="0"/>
              <a:t>of sediments exists in these holes?</a:t>
            </a:r>
          </a:p>
          <a:p>
            <a:r>
              <a:rPr lang="en-US" dirty="0"/>
              <a:t>	</a:t>
            </a:r>
            <a:endParaRPr lang="en-US" dirty="0" smtClean="0"/>
          </a:p>
          <a:p>
            <a:pPr>
              <a:buFont typeface="Arial" panose="020B0604020202020204" pitchFamily="34" charset="0"/>
              <a:buChar char="•"/>
            </a:pPr>
            <a:r>
              <a:rPr lang="en-US" dirty="0" smtClean="0"/>
              <a:t>Galveston Bay is a shallow brackish estuary with a large supply of mobile, fine-grained sediment.</a:t>
            </a:r>
          </a:p>
          <a:p>
            <a:endParaRPr lang="en-US" dirty="0"/>
          </a:p>
          <a:p>
            <a:r>
              <a:rPr lang="en-US" dirty="0" smtClean="0"/>
              <a:t>What kind of impacts would result by open bay disposal of maintenance material in these holes?</a:t>
            </a:r>
          </a:p>
          <a:p>
            <a:endParaRPr lang="en-US" dirty="0"/>
          </a:p>
          <a:p>
            <a:pPr>
              <a:buFont typeface="Arial" panose="020B0604020202020204" pitchFamily="34" charset="0"/>
              <a:buChar char="•"/>
            </a:pPr>
            <a:r>
              <a:rPr lang="en-US" dirty="0" smtClean="0"/>
              <a:t>These former holes are probably filled with material that is very similar to the proposed maintenance dredge material from the Houston Ship Channel.</a:t>
            </a:r>
          </a:p>
          <a:p>
            <a:endParaRPr lang="en-US" dirty="0"/>
          </a:p>
          <a:p>
            <a:endParaRPr lang="en-US" dirty="0" smtClean="0"/>
          </a:p>
          <a:p>
            <a:endParaRPr lang="en-US" dirty="0" smtClean="0"/>
          </a:p>
          <a:p>
            <a:endParaRPr lang="en-US" dirty="0" smtClean="0"/>
          </a:p>
          <a:p>
            <a:endParaRPr lang="en-US" dirty="0"/>
          </a:p>
        </p:txBody>
      </p:sp>
      <p:sp>
        <p:nvSpPr>
          <p:cNvPr id="4" name="Rectangle 8"/>
          <p:cNvSpPr>
            <a:spLocks noGrp="1" noChangeArrowheads="1"/>
          </p:cNvSpPr>
          <p:nvPr>
            <p:ph type="title"/>
          </p:nvPr>
        </p:nvSpPr>
        <p:spPr bwMode="auto">
          <a:prstGeom prst="rect">
            <a:avLst/>
          </a:prstGeom>
          <a:solidFill>
            <a:schemeClr val="bg1"/>
          </a:solidFill>
          <a:ln w="9525">
            <a:noFill/>
            <a:miter lim="800000"/>
            <a:headEnd/>
            <a:tailEnd/>
          </a:ln>
        </p:spPr>
        <p:txBody>
          <a:bodyPr wrap="none" anchor="ctr"/>
          <a:lstStyle/>
          <a:p>
            <a:pPr lvl="0" algn="ctr">
              <a:defRPr/>
            </a:pPr>
            <a:r>
              <a:rPr lang="en-US" sz="3200" kern="0" dirty="0" smtClean="0">
                <a:solidFill>
                  <a:schemeClr val="tx2"/>
                </a:solidFill>
                <a:effectLst>
                  <a:outerShdw blurRad="38100" dist="38100" dir="2700000" algn="tl">
                    <a:srgbClr val="000000">
                      <a:alpha val="43137"/>
                    </a:srgbClr>
                  </a:outerShdw>
                </a:effectLst>
              </a:rPr>
              <a:t>TYPE OF Sediments and impacts</a:t>
            </a:r>
            <a:endParaRPr lang="en-US" sz="3200" b="1" kern="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881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100" dirty="0" smtClean="0"/>
              <a:t>Does any information already exist regarding these areas?</a:t>
            </a:r>
          </a:p>
          <a:p>
            <a:pPr>
              <a:buFont typeface="Arial" panose="020B0604020202020204" pitchFamily="34" charset="0"/>
              <a:buChar char="•"/>
            </a:pPr>
            <a:r>
              <a:rPr lang="en-US" sz="2100" dirty="0" smtClean="0"/>
              <a:t>No Current data exist</a:t>
            </a:r>
            <a:r>
              <a:rPr lang="en-US" sz="2100" dirty="0" smtClean="0"/>
              <a:t>. (Stay tuned for next presentation.)</a:t>
            </a:r>
            <a:endParaRPr lang="en-US" sz="2100" dirty="0" smtClean="0"/>
          </a:p>
          <a:p>
            <a:pPr>
              <a:buFont typeface="Arial" panose="020B0604020202020204" pitchFamily="34" charset="0"/>
              <a:buChar char="•"/>
            </a:pPr>
            <a:r>
              <a:rPr lang="en-US" sz="2100" dirty="0" smtClean="0"/>
              <a:t>Working with ERDC through a DOTS Request to gather data to quantify site conditions so that a project to fill or cap these mines can be </a:t>
            </a:r>
            <a:r>
              <a:rPr lang="en-US" sz="2100" dirty="0" smtClean="0"/>
              <a:t>developed</a:t>
            </a:r>
          </a:p>
          <a:p>
            <a:pPr>
              <a:buFont typeface="Arial" panose="020B0604020202020204" pitchFamily="34" charset="0"/>
              <a:buChar char="•"/>
            </a:pPr>
            <a:r>
              <a:rPr lang="en-US" sz="2100" dirty="0" smtClean="0"/>
              <a:t>Working with Port of Houston &amp; Houston Ship Channel Deepening project to quantify available placement volumes</a:t>
            </a:r>
            <a:endParaRPr lang="en-US" sz="2100" dirty="0" smtClean="0"/>
          </a:p>
          <a:p>
            <a:endParaRPr lang="en-US" sz="2100" dirty="0" smtClean="0"/>
          </a:p>
          <a:p>
            <a:r>
              <a:rPr lang="en-US" sz="2100" dirty="0" smtClean="0"/>
              <a:t>What would be the procedure for filling holes?</a:t>
            </a:r>
          </a:p>
          <a:p>
            <a:pPr lvl="0">
              <a:buFont typeface="Arial" panose="020B0604020202020204" pitchFamily="34" charset="0"/>
              <a:buChar char="•"/>
            </a:pPr>
            <a:r>
              <a:rPr lang="en-US" sz="2100" dirty="0"/>
              <a:t>Dredged materials would be harvested and placed at select bay bottom sites for restoration of bay bottom elevations and compositions conducive to habitat </a:t>
            </a:r>
            <a:r>
              <a:rPr lang="en-US" sz="2100" dirty="0" smtClean="0"/>
              <a:t>ER.</a:t>
            </a:r>
            <a:endParaRPr lang="en-US" sz="2100" dirty="0"/>
          </a:p>
          <a:p>
            <a:pPr lvl="0">
              <a:buFont typeface="Arial" panose="020B0604020202020204" pitchFamily="34" charset="0"/>
              <a:buChar char="•"/>
            </a:pPr>
            <a:r>
              <a:rPr lang="en-US" sz="2100" dirty="0"/>
              <a:t>Restored submerged aquatic habitat would be suitable for colonization of oysters and seagrasses with return to functionality for fish and </a:t>
            </a:r>
            <a:r>
              <a:rPr lang="en-US" sz="2100" dirty="0" smtClean="0"/>
              <a:t>wildlife.</a:t>
            </a:r>
            <a:endParaRPr lang="en-US" sz="2100" dirty="0"/>
          </a:p>
        </p:txBody>
      </p:sp>
      <p:sp>
        <p:nvSpPr>
          <p:cNvPr id="4" name="Rectangle 8"/>
          <p:cNvSpPr>
            <a:spLocks noChangeArrowheads="1"/>
          </p:cNvSpPr>
          <p:nvPr/>
        </p:nvSpPr>
        <p:spPr bwMode="auto">
          <a:xfrm>
            <a:off x="172123" y="157693"/>
            <a:ext cx="8799756" cy="904877"/>
          </a:xfrm>
          <a:prstGeom prst="rect">
            <a:avLst/>
          </a:prstGeom>
          <a:solidFill>
            <a:schemeClr val="bg1"/>
          </a:solidFill>
          <a:ln w="9525">
            <a:noFill/>
            <a:miter lim="800000"/>
            <a:headEnd/>
            <a:tailEnd/>
          </a:ln>
        </p:spPr>
        <p:txBody>
          <a:bodyPr wrap="none" anchor="ctr"/>
          <a:lstStyle/>
          <a:p>
            <a:pPr lvl="0" algn="ctr">
              <a:defRPr/>
            </a:pPr>
            <a:r>
              <a:rPr lang="en-US" sz="3200" b="1" kern="0" dirty="0" smtClean="0">
                <a:solidFill>
                  <a:schemeClr val="tx2"/>
                </a:solidFill>
                <a:effectLst>
                  <a:outerShdw blurRad="38100" dist="38100" dir="2700000" algn="tl">
                    <a:srgbClr val="000000">
                      <a:alpha val="43137"/>
                    </a:srgbClr>
                  </a:outerShdw>
                </a:effectLst>
              </a:rPr>
              <a:t>Next Step</a:t>
            </a:r>
            <a:endParaRPr lang="en-US" sz="3200" b="1" kern="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8989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Font typeface="Arial" panose="020B0604020202020204" pitchFamily="34" charset="0"/>
              <a:buChar char="•"/>
            </a:pPr>
            <a:r>
              <a:rPr lang="en-US" dirty="0" smtClean="0"/>
              <a:t>An </a:t>
            </a:r>
            <a:r>
              <a:rPr lang="en-US" dirty="0"/>
              <a:t>approved Sec 1135 project for construction would be coordinated with ongoing </a:t>
            </a:r>
            <a:r>
              <a:rPr lang="en-US" dirty="0" smtClean="0"/>
              <a:t>Operations </a:t>
            </a:r>
            <a:r>
              <a:rPr lang="en-US" dirty="0"/>
              <a:t>and </a:t>
            </a:r>
            <a:r>
              <a:rPr lang="en-US" dirty="0" smtClean="0"/>
              <a:t>Maintenance </a:t>
            </a:r>
            <a:r>
              <a:rPr lang="en-US" dirty="0"/>
              <a:t>to ensure consistency and </a:t>
            </a:r>
            <a:r>
              <a:rPr lang="en-US" dirty="0" smtClean="0"/>
              <a:t>compatibility</a:t>
            </a:r>
          </a:p>
          <a:p>
            <a:pPr lvl="0">
              <a:buFont typeface="Arial" panose="020B0604020202020204" pitchFamily="34" charset="0"/>
              <a:buChar char="•"/>
            </a:pPr>
            <a:endParaRPr lang="en-US" dirty="0"/>
          </a:p>
          <a:p>
            <a:pPr lvl="0">
              <a:buFont typeface="Arial" panose="020B0604020202020204" pitchFamily="34" charset="0"/>
              <a:buChar char="•"/>
            </a:pPr>
            <a:r>
              <a:rPr lang="en-US" dirty="0"/>
              <a:t>The plan will also be developed for consistency and compatibility with commercial navigation and existing recreation usage in the </a:t>
            </a:r>
            <a:r>
              <a:rPr lang="en-US" dirty="0" smtClean="0"/>
              <a:t>bay.</a:t>
            </a:r>
          </a:p>
          <a:p>
            <a:pPr lvl="0">
              <a:buFont typeface="Arial" panose="020B0604020202020204" pitchFamily="34" charset="0"/>
              <a:buChar char="•"/>
            </a:pPr>
            <a:endParaRPr lang="en-US" dirty="0"/>
          </a:p>
          <a:p>
            <a:pPr lvl="0">
              <a:buFont typeface="Arial" panose="020B0604020202020204" pitchFamily="34" charset="0"/>
              <a:buChar char="•"/>
            </a:pPr>
            <a:r>
              <a:rPr lang="en-US" dirty="0"/>
              <a:t>Estimated total project </a:t>
            </a:r>
            <a:r>
              <a:rPr lang="en-US" dirty="0" smtClean="0"/>
              <a:t>budget </a:t>
            </a:r>
            <a:r>
              <a:rPr lang="en-US" dirty="0"/>
              <a:t>is $10 </a:t>
            </a:r>
            <a:r>
              <a:rPr lang="en-US" dirty="0" smtClean="0"/>
              <a:t>M.</a:t>
            </a:r>
            <a:endParaRPr lang="en-US" dirty="0"/>
          </a:p>
          <a:p>
            <a:endParaRPr lang="en-US" dirty="0"/>
          </a:p>
        </p:txBody>
      </p:sp>
      <p:sp>
        <p:nvSpPr>
          <p:cNvPr id="4" name="Rectangle 8"/>
          <p:cNvSpPr>
            <a:spLocks noGrp="1" noChangeArrowheads="1"/>
          </p:cNvSpPr>
          <p:nvPr>
            <p:ph type="title"/>
          </p:nvPr>
        </p:nvSpPr>
        <p:spPr bwMode="auto">
          <a:xfrm>
            <a:off x="102742" y="195209"/>
            <a:ext cx="8938516" cy="885879"/>
          </a:xfrm>
          <a:prstGeom prst="rect">
            <a:avLst/>
          </a:prstGeom>
          <a:solidFill>
            <a:schemeClr val="bg1"/>
          </a:solidFill>
          <a:ln w="9525">
            <a:noFill/>
            <a:miter lim="800000"/>
            <a:headEnd/>
            <a:tailEnd/>
          </a:ln>
        </p:spPr>
        <p:txBody>
          <a:bodyPr wrap="none" anchor="ctr"/>
          <a:lstStyle/>
          <a:p>
            <a:pPr lvl="0" algn="ctr">
              <a:defRPr/>
            </a:pPr>
            <a:r>
              <a:rPr lang="en-US" sz="3200" b="1" kern="0" dirty="0" smtClean="0">
                <a:solidFill>
                  <a:schemeClr val="tx2"/>
                </a:solidFill>
                <a:effectLst>
                  <a:outerShdw blurRad="38100" dist="38100" dir="2700000" algn="tl">
                    <a:srgbClr val="000000">
                      <a:alpha val="43137"/>
                    </a:srgbClr>
                  </a:outerShdw>
                </a:effectLst>
              </a:rPr>
              <a:t>Galveston Bay Bottom</a:t>
            </a:r>
            <a:br>
              <a:rPr lang="en-US" sz="3200" b="1" kern="0" dirty="0" smtClean="0">
                <a:solidFill>
                  <a:schemeClr val="tx2"/>
                </a:solidFill>
                <a:effectLst>
                  <a:outerShdw blurRad="38100" dist="38100" dir="2700000" algn="tl">
                    <a:srgbClr val="000000">
                      <a:alpha val="43137"/>
                    </a:srgbClr>
                  </a:outerShdw>
                </a:effectLst>
              </a:rPr>
            </a:br>
            <a:r>
              <a:rPr lang="en-US" sz="3200" kern="0" dirty="0" smtClean="0">
                <a:solidFill>
                  <a:schemeClr val="tx2"/>
                </a:solidFill>
                <a:effectLst>
                  <a:outerShdw blurRad="38100" dist="38100" dir="2700000" algn="tl">
                    <a:srgbClr val="000000">
                      <a:alpha val="43137"/>
                    </a:srgbClr>
                  </a:outerShdw>
                </a:effectLst>
              </a:rPr>
              <a:t>ER Investigation Approach</a:t>
            </a:r>
            <a:endParaRPr lang="en-US" sz="3200" b="1" kern="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0436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43081845"/>
              </p:ext>
            </p:extLst>
          </p:nvPr>
        </p:nvGraphicFramePr>
        <p:xfrm>
          <a:off x="304800" y="1233488"/>
          <a:ext cx="8382000" cy="3383280"/>
        </p:xfrm>
        <a:graphic>
          <a:graphicData uri="http://schemas.openxmlformats.org/drawingml/2006/table">
            <a:tbl>
              <a:tblPr firstRow="1" bandRow="1">
                <a:tableStyleId>{5C22544A-7EE6-4342-B048-85BDC9FD1C3A}</a:tableStyleId>
              </a:tblPr>
              <a:tblGrid>
                <a:gridCol w="2243191"/>
                <a:gridCol w="6138809"/>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Program Authority</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Description</a:t>
                      </a:r>
                    </a:p>
                    <a:p>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Section 204</a:t>
                      </a:r>
                    </a:p>
                    <a:p>
                      <a:endParaRPr lang="en-US" dirty="0"/>
                    </a:p>
                  </a:txBody>
                  <a:tcPr/>
                </a:tc>
                <a:tc>
                  <a:txBody>
                    <a:bodyPr/>
                    <a:lstStyle/>
                    <a:p>
                      <a:r>
                        <a:rPr lang="en-US" sz="1800" b="0" i="0" u="none" strike="noStrike" kern="1200" baseline="0" dirty="0" smtClean="0">
                          <a:solidFill>
                            <a:schemeClr val="dk1"/>
                          </a:solidFill>
                          <a:latin typeface="+mn-lt"/>
                          <a:ea typeface="+mn-ea"/>
                          <a:cs typeface="+mn-cs"/>
                        </a:rPr>
                        <a:t>Regional Sediment Management and beneficial uses of dredged material from new or existing Federal projects for ecosystem restoration, FRM, or HSDR purposes </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Section 206</a:t>
                      </a:r>
                    </a:p>
                    <a:p>
                      <a:endParaRPr lang="en-US" dirty="0"/>
                    </a:p>
                  </a:txBody>
                  <a:tcPr/>
                </a:tc>
                <a:tc>
                  <a:txBody>
                    <a:bodyPr/>
                    <a:lstStyle/>
                    <a:p>
                      <a:r>
                        <a:rPr lang="en-US" sz="1800" b="0" i="0" u="none" strike="noStrike" kern="1200" baseline="0" dirty="0" smtClean="0">
                          <a:solidFill>
                            <a:schemeClr val="dk1"/>
                          </a:solidFill>
                          <a:latin typeface="+mn-lt"/>
                          <a:ea typeface="+mn-ea"/>
                          <a:cs typeface="+mn-cs"/>
                        </a:rPr>
                        <a:t>Aquatic ecosystem restoration</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Section 1135</a:t>
                      </a:r>
                    </a:p>
                    <a:p>
                      <a:endParaRPr lang="en-US" dirty="0"/>
                    </a:p>
                  </a:txBody>
                  <a:tcPr/>
                </a:tc>
                <a:tc>
                  <a:txBody>
                    <a:bodyPr/>
                    <a:lstStyle/>
                    <a:p>
                      <a:r>
                        <a:rPr lang="en-US" sz="1800" b="0" i="0" u="none" strike="noStrike" kern="1200" baseline="0" dirty="0" smtClean="0">
                          <a:solidFill>
                            <a:schemeClr val="dk1"/>
                          </a:solidFill>
                          <a:latin typeface="+mn-lt"/>
                          <a:ea typeface="+mn-ea"/>
                          <a:cs typeface="+mn-cs"/>
                        </a:rPr>
                        <a:t>Modification of USACE-constructed water resources projects to improve the quality of the environment; also, restoration projects at locations where an existing Corps project contributed to the degradation</a:t>
                      </a:r>
                      <a:endParaRPr lang="en-US" dirty="0"/>
                    </a:p>
                  </a:txBody>
                  <a:tcPr/>
                </a:tc>
              </a:tr>
            </a:tbl>
          </a:graphicData>
        </a:graphic>
      </p:graphicFrame>
      <p:sp>
        <p:nvSpPr>
          <p:cNvPr id="4" name="Rectangle 8"/>
          <p:cNvSpPr>
            <a:spLocks noGrp="1" noChangeArrowheads="1"/>
          </p:cNvSpPr>
          <p:nvPr>
            <p:ph type="title"/>
          </p:nvPr>
        </p:nvSpPr>
        <p:spPr bwMode="auto">
          <a:prstGeom prst="rect">
            <a:avLst/>
          </a:prstGeom>
          <a:solidFill>
            <a:schemeClr val="bg1"/>
          </a:solidFill>
          <a:ln w="9525">
            <a:noFill/>
            <a:miter lim="800000"/>
            <a:headEnd/>
            <a:tailEnd/>
          </a:ln>
        </p:spPr>
        <p:txBody>
          <a:bodyPr wrap="none" anchor="ctr"/>
          <a:lstStyle/>
          <a:p>
            <a:pPr lvl="0" algn="ctr">
              <a:defRPr/>
            </a:pPr>
            <a:r>
              <a:rPr lang="en-US" sz="3200" b="1" kern="0" dirty="0" smtClean="0">
                <a:solidFill>
                  <a:schemeClr val="tx2"/>
                </a:solidFill>
                <a:effectLst>
                  <a:outerShdw blurRad="38100" dist="38100" dir="2700000" algn="tl">
                    <a:srgbClr val="000000">
                      <a:alpha val="43137"/>
                    </a:srgbClr>
                  </a:outerShdw>
                </a:effectLst>
              </a:rPr>
              <a:t>Continue Authority Program</a:t>
            </a:r>
            <a:endParaRPr lang="en-US" sz="3200" b="1" kern="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5340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5516" y="160724"/>
            <a:ext cx="8598613" cy="887240"/>
          </a:xfrm>
          <a:solidFill>
            <a:schemeClr val="bg1"/>
          </a:solidFill>
        </p:spPr>
        <p:txBody>
          <a:bodyPr/>
          <a:lstStyle/>
          <a:p>
            <a:r>
              <a:rPr lang="en-US" dirty="0" smtClean="0">
                <a:solidFill>
                  <a:schemeClr val="tx2"/>
                </a:solidFill>
              </a:rPr>
              <a:t>Cap authorities</a:t>
            </a:r>
            <a:endParaRPr lang="en-US" dirty="0">
              <a:solidFill>
                <a:schemeClr val="tx2"/>
              </a:solidFill>
            </a:endParaRPr>
          </a:p>
        </p:txBody>
      </p:sp>
      <p:sp>
        <p:nvSpPr>
          <p:cNvPr id="4" name="Footer Placeholder 3"/>
          <p:cNvSpPr>
            <a:spLocks noGrp="1"/>
          </p:cNvSpPr>
          <p:nvPr>
            <p:ph type="ftr" sz="quarter" idx="13"/>
          </p:nvPr>
        </p:nvSpPr>
        <p:spPr/>
        <p:txBody>
          <a:bodyPr/>
          <a:lstStyle/>
          <a:p>
            <a:pPr>
              <a:defRPr/>
            </a:pPr>
            <a:r>
              <a:rPr lang="en-US" smtClean="0"/>
              <a:t>File Name</a:t>
            </a:r>
            <a:endParaRPr lang="en-US"/>
          </a:p>
        </p:txBody>
      </p:sp>
      <p:sp>
        <p:nvSpPr>
          <p:cNvPr id="5" name="Slide Number Placeholder 4"/>
          <p:cNvSpPr>
            <a:spLocks noGrp="1"/>
          </p:cNvSpPr>
          <p:nvPr>
            <p:ph type="sldNum" sz="quarter" idx="14"/>
          </p:nvPr>
        </p:nvSpPr>
        <p:spPr/>
        <p:txBody>
          <a:bodyPr/>
          <a:lstStyle/>
          <a:p>
            <a:fld id="{42D6254A-A357-4200-B73D-5001EDA92138}" type="slidenum">
              <a:rPr lang="en-US" smtClean="0"/>
              <a:pPr/>
              <a:t>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157079310"/>
              </p:ext>
            </p:extLst>
          </p:nvPr>
        </p:nvGraphicFramePr>
        <p:xfrm>
          <a:off x="304800" y="1160978"/>
          <a:ext cx="7904252" cy="5119080"/>
        </p:xfrm>
        <a:graphic>
          <a:graphicData uri="http://schemas.openxmlformats.org/drawingml/2006/table">
            <a:tbl>
              <a:tblPr firstRow="1" bandRow="1">
                <a:tableStyleId>{5C22544A-7EE6-4342-B048-85BDC9FD1C3A}</a:tableStyleId>
              </a:tblPr>
              <a:tblGrid>
                <a:gridCol w="1786058"/>
                <a:gridCol w="6118194"/>
              </a:tblGrid>
              <a:tr h="584577">
                <a:tc>
                  <a:txBody>
                    <a:bodyPr/>
                    <a:lstStyle/>
                    <a:p>
                      <a:r>
                        <a:rPr lang="en-US" sz="1400" dirty="0" smtClean="0">
                          <a:solidFill>
                            <a:schemeClr val="tx2"/>
                          </a:solidFill>
                        </a:rPr>
                        <a:t>Program Authority</a:t>
                      </a:r>
                      <a:endParaRPr lang="en-US" sz="1400" dirty="0">
                        <a:solidFill>
                          <a:schemeClr val="tx2"/>
                        </a:solidFill>
                      </a:endParaRPr>
                    </a:p>
                  </a:txBody>
                  <a:tcPr marL="68580" marR="68580" marT="34290" marB="34290"/>
                </a:tc>
                <a:tc>
                  <a:txBody>
                    <a:bodyPr/>
                    <a:lstStyle/>
                    <a:p>
                      <a:r>
                        <a:rPr lang="en-US" sz="1400" dirty="0" smtClean="0">
                          <a:solidFill>
                            <a:schemeClr val="tx2"/>
                          </a:solidFill>
                        </a:rPr>
                        <a:t>Description</a:t>
                      </a:r>
                      <a:endParaRPr lang="en-US" sz="1400" dirty="0">
                        <a:solidFill>
                          <a:schemeClr val="tx2"/>
                        </a:solidFill>
                      </a:endParaRPr>
                    </a:p>
                  </a:txBody>
                  <a:tcPr marL="68580" marR="68580" marT="34290" marB="34290"/>
                </a:tc>
              </a:tr>
              <a:tr h="566590">
                <a:tc>
                  <a:txBody>
                    <a:bodyPr/>
                    <a:lstStyle/>
                    <a:p>
                      <a:r>
                        <a:rPr lang="en-US" sz="1200" dirty="0" smtClean="0"/>
                        <a:t>Section 14</a:t>
                      </a:r>
                      <a:endParaRPr lang="en-US" sz="1200" dirty="0"/>
                    </a:p>
                  </a:txBody>
                  <a:tcPr marL="68580" marR="68580" marT="34290" marB="34290"/>
                </a:tc>
                <a:tc>
                  <a:txBody>
                    <a:bodyPr/>
                    <a:lstStyle/>
                    <a:p>
                      <a:r>
                        <a:rPr lang="en-US" sz="1200" b="0" i="0" u="none" strike="noStrike" kern="1200" baseline="0" dirty="0" smtClean="0">
                          <a:solidFill>
                            <a:schemeClr val="dk1"/>
                          </a:solidFill>
                          <a:latin typeface="+mn-lt"/>
                          <a:ea typeface="+mn-ea"/>
                          <a:cs typeface="+mn-cs"/>
                        </a:rPr>
                        <a:t>Emergency stream bank and shoreline protection for public facilities, such as roads, bridges, hospitals, schools, and water &amp; sewage treatment plants, that are in imminent danger of failing 	</a:t>
                      </a:r>
                    </a:p>
                  </a:txBody>
                  <a:tcPr marL="68580" marR="68580" marT="34290" marB="34290"/>
                </a:tc>
              </a:tr>
              <a:tr h="566590">
                <a:tc>
                  <a:txBody>
                    <a:bodyPr/>
                    <a:lstStyle/>
                    <a:p>
                      <a:r>
                        <a:rPr lang="en-US" sz="1200" dirty="0" smtClean="0"/>
                        <a:t>Section 103</a:t>
                      </a:r>
                      <a:endParaRPr lang="en-US" sz="1200" dirty="0"/>
                    </a:p>
                  </a:txBody>
                  <a:tcPr marL="68580" marR="68580" marT="34290" marB="34290"/>
                </a:tc>
                <a:tc>
                  <a:txBody>
                    <a:bodyPr/>
                    <a:lstStyle/>
                    <a:p>
                      <a:r>
                        <a:rPr lang="en-US" sz="1200" b="0" i="0" u="none" strike="noStrike" kern="1200" baseline="0" dirty="0" smtClean="0">
                          <a:solidFill>
                            <a:schemeClr val="dk1"/>
                          </a:solidFill>
                          <a:latin typeface="+mn-lt"/>
                          <a:ea typeface="+mn-ea"/>
                          <a:cs typeface="+mn-cs"/>
                        </a:rPr>
                        <a:t>Protection of public and private properties and facilities against damages caused by storm-driven waves and currents with the construction of revetments, groins, and jetties and may also include periodic sand replenishment 	</a:t>
                      </a:r>
                    </a:p>
                  </a:txBody>
                  <a:tcPr marL="68580" marR="68580" marT="34290" marB="34290"/>
                </a:tc>
              </a:tr>
              <a:tr h="404708">
                <a:tc>
                  <a:txBody>
                    <a:bodyPr/>
                    <a:lstStyle/>
                    <a:p>
                      <a:r>
                        <a:rPr lang="en-US" sz="1200" dirty="0" smtClean="0"/>
                        <a:t>Section 107</a:t>
                      </a:r>
                      <a:endParaRPr lang="en-US" sz="1200" dirty="0"/>
                    </a:p>
                  </a:txBody>
                  <a:tcPr marL="68580" marR="68580" marT="34290" marB="34290"/>
                </a:tc>
                <a:tc>
                  <a:txBody>
                    <a:bodyPr/>
                    <a:lstStyle/>
                    <a:p>
                      <a:r>
                        <a:rPr lang="en-US" sz="1200" b="0" i="0" u="none" strike="noStrike" kern="1200" baseline="0" dirty="0" smtClean="0">
                          <a:solidFill>
                            <a:schemeClr val="dk1"/>
                          </a:solidFill>
                          <a:latin typeface="+mn-lt"/>
                          <a:ea typeface="+mn-ea"/>
                          <a:cs typeface="+mn-cs"/>
                        </a:rPr>
                        <a:t>Improvements to navigation, including dredging of channels and widening of turning basins 	</a:t>
                      </a:r>
                    </a:p>
                  </a:txBody>
                  <a:tcPr marL="68580" marR="68580" marT="34290" marB="34290"/>
                </a:tc>
              </a:tr>
              <a:tr h="404708">
                <a:tc>
                  <a:txBody>
                    <a:bodyPr/>
                    <a:lstStyle/>
                    <a:p>
                      <a:r>
                        <a:rPr lang="en-US" sz="1200" dirty="0" smtClean="0"/>
                        <a:t>Section 111</a:t>
                      </a:r>
                      <a:endParaRPr lang="en-US" sz="1200" dirty="0"/>
                    </a:p>
                  </a:txBody>
                  <a:tcPr marL="68580" marR="68580" marT="34290" marB="34290"/>
                </a:tc>
                <a:tc>
                  <a:txBody>
                    <a:bodyPr/>
                    <a:lstStyle/>
                    <a:p>
                      <a:r>
                        <a:rPr lang="en-US" sz="1200" b="0" i="0" u="none" strike="noStrike" kern="1200" baseline="0" dirty="0" smtClean="0">
                          <a:solidFill>
                            <a:schemeClr val="dk1"/>
                          </a:solidFill>
                          <a:latin typeface="+mn-lt"/>
                          <a:ea typeface="+mn-ea"/>
                          <a:cs typeface="+mn-cs"/>
                        </a:rPr>
                        <a:t>Prevention or mitigation of erosion damages to public or privately owned shores along the coastline when the damages are a result of a Federal navigation project 	</a:t>
                      </a:r>
                    </a:p>
                  </a:txBody>
                  <a:tcPr marL="68580" marR="68580" marT="34290" marB="34290"/>
                </a:tc>
              </a:tr>
              <a:tr h="404708">
                <a:tc>
                  <a:txBody>
                    <a:bodyPr/>
                    <a:lstStyle/>
                    <a:p>
                      <a:r>
                        <a:rPr lang="en-US" sz="1200" dirty="0" smtClean="0"/>
                        <a:t>Section 204</a:t>
                      </a:r>
                      <a:endParaRPr lang="en-US" sz="1200" dirty="0"/>
                    </a:p>
                  </a:txBody>
                  <a:tcPr marL="68580" marR="68580" marT="34290" marB="34290"/>
                </a:tc>
                <a:tc>
                  <a:txBody>
                    <a:bodyPr/>
                    <a:lstStyle/>
                    <a:p>
                      <a:r>
                        <a:rPr lang="en-US" sz="1200" b="0" i="0" u="none" strike="noStrike" kern="1200" baseline="0" dirty="0" smtClean="0">
                          <a:solidFill>
                            <a:schemeClr val="dk1"/>
                          </a:solidFill>
                          <a:latin typeface="+mn-lt"/>
                          <a:ea typeface="+mn-ea"/>
                          <a:cs typeface="+mn-cs"/>
                        </a:rPr>
                        <a:t>Regional Sediment Management and beneficial uses of dredged material from new or existing Federal projects for ecosystem restoration, FRM or HSDR purpose 	</a:t>
                      </a:r>
                    </a:p>
                  </a:txBody>
                  <a:tcPr marL="68580" marR="68580" marT="34290" marB="34290"/>
                </a:tc>
              </a:tr>
              <a:tr h="566590">
                <a:tc>
                  <a:txBody>
                    <a:bodyPr/>
                    <a:lstStyle/>
                    <a:p>
                      <a:r>
                        <a:rPr lang="en-US" sz="1200" dirty="0" smtClean="0"/>
                        <a:t>Section 205</a:t>
                      </a:r>
                      <a:endParaRPr lang="en-US" sz="1200" dirty="0"/>
                    </a:p>
                  </a:txBody>
                  <a:tcPr marL="68580" marR="68580" marT="34290" marB="34290"/>
                </a:tc>
                <a:tc>
                  <a:txBody>
                    <a:bodyPr/>
                    <a:lstStyle/>
                    <a:p>
                      <a:r>
                        <a:rPr lang="en-US" sz="1200" b="0" i="0" u="none" strike="noStrike" kern="1200" baseline="0" dirty="0" smtClean="0">
                          <a:solidFill>
                            <a:schemeClr val="dk1"/>
                          </a:solidFill>
                          <a:latin typeface="+mn-lt"/>
                          <a:ea typeface="+mn-ea"/>
                          <a:cs typeface="+mn-cs"/>
                        </a:rPr>
                        <a:t>Local protection from flooding by non-structural measures such as flood warning systems, or flood proofing; or by structural flood-damage-reduction features such as levees, diversion channels, or impoundments 	</a:t>
                      </a:r>
                    </a:p>
                  </a:txBody>
                  <a:tcPr marL="68580" marR="68580" marT="34290" marB="34290"/>
                </a:tc>
              </a:tr>
              <a:tr h="328263">
                <a:tc>
                  <a:txBody>
                    <a:bodyPr/>
                    <a:lstStyle/>
                    <a:p>
                      <a:r>
                        <a:rPr lang="en-US" sz="1200" dirty="0" smtClean="0"/>
                        <a:t>Section 206</a:t>
                      </a:r>
                      <a:endParaRPr lang="en-US" sz="1200" dirty="0"/>
                    </a:p>
                  </a:txBody>
                  <a:tcPr marL="68580" marR="68580" marT="34290" marB="34290"/>
                </a:tc>
                <a:tc>
                  <a:txBody>
                    <a:bodyPr/>
                    <a:lstStyle/>
                    <a:p>
                      <a:r>
                        <a:rPr lang="en-US" sz="1200" b="0" i="0" u="none" strike="noStrike" kern="1200" baseline="0" dirty="0" smtClean="0">
                          <a:solidFill>
                            <a:schemeClr val="dk1"/>
                          </a:solidFill>
                          <a:latin typeface="+mn-lt"/>
                          <a:ea typeface="+mn-ea"/>
                          <a:cs typeface="+mn-cs"/>
                        </a:rPr>
                        <a:t>Aquatic ecosystem restoration. 	</a:t>
                      </a:r>
                    </a:p>
                  </a:txBody>
                  <a:tcPr marL="68580" marR="68580" marT="34290" marB="34290"/>
                </a:tc>
              </a:tr>
              <a:tr h="404708">
                <a:tc>
                  <a:txBody>
                    <a:bodyPr/>
                    <a:lstStyle/>
                    <a:p>
                      <a:r>
                        <a:rPr lang="en-US" sz="1200" dirty="0" smtClean="0"/>
                        <a:t>Section 208</a:t>
                      </a:r>
                      <a:endParaRPr lang="en-US" sz="1200" dirty="0"/>
                    </a:p>
                  </a:txBody>
                  <a:tcPr marL="68580" marR="68580" marT="34290" marB="34290"/>
                </a:tc>
                <a:tc>
                  <a:txBody>
                    <a:bodyPr/>
                    <a:lstStyle/>
                    <a:p>
                      <a:r>
                        <a:rPr lang="en-US" sz="1200" b="0" i="0" u="none" strike="noStrike" kern="1200" baseline="0" dirty="0" smtClean="0">
                          <a:solidFill>
                            <a:schemeClr val="dk1"/>
                          </a:solidFill>
                          <a:latin typeface="+mn-lt"/>
                          <a:ea typeface="+mn-ea"/>
                          <a:cs typeface="+mn-cs"/>
                        </a:rPr>
                        <a:t>Local protection from flooding by channel clearing and excavation, with limited embankment construction by using materials from the clearing operation only </a:t>
                      </a:r>
                    </a:p>
                  </a:txBody>
                  <a:tcPr marL="68580" marR="68580" marT="34290" marB="34290"/>
                </a:tc>
              </a:tr>
              <a:tr h="566590">
                <a:tc>
                  <a:txBody>
                    <a:bodyPr/>
                    <a:lstStyle/>
                    <a:p>
                      <a:r>
                        <a:rPr lang="en-US" sz="1200" dirty="0" smtClean="0"/>
                        <a:t>Section 1135</a:t>
                      </a:r>
                      <a:endParaRPr lang="en-US" sz="1200" dirty="0"/>
                    </a:p>
                  </a:txBody>
                  <a:tcPr marL="68580" marR="68580" marT="34290" marB="34290"/>
                </a:tc>
                <a:tc>
                  <a:txBody>
                    <a:bodyPr/>
                    <a:lstStyle/>
                    <a:p>
                      <a:r>
                        <a:rPr lang="en-US" sz="1200" b="0" i="0" u="none" strike="noStrike" kern="1200" baseline="0" dirty="0" smtClean="0">
                          <a:solidFill>
                            <a:schemeClr val="dk1"/>
                          </a:solidFill>
                          <a:latin typeface="+mn-lt"/>
                          <a:ea typeface="+mn-ea"/>
                          <a:cs typeface="+mn-cs"/>
                        </a:rPr>
                        <a:t>Modification of USACE constructed water-resources projects to improve the quality of the environment;  also, restoration projects at locations where an existing Corps project contributed to the degradation 	</a:t>
                      </a:r>
                    </a:p>
                  </a:txBody>
                  <a:tcPr marL="68580" marR="68580" marT="34290" marB="34290"/>
                </a:tc>
              </a:tr>
            </a:tbl>
          </a:graphicData>
        </a:graphic>
      </p:graphicFrame>
    </p:spTree>
    <p:extLst>
      <p:ext uri="{BB962C8B-B14F-4D97-AF65-F5344CB8AC3E}">
        <p14:creationId xmlns:p14="http://schemas.microsoft.com/office/powerpoint/2010/main" val="2654800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b="1" dirty="0"/>
              <a:t>Eddie Irigoyen</a:t>
            </a:r>
          </a:p>
          <a:p>
            <a:r>
              <a:rPr lang="en-US" dirty="0"/>
              <a:t>Project Manager</a:t>
            </a:r>
          </a:p>
          <a:p>
            <a:r>
              <a:rPr lang="en-US" dirty="0"/>
              <a:t>US Army Corps of Engineers</a:t>
            </a:r>
          </a:p>
          <a:p>
            <a:r>
              <a:rPr lang="en-US" dirty="0"/>
              <a:t>Galveston District</a:t>
            </a:r>
          </a:p>
          <a:p>
            <a:endParaRPr lang="en-US" dirty="0"/>
          </a:p>
          <a:p>
            <a:r>
              <a:rPr lang="en-US" dirty="0">
                <a:hlinkClick r:id="rId2"/>
              </a:rPr>
              <a:t>eduardo.irigoyen@usace.army.mil</a:t>
            </a:r>
            <a:endParaRPr lang="en-US" dirty="0"/>
          </a:p>
          <a:p>
            <a:r>
              <a:rPr lang="en-US" dirty="0"/>
              <a:t>409-766-3130</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861389" y="286821"/>
            <a:ext cx="2819400" cy="2257767"/>
          </a:xfrm>
          <a:prstGeom prst="rect">
            <a:avLst/>
          </a:prstGeom>
          <a:noFill/>
          <a:ln w="9525">
            <a:noFill/>
            <a:miter lim="800000"/>
            <a:headEnd/>
            <a:tailEnd/>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0095" y="3893049"/>
            <a:ext cx="3931409" cy="2184116"/>
          </a:xfrm>
          <a:prstGeom prst="rect">
            <a:avLst/>
          </a:prstGeom>
        </p:spPr>
      </p:pic>
    </p:spTree>
    <p:extLst>
      <p:ext uri="{BB962C8B-B14F-4D97-AF65-F5344CB8AC3E}">
        <p14:creationId xmlns:p14="http://schemas.microsoft.com/office/powerpoint/2010/main" val="1061291182"/>
      </p:ext>
    </p:extLst>
  </p:cSld>
  <p:clrMapOvr>
    <a:masterClrMapping/>
  </p:clrMapOvr>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c154c386-cd73-498d-ba26-0d43dc785560">July 2016: Updated Master Slide Template for Corps Presentations.</Description0>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31C109D8BC6C428DD0CF665F94F558" ma:contentTypeVersion="2" ma:contentTypeDescription="Create a new document." ma:contentTypeScope="" ma:versionID="f19a06b5ec1e4f1aa306960480f96e79">
  <xsd:schema xmlns:xsd="http://www.w3.org/2001/XMLSchema" xmlns:xs="http://www.w3.org/2001/XMLSchema" xmlns:p="http://schemas.microsoft.com/office/2006/metadata/properties" xmlns:ns1="http://schemas.microsoft.com/sharepoint/v3" xmlns:ns2="c154c386-cd73-498d-ba26-0d43dc785560" targetNamespace="http://schemas.microsoft.com/office/2006/metadata/properties" ma:root="true" ma:fieldsID="b70255470ddd800d839ed7b3c4afdb2e" ns1:_="" ns2:_="">
    <xsd:import namespace="http://schemas.microsoft.com/sharepoint/v3"/>
    <xsd:import namespace="c154c386-cd73-498d-ba26-0d43dc785560"/>
    <xsd:element name="properties">
      <xsd:complexType>
        <xsd:sequence>
          <xsd:element name="documentManagement">
            <xsd:complexType>
              <xsd:all>
                <xsd:element ref="ns1:PublishingStartDate" minOccurs="0"/>
                <xsd:element ref="ns1:PublishingExpirationDate"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54c386-cd73-498d-ba26-0d43dc785560" elementFormDefault="qualified">
    <xsd:import namespace="http://schemas.microsoft.com/office/2006/documentManagement/types"/>
    <xsd:import namespace="http://schemas.microsoft.com/office/infopath/2007/PartnerControls"/>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6D366D-6BCA-4645-8F1F-FBC913F0B609}">
  <ds:schemaRefs>
    <ds:schemaRef ds:uri="http://schemas.microsoft.com/office/2006/metadata/properties"/>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sharepoint/v3"/>
    <ds:schemaRef ds:uri="c154c386-cd73-498d-ba26-0d43dc785560"/>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2BBC1916-BC3C-426D-B3D6-B51E09A07902}">
  <ds:schemaRefs>
    <ds:schemaRef ds:uri="http://schemas.microsoft.com/sharepoint/v3/contenttype/forms"/>
  </ds:schemaRefs>
</ds:datastoreItem>
</file>

<file path=customXml/itemProps3.xml><?xml version="1.0" encoding="utf-8"?>
<ds:datastoreItem xmlns:ds="http://schemas.openxmlformats.org/officeDocument/2006/customXml" ds:itemID="{08735C1C-93CB-412D-B2DD-E364078576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54c386-cd73-498d-ba26-0d43dc7855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3531</TotalTime>
  <Words>945</Words>
  <Application>Microsoft Office PowerPoint</Application>
  <PresentationFormat>On-screen Show (4:3)</PresentationFormat>
  <Paragraphs>122</Paragraphs>
  <Slides>13</Slides>
  <Notes>2</Notes>
  <HiddenSlides>1</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ＭＳ Ｐゴシック</vt:lpstr>
      <vt:lpstr>Arial</vt:lpstr>
      <vt:lpstr>Calibri</vt:lpstr>
      <vt:lpstr>Calibri Light</vt:lpstr>
      <vt:lpstr>Title Slide Templates</vt:lpstr>
      <vt:lpstr>Content Templates</vt:lpstr>
      <vt:lpstr>Custom Design</vt:lpstr>
      <vt:lpstr>Galveston Bay Bottom Ecosystem System Features</vt:lpstr>
      <vt:lpstr>PowerPoint Presentation</vt:lpstr>
      <vt:lpstr>PowerPoint Presentation</vt:lpstr>
      <vt:lpstr>TYPE OF Sediments and impacts</vt:lpstr>
      <vt:lpstr>PowerPoint Presentation</vt:lpstr>
      <vt:lpstr>Galveston Bay Bottom ER Investigation Approach</vt:lpstr>
      <vt:lpstr>Continue Authority Program</vt:lpstr>
      <vt:lpstr>Cap authorities</vt:lpstr>
      <vt:lpstr>PowerPoint Presentation</vt:lpstr>
      <vt:lpstr>Consolidating &amp; capping oyster-mining pits</vt:lpstr>
      <vt:lpstr>27 Sampling Sites &amp; many borings (but mostly near the channel)</vt:lpstr>
      <vt:lpstr>How we will answer our questions</vt:lpstr>
      <vt:lpstr>Brainstorming ideas on how to consolidate</vt:lpstr>
    </vt:vector>
  </TitlesOfParts>
  <Company>United States Army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dc:creator>
  <cp:lastModifiedBy>Tom</cp:lastModifiedBy>
  <cp:revision>183</cp:revision>
  <cp:lastPrinted>2017-03-29T22:09:07Z</cp:lastPrinted>
  <dcterms:created xsi:type="dcterms:W3CDTF">2016-05-03T16:10:38Z</dcterms:created>
  <dcterms:modified xsi:type="dcterms:W3CDTF">2017-04-03T21:36:07Z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0x0101009631C109D8BC6C428DD0CF665F94F558</vt:lpwstr>
  </property>
</Properties>
</file>