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5"/>
  </p:notesMasterIdLst>
  <p:sldIdLst>
    <p:sldId id="267" r:id="rId4"/>
    <p:sldId id="276" r:id="rId5"/>
    <p:sldId id="260" r:id="rId6"/>
    <p:sldId id="287" r:id="rId7"/>
    <p:sldId id="300" r:id="rId8"/>
    <p:sldId id="301" r:id="rId9"/>
    <p:sldId id="297" r:id="rId10"/>
    <p:sldId id="282" r:id="rId11"/>
    <p:sldId id="304" r:id="rId12"/>
    <p:sldId id="303" r:id="rId13"/>
    <p:sldId id="30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258" autoAdjust="0"/>
  </p:normalViewPr>
  <p:slideViewPr>
    <p:cSldViewPr>
      <p:cViewPr varScale="1">
        <p:scale>
          <a:sx n="48" d="100"/>
          <a:sy n="48" d="100"/>
        </p:scale>
        <p:origin x="193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F5D4F-46D8-4A60-B1A0-0E935067D69C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27053-B98C-448A-BDA0-8D44CBB32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5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Photos taken</a:t>
            </a:r>
            <a:r>
              <a:rPr lang="en-US" baseline="0" dirty="0" smtClean="0"/>
              <a:t> in southern NJ but we see the same things in Barnegat Bay.</a:t>
            </a:r>
            <a:endParaRPr lang="en-US" dirty="0" smtClean="0"/>
          </a:p>
          <a:p>
            <a:r>
              <a:rPr lang="en-US" dirty="0" smtClean="0"/>
              <a:t>Similar to effects seen in southern LA. Is this SLR or is a symptom of some other change in environmental condition</a:t>
            </a:r>
          </a:p>
          <a:p>
            <a:r>
              <a:rPr lang="en-US" dirty="0" smtClean="0"/>
              <a:t>Double threat: edge erosion from widening sounds</a:t>
            </a:r>
            <a:r>
              <a:rPr lang="en-US" baseline="0" dirty="0" smtClean="0"/>
              <a:t> and increasing open water and RSLR changing inundation on marsh platform. Typically see lower elevations and greatest deterioration in marsh interior. Could be </a:t>
            </a:r>
            <a:r>
              <a:rPr lang="en-US" baseline="0" dirty="0" err="1" smtClean="0"/>
              <a:t>waterlogging</a:t>
            </a:r>
            <a:r>
              <a:rPr lang="en-US" baseline="0" dirty="0" smtClean="0"/>
              <a:t>, perhaps </a:t>
            </a:r>
            <a:r>
              <a:rPr lang="en-US" baseline="0" dirty="0" err="1" smtClean="0"/>
              <a:t>herbivory</a:t>
            </a:r>
            <a:r>
              <a:rPr lang="en-US" baseline="0" dirty="0" smtClean="0"/>
              <a:t> but sudden vegetation die-off causes a dramatic decrease in the marsh elevation.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9F53-F009-4EF0-95F8-CC837CAA0DD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60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Marsh soil</a:t>
            </a:r>
            <a:r>
              <a:rPr lang="en-US" baseline="0" dirty="0" smtClean="0"/>
              <a:t> volume is made up of anywhere from 20% to 80% inorganic mineral sediment while DM is generally mostly mineral.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053-B98C-448A-BDA0-8D44CBB326A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1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3810000"/>
            <a:ext cx="4343400" cy="3313723"/>
          </a:xfrm>
          <a:prstGeom prst="rect">
            <a:avLst/>
          </a:prstGeom>
          <a:noFill/>
        </p:spPr>
      </p:pic>
      <p:pic>
        <p:nvPicPr>
          <p:cNvPr id="6" name="Picture 33" descr="FloodFighter1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063" y="1442346"/>
            <a:ext cx="4361937" cy="2443854"/>
          </a:xfrm>
          <a:prstGeom prst="rect">
            <a:avLst/>
          </a:prstGeom>
          <a:noFill/>
        </p:spPr>
      </p:pic>
      <p:pic>
        <p:nvPicPr>
          <p:cNvPr id="7" name="Picture 6" descr="ppt_photo3.jp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2016805" y="3886200"/>
            <a:ext cx="4439266" cy="2971800"/>
          </a:xfrm>
          <a:prstGeom prst="rect">
            <a:avLst/>
          </a:prstGeom>
        </p:spPr>
      </p:pic>
      <p:pic>
        <p:nvPicPr>
          <p:cNvPr id="8" name="Picture 23" descr="ppt_camo_bkgrnd-03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1"/>
            <a:ext cx="9144000" cy="6861175"/>
          </a:xfrm>
          <a:prstGeom prst="rect">
            <a:avLst/>
          </a:prstGeom>
          <a:noFill/>
        </p:spPr>
      </p:pic>
      <p:pic>
        <p:nvPicPr>
          <p:cNvPr id="9" name="Picture 21" descr="white_curve"/>
          <p:cNvPicPr>
            <a:picLocks noChangeAspect="1" noChangeArrowheads="1"/>
          </p:cNvPicPr>
          <p:nvPr userDrawn="1"/>
        </p:nvPicPr>
        <p:blipFill>
          <a:blip r:embed="rId6" cstate="screen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Line 19"/>
          <p:cNvSpPr>
            <a:spLocks noChangeShapeType="1"/>
          </p:cNvSpPr>
          <p:nvPr userDrawn="1"/>
        </p:nvSpPr>
        <p:spPr bwMode="auto">
          <a:xfrm>
            <a:off x="4953000" y="3886200"/>
            <a:ext cx="43434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9"/>
          <p:cNvSpPr>
            <a:spLocks noChangeShapeType="1"/>
          </p:cNvSpPr>
          <p:nvPr userDrawn="1"/>
        </p:nvSpPr>
        <p:spPr bwMode="auto">
          <a:xfrm rot="16200000">
            <a:off x="4838700" y="5524500"/>
            <a:ext cx="32766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" name="Picture 13" descr="USACE_logo-w-name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503699"/>
            <a:ext cx="1447800" cy="1157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219200"/>
            <a:ext cx="7772400" cy="762000"/>
          </a:xfrm>
          <a:prstGeom prst="rect">
            <a:avLst/>
          </a:prstGeom>
        </p:spPr>
        <p:txBody>
          <a:bodyPr/>
          <a:lstStyle>
            <a:lvl1pPr>
              <a:def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33C6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667000"/>
            <a:ext cx="3352800" cy="3810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  <a:lvl2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2pPr>
            <a:lvl3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3pPr>
            <a:lvl4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4pPr>
            <a:lvl5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3048000"/>
            <a:ext cx="3352800" cy="1295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tabLst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Presenter Title</a:t>
            </a:r>
            <a:br>
              <a:rPr lang="en-US" dirty="0" smtClean="0"/>
            </a:br>
            <a:r>
              <a:rPr lang="en-US" dirty="0" smtClean="0"/>
              <a:t>ERDC Lab or Office</a:t>
            </a:r>
            <a:br>
              <a:rPr lang="en-US" dirty="0" smtClean="0"/>
            </a:br>
            <a:r>
              <a:rPr lang="en-US" dirty="0" smtClean="0"/>
              <a:t>Date of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F25DB9-C5C6-46D9-BA23-758C6AE2661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5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8259A0-B2B6-4A51-8281-FB7C9390777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23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A14E43-8F88-4457-A0E5-A78128267B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5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FE8071-4869-4383-AF9F-74A0EEE90E5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65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BF9707-126B-4905-B024-C55801C84AB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82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5120D9-61F1-42F2-8D8E-4F655175A6F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92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445313-CC83-4504-93DA-BBEC7E835DA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30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8FEEE0-7A08-4071-B5B8-350C978D59DA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47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FC1934-DC50-417B-8BF8-32BF59F432E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53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000B22-CBDE-4E38-A3FA-5463C554C9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22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A40DBB-9FB0-4012-A636-A80AE93955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9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B146A3B5-4A35-4C96-94DD-DEACB1EE9C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 flipH="1">
            <a:off x="427383" y="6324600"/>
            <a:ext cx="83210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08344" y="6324600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spc="0" dirty="0" smtClean="0">
                <a:solidFill>
                  <a:schemeClr val="tx1"/>
                </a:solidFill>
              </a:rPr>
              <a:t>Innovative solutions </a:t>
            </a:r>
            <a:r>
              <a:rPr lang="en-US" sz="1200" b="1" i="1" spc="0" baseline="0" dirty="0" smtClean="0">
                <a:solidFill>
                  <a:schemeClr val="tx1"/>
                </a:solidFill>
              </a:rPr>
              <a:t>for a safer, better world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1000" y="6356499"/>
            <a:ext cx="1905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 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STRONG</a:t>
            </a:r>
            <a:r>
              <a:rPr lang="en-US" sz="1050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</a:p>
        </p:txBody>
      </p:sp>
      <p:pic>
        <p:nvPicPr>
          <p:cNvPr id="2" name="Picture 1" descr="usace-castle-for-PPT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834836"/>
            <a:ext cx="614680" cy="457200"/>
          </a:xfrm>
          <a:prstGeom prst="rect">
            <a:avLst/>
          </a:prstGeom>
        </p:spPr>
      </p:pic>
      <p:pic>
        <p:nvPicPr>
          <p:cNvPr id="3" name="Picture 2" descr="logo-color-nothing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744" y="5843377"/>
            <a:ext cx="1765300" cy="4239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33C6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Picture 29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3810000"/>
            <a:ext cx="4343400" cy="3313723"/>
          </a:xfrm>
          <a:prstGeom prst="rect">
            <a:avLst/>
          </a:prstGeom>
          <a:noFill/>
        </p:spPr>
      </p:pic>
      <p:pic>
        <p:nvPicPr>
          <p:cNvPr id="1057" name="Picture 33" descr="FloodFighter1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063" y="1442346"/>
            <a:ext cx="4361937" cy="2443854"/>
          </a:xfrm>
          <a:prstGeom prst="rect">
            <a:avLst/>
          </a:prstGeom>
          <a:noFill/>
        </p:spPr>
      </p:pic>
      <p:pic>
        <p:nvPicPr>
          <p:cNvPr id="17" name="Picture 16" descr="ppt_photo3.jpg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2016805" y="3886200"/>
            <a:ext cx="4439266" cy="2971800"/>
          </a:xfrm>
          <a:prstGeom prst="rect">
            <a:avLst/>
          </a:prstGeom>
        </p:spPr>
      </p:pic>
      <p:pic>
        <p:nvPicPr>
          <p:cNvPr id="1047" name="Picture 23" descr="ppt_camo_bkgrnd-03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0" y="1"/>
            <a:ext cx="9144000" cy="6861175"/>
          </a:xfrm>
          <a:prstGeom prst="rect">
            <a:avLst/>
          </a:prstGeom>
          <a:noFill/>
        </p:spPr>
      </p:pic>
      <p:pic>
        <p:nvPicPr>
          <p:cNvPr id="1045" name="Picture 21" descr="white_curve"/>
          <p:cNvPicPr>
            <a:picLocks noChangeAspect="1" noChangeArrowheads="1"/>
          </p:cNvPicPr>
          <p:nvPr/>
        </p:nvPicPr>
        <p:blipFill>
          <a:blip r:embed="rId18" cstate="screen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4953000" y="3886200"/>
            <a:ext cx="43434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rot="16200000">
            <a:off x="4838700" y="5524500"/>
            <a:ext cx="32766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" name="Picture 3" descr="USACE_logo-w-name.pn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503699"/>
            <a:ext cx="1447800" cy="1157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F8988399-E04C-4A3C-828A-9E368179D8A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 flipH="1">
            <a:off x="427383" y="6324600"/>
            <a:ext cx="83210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308344" y="6324600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 smtClean="0">
                <a:solidFill>
                  <a:prstClr val="black"/>
                </a:solidFill>
              </a:rPr>
              <a:t>Innovative solutions for a safer, better world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81000" y="6356499"/>
            <a:ext cx="1905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BUILDING </a:t>
            </a:r>
            <a:r>
              <a:rPr lang="en-US" sz="105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STRONG</a:t>
            </a:r>
            <a:r>
              <a:rPr lang="en-US" sz="1050" b="1" baseline="-25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®</a:t>
            </a:r>
          </a:p>
        </p:txBody>
      </p:sp>
      <p:pic>
        <p:nvPicPr>
          <p:cNvPr id="2" name="Picture 1" descr="usace-castle-for-PPT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834836"/>
            <a:ext cx="614680" cy="457200"/>
          </a:xfrm>
          <a:prstGeom prst="rect">
            <a:avLst/>
          </a:prstGeom>
        </p:spPr>
      </p:pic>
      <p:pic>
        <p:nvPicPr>
          <p:cNvPr id="3" name="Picture 2" descr="logo-color-nothing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744" y="5843377"/>
            <a:ext cx="1765300" cy="4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6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33C6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9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3810000"/>
            <a:ext cx="4343400" cy="3313723"/>
          </a:xfrm>
          <a:prstGeom prst="rect">
            <a:avLst/>
          </a:prstGeom>
          <a:noFill/>
        </p:spPr>
      </p:pic>
      <p:pic>
        <p:nvPicPr>
          <p:cNvPr id="7" name="Picture 33" descr="FloodFighter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063" y="1442346"/>
            <a:ext cx="4361937" cy="2443854"/>
          </a:xfrm>
          <a:prstGeom prst="rect">
            <a:avLst/>
          </a:prstGeom>
          <a:noFill/>
        </p:spPr>
      </p:pic>
      <p:pic>
        <p:nvPicPr>
          <p:cNvPr id="8" name="Picture 7" descr="ppt_photo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16805" y="3886200"/>
            <a:ext cx="4439266" cy="2971800"/>
          </a:xfrm>
          <a:prstGeom prst="rect">
            <a:avLst/>
          </a:prstGeom>
        </p:spPr>
      </p:pic>
      <p:pic>
        <p:nvPicPr>
          <p:cNvPr id="9" name="Picture 23" descr="ppt_camo_bkgrnd-0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1"/>
            <a:ext cx="9144000" cy="6861175"/>
          </a:xfrm>
          <a:prstGeom prst="rect">
            <a:avLst/>
          </a:prstGeom>
          <a:noFill/>
        </p:spPr>
      </p:pic>
      <p:pic>
        <p:nvPicPr>
          <p:cNvPr id="10" name="Picture 21" descr="white_curve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4953000" y="3886200"/>
            <a:ext cx="43434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rot="16200000">
            <a:off x="4838700" y="5524500"/>
            <a:ext cx="32766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3" name="Picture 12" descr="USACE_logo-w-nam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503699"/>
            <a:ext cx="1447800" cy="11574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8600" y="408006"/>
            <a:ext cx="8382000" cy="762000"/>
          </a:xfrm>
        </p:spPr>
        <p:txBody>
          <a:bodyPr>
            <a:noAutofit/>
          </a:bodyPr>
          <a:lstStyle/>
          <a:p>
            <a:r>
              <a:rPr lang="en-US" dirty="0" smtClean="0"/>
              <a:t>Simulating </a:t>
            </a:r>
            <a:r>
              <a:rPr lang="en-US" dirty="0"/>
              <a:t>wetland thin layer </a:t>
            </a:r>
            <a:r>
              <a:rPr lang="en-US" dirty="0" smtClean="0"/>
              <a:t>placement </a:t>
            </a:r>
            <a:r>
              <a:rPr lang="en-US" dirty="0"/>
              <a:t>with the Marsh Equilibrium Model 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>
          <a:xfrm>
            <a:off x="304800" y="2590800"/>
            <a:ext cx="4114800" cy="381000"/>
          </a:xfrm>
        </p:spPr>
        <p:txBody>
          <a:bodyPr/>
          <a:lstStyle/>
          <a:p>
            <a:r>
              <a:rPr lang="en-US" sz="1800" dirty="0" smtClean="0"/>
              <a:t>Candice D. Piercy</a:t>
            </a:r>
            <a:r>
              <a:rPr lang="en-US" sz="1800" baseline="30000" dirty="0" smtClean="0"/>
              <a:t>1</a:t>
            </a:r>
            <a:r>
              <a:rPr lang="en-US" sz="1800" baseline="-25000" dirty="0" smtClean="0"/>
              <a:t>,</a:t>
            </a:r>
            <a:r>
              <a:rPr lang="en-US" sz="1800" dirty="0" smtClean="0"/>
              <a:t> Jim Morris</a:t>
            </a:r>
            <a:r>
              <a:rPr lang="en-US" sz="1800" baseline="30000" dirty="0" smtClean="0"/>
              <a:t>2</a:t>
            </a:r>
            <a:r>
              <a:rPr lang="en-US" sz="1800" dirty="0"/>
              <a:t>, Katherine </a:t>
            </a:r>
            <a:r>
              <a:rPr lang="en-US" sz="1800" dirty="0" smtClean="0"/>
              <a:t>Renken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</a:t>
            </a:r>
            <a:r>
              <a:rPr lang="en-US" sz="1800" dirty="0" smtClean="0"/>
              <a:t>Christine VanZomeren</a:t>
            </a:r>
            <a:r>
              <a:rPr lang="en-US" sz="1800" baseline="30000" dirty="0" smtClean="0"/>
              <a:t>1, </a:t>
            </a:r>
            <a:r>
              <a:rPr lang="en-US" sz="1800" dirty="0" smtClean="0"/>
              <a:t>and Tim Welp</a:t>
            </a:r>
            <a:r>
              <a:rPr lang="en-US" sz="1800" baseline="30000" dirty="0" smtClean="0"/>
              <a:t>1</a:t>
            </a:r>
            <a:endParaRPr lang="en-US" sz="1800" baseline="30000" dirty="0" smtClean="0"/>
          </a:p>
          <a:p>
            <a:endParaRPr lang="en-US" sz="1800" baseline="30000" dirty="0"/>
          </a:p>
          <a:p>
            <a:endParaRPr lang="en-US" sz="1800" baseline="30000" dirty="0" smtClean="0"/>
          </a:p>
          <a:p>
            <a:r>
              <a:rPr lang="en-US" sz="1800" baseline="30000" dirty="0" smtClean="0"/>
              <a:t>1</a:t>
            </a:r>
            <a:r>
              <a:rPr lang="en-US" sz="1800" dirty="0" smtClean="0"/>
              <a:t>USACE ERDC</a:t>
            </a:r>
          </a:p>
          <a:p>
            <a:r>
              <a:rPr lang="en-US" sz="1800" baseline="30000" dirty="0" smtClean="0"/>
              <a:t>2</a:t>
            </a:r>
            <a:r>
              <a:rPr lang="en-US" sz="1800" dirty="0" smtClean="0"/>
              <a:t>University of South Carolina</a:t>
            </a:r>
            <a:endParaRPr lang="en-US" sz="1800" baseline="30000" dirty="0"/>
          </a:p>
        </p:txBody>
      </p:sp>
      <p:pic>
        <p:nvPicPr>
          <p:cNvPr id="14" name="Picture 13" descr="logo-color-nothing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97" y="4860721"/>
            <a:ext cx="1485515" cy="356783"/>
          </a:xfrm>
          <a:prstGeom prst="rect">
            <a:avLst/>
          </a:prstGeom>
        </p:spPr>
      </p:pic>
      <p:pic>
        <p:nvPicPr>
          <p:cNvPr id="15" name="Picture 2" descr="https://lh5.googleusercontent.com/proxy/l2dshqffILnYWFC8lyStvyRIv7ju7ONR6xyoojyEGkg7suvaABYuIVG64YzzRPioc_2qwLz6guyu0Fh5JVw26d3VLx2r3YZgWgmTAKNYEbTK9zfWWLUnR5wuOYi_hXfSHvIK2caLwLUIZzOB2Bk7eLuKWo1EvPQ=w160-h160-k-n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573499"/>
            <a:ext cx="895124" cy="8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newdoer1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356" y="4573499"/>
            <a:ext cx="753042" cy="895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6837"/>
            <a:ext cx="4507706" cy="3357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707" y="3243262"/>
            <a:ext cx="4507706" cy="3386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6856" y="1694079"/>
            <a:ext cx="34294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With 5 cm thin layer starting in year 40 with 5-yr repeat intervals</a:t>
            </a:r>
          </a:p>
        </p:txBody>
      </p:sp>
      <p:sp>
        <p:nvSpPr>
          <p:cNvPr id="7" name="Right Arrow 6"/>
          <p:cNvSpPr/>
          <p:nvPr/>
        </p:nvSpPr>
        <p:spPr>
          <a:xfrm rot="10800000">
            <a:off x="5046856" y="2362201"/>
            <a:ext cx="1527680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2253854" y="5169068"/>
            <a:ext cx="20251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Without any intervention. 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89025" y="5711443"/>
            <a:ext cx="1527680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33C6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Initial functionality added: </a:t>
            </a:r>
            <a:r>
              <a:rPr lang="en-US" sz="3200" kern="0" dirty="0" smtClean="0"/>
              <a:t>proof of concept that TLP can prevent collapse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129911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TLP may become crucial in the future as SLR rates increase</a:t>
            </a:r>
          </a:p>
          <a:p>
            <a:r>
              <a:rPr lang="en-US" dirty="0" smtClean="0"/>
              <a:t>Periodic TLP will be crucial because a 1-time placement only has an effect for a limited period of time</a:t>
            </a:r>
          </a:p>
          <a:p>
            <a:r>
              <a:rPr lang="en-US" dirty="0" smtClean="0"/>
              <a:t>TLP appears to increase carbon sequestration because aboveground biomass is trapped between layers of sediment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Primer: salt marsh dynamics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05400" y="3908123"/>
            <a:ext cx="4038600" cy="2438400"/>
          </a:xfrm>
        </p:spPr>
        <p:txBody>
          <a:bodyPr/>
          <a:lstStyle/>
          <a:p>
            <a:r>
              <a:rPr lang="en-US" sz="1850" dirty="0" smtClean="0"/>
              <a:t>Disruptions to ecological, hydrological, &amp; sedimentation processes can alter the morphology &amp; function of salt marshes</a:t>
            </a:r>
          </a:p>
          <a:p>
            <a:r>
              <a:rPr lang="en-US" sz="1850" dirty="0" smtClean="0"/>
              <a:t>Signs of distress in salt marsh can manifest differently depending on the site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69012" y="1498686"/>
            <a:ext cx="267031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81200" y="1356511"/>
            <a:ext cx="223228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81200" y="3200400"/>
            <a:ext cx="2895600" cy="144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34" y="3473973"/>
            <a:ext cx="1229345" cy="9144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" y="1447800"/>
            <a:ext cx="120619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 rot="16200000">
            <a:off x="-539233" y="18346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Submergence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539233" y="3663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Edge erosion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5400000" flipH="1">
            <a:off x="7277679" y="2457019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 equilibrium</a:t>
            </a:r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 rot="8088555" flipV="1">
            <a:off x="4480126" y="933959"/>
            <a:ext cx="1514157" cy="1214232"/>
          </a:xfrm>
          <a:custGeom>
            <a:avLst/>
            <a:gdLst>
              <a:gd name="connsiteX0" fmla="*/ 0 w 2209800"/>
              <a:gd name="connsiteY0" fmla="*/ 209550 h 838200"/>
              <a:gd name="connsiteX1" fmla="*/ 1790700 w 2209800"/>
              <a:gd name="connsiteY1" fmla="*/ 209550 h 838200"/>
              <a:gd name="connsiteX2" fmla="*/ 1790700 w 2209800"/>
              <a:gd name="connsiteY2" fmla="*/ 0 h 838200"/>
              <a:gd name="connsiteX3" fmla="*/ 2209800 w 2209800"/>
              <a:gd name="connsiteY3" fmla="*/ 419100 h 838200"/>
              <a:gd name="connsiteX4" fmla="*/ 1790700 w 2209800"/>
              <a:gd name="connsiteY4" fmla="*/ 838200 h 838200"/>
              <a:gd name="connsiteX5" fmla="*/ 1790700 w 2209800"/>
              <a:gd name="connsiteY5" fmla="*/ 628650 h 838200"/>
              <a:gd name="connsiteX6" fmla="*/ 0 w 2209800"/>
              <a:gd name="connsiteY6" fmla="*/ 628650 h 838200"/>
              <a:gd name="connsiteX7" fmla="*/ 0 w 2209800"/>
              <a:gd name="connsiteY7" fmla="*/ 209550 h 838200"/>
              <a:gd name="connsiteX0" fmla="*/ 0 w 2209800"/>
              <a:gd name="connsiteY0" fmla="*/ 628650 h 838200"/>
              <a:gd name="connsiteX1" fmla="*/ 1790700 w 2209800"/>
              <a:gd name="connsiteY1" fmla="*/ 209550 h 838200"/>
              <a:gd name="connsiteX2" fmla="*/ 1790700 w 2209800"/>
              <a:gd name="connsiteY2" fmla="*/ 0 h 838200"/>
              <a:gd name="connsiteX3" fmla="*/ 2209800 w 2209800"/>
              <a:gd name="connsiteY3" fmla="*/ 419100 h 838200"/>
              <a:gd name="connsiteX4" fmla="*/ 1790700 w 2209800"/>
              <a:gd name="connsiteY4" fmla="*/ 838200 h 838200"/>
              <a:gd name="connsiteX5" fmla="*/ 1790700 w 2209800"/>
              <a:gd name="connsiteY5" fmla="*/ 628650 h 838200"/>
              <a:gd name="connsiteX6" fmla="*/ 0 w 2209800"/>
              <a:gd name="connsiteY6" fmla="*/ 628650 h 838200"/>
              <a:gd name="connsiteX0" fmla="*/ 0 w 2053498"/>
              <a:gd name="connsiteY0" fmla="*/ 1459333 h 1459333"/>
              <a:gd name="connsiteX1" fmla="*/ 1634398 w 2053498"/>
              <a:gd name="connsiteY1" fmla="*/ 209550 h 1459333"/>
              <a:gd name="connsiteX2" fmla="*/ 1634398 w 2053498"/>
              <a:gd name="connsiteY2" fmla="*/ 0 h 1459333"/>
              <a:gd name="connsiteX3" fmla="*/ 2053498 w 2053498"/>
              <a:gd name="connsiteY3" fmla="*/ 419100 h 1459333"/>
              <a:gd name="connsiteX4" fmla="*/ 1634398 w 2053498"/>
              <a:gd name="connsiteY4" fmla="*/ 838200 h 1459333"/>
              <a:gd name="connsiteX5" fmla="*/ 1634398 w 2053498"/>
              <a:gd name="connsiteY5" fmla="*/ 628650 h 1459333"/>
              <a:gd name="connsiteX6" fmla="*/ 0 w 2053498"/>
              <a:gd name="connsiteY6" fmla="*/ 1459333 h 1459333"/>
              <a:gd name="connsiteX0" fmla="*/ 146876 w 2200374"/>
              <a:gd name="connsiteY0" fmla="*/ 1459333 h 1459333"/>
              <a:gd name="connsiteX1" fmla="*/ 1781274 w 2200374"/>
              <a:gd name="connsiteY1" fmla="*/ 209550 h 1459333"/>
              <a:gd name="connsiteX2" fmla="*/ 1781274 w 2200374"/>
              <a:gd name="connsiteY2" fmla="*/ 0 h 1459333"/>
              <a:gd name="connsiteX3" fmla="*/ 2200374 w 2200374"/>
              <a:gd name="connsiteY3" fmla="*/ 419100 h 1459333"/>
              <a:gd name="connsiteX4" fmla="*/ 1781274 w 2200374"/>
              <a:gd name="connsiteY4" fmla="*/ 838200 h 1459333"/>
              <a:gd name="connsiteX5" fmla="*/ 1781274 w 2200374"/>
              <a:gd name="connsiteY5" fmla="*/ 628650 h 1459333"/>
              <a:gd name="connsiteX6" fmla="*/ 146876 w 2200374"/>
              <a:gd name="connsiteY6" fmla="*/ 1459333 h 1459333"/>
              <a:gd name="connsiteX0" fmla="*/ 146876 w 2200374"/>
              <a:gd name="connsiteY0" fmla="*/ 1459333 h 1459333"/>
              <a:gd name="connsiteX1" fmla="*/ 1781274 w 2200374"/>
              <a:gd name="connsiteY1" fmla="*/ 209550 h 1459333"/>
              <a:gd name="connsiteX2" fmla="*/ 1781274 w 2200374"/>
              <a:gd name="connsiteY2" fmla="*/ 0 h 1459333"/>
              <a:gd name="connsiteX3" fmla="*/ 2200374 w 2200374"/>
              <a:gd name="connsiteY3" fmla="*/ 419100 h 1459333"/>
              <a:gd name="connsiteX4" fmla="*/ 1781274 w 2200374"/>
              <a:gd name="connsiteY4" fmla="*/ 838200 h 1459333"/>
              <a:gd name="connsiteX5" fmla="*/ 1781274 w 2200374"/>
              <a:gd name="connsiteY5" fmla="*/ 628650 h 1459333"/>
              <a:gd name="connsiteX6" fmla="*/ 146876 w 2200374"/>
              <a:gd name="connsiteY6" fmla="*/ 1459333 h 1459333"/>
              <a:gd name="connsiteX0" fmla="*/ 146876 w 2200374"/>
              <a:gd name="connsiteY0" fmla="*/ 1459333 h 1459333"/>
              <a:gd name="connsiteX1" fmla="*/ 1781274 w 2200374"/>
              <a:gd name="connsiteY1" fmla="*/ 209550 h 1459333"/>
              <a:gd name="connsiteX2" fmla="*/ 1781274 w 2200374"/>
              <a:gd name="connsiteY2" fmla="*/ 0 h 1459333"/>
              <a:gd name="connsiteX3" fmla="*/ 2200374 w 2200374"/>
              <a:gd name="connsiteY3" fmla="*/ 419100 h 1459333"/>
              <a:gd name="connsiteX4" fmla="*/ 1781274 w 2200374"/>
              <a:gd name="connsiteY4" fmla="*/ 838200 h 1459333"/>
              <a:gd name="connsiteX5" fmla="*/ 1781274 w 2200374"/>
              <a:gd name="connsiteY5" fmla="*/ 628650 h 1459333"/>
              <a:gd name="connsiteX6" fmla="*/ 146876 w 2200374"/>
              <a:gd name="connsiteY6" fmla="*/ 1459333 h 1459333"/>
              <a:gd name="connsiteX0" fmla="*/ 146876 w 2200374"/>
              <a:gd name="connsiteY0" fmla="*/ 1459333 h 1459333"/>
              <a:gd name="connsiteX1" fmla="*/ 1781274 w 2200374"/>
              <a:gd name="connsiteY1" fmla="*/ 209550 h 1459333"/>
              <a:gd name="connsiteX2" fmla="*/ 1781274 w 2200374"/>
              <a:gd name="connsiteY2" fmla="*/ 0 h 1459333"/>
              <a:gd name="connsiteX3" fmla="*/ 2200374 w 2200374"/>
              <a:gd name="connsiteY3" fmla="*/ 419100 h 1459333"/>
              <a:gd name="connsiteX4" fmla="*/ 1781274 w 2200374"/>
              <a:gd name="connsiteY4" fmla="*/ 838200 h 1459333"/>
              <a:gd name="connsiteX5" fmla="*/ 1781274 w 2200374"/>
              <a:gd name="connsiteY5" fmla="*/ 628650 h 1459333"/>
              <a:gd name="connsiteX6" fmla="*/ 146876 w 2200374"/>
              <a:gd name="connsiteY6" fmla="*/ 1459333 h 1459333"/>
              <a:gd name="connsiteX0" fmla="*/ 146876 w 2026266"/>
              <a:gd name="connsiteY0" fmla="*/ 2013990 h 2013990"/>
              <a:gd name="connsiteX1" fmla="*/ 1607166 w 2026266"/>
              <a:gd name="connsiteY1" fmla="*/ 209550 h 2013990"/>
              <a:gd name="connsiteX2" fmla="*/ 1607166 w 2026266"/>
              <a:gd name="connsiteY2" fmla="*/ 0 h 2013990"/>
              <a:gd name="connsiteX3" fmla="*/ 2026266 w 2026266"/>
              <a:gd name="connsiteY3" fmla="*/ 419100 h 2013990"/>
              <a:gd name="connsiteX4" fmla="*/ 1607166 w 2026266"/>
              <a:gd name="connsiteY4" fmla="*/ 838200 h 2013990"/>
              <a:gd name="connsiteX5" fmla="*/ 1607166 w 2026266"/>
              <a:gd name="connsiteY5" fmla="*/ 628650 h 2013990"/>
              <a:gd name="connsiteX6" fmla="*/ 146876 w 2026266"/>
              <a:gd name="connsiteY6" fmla="*/ 2013990 h 201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6266" h="2013990">
                <a:moveTo>
                  <a:pt x="146876" y="2013990"/>
                </a:moveTo>
                <a:cubicBezTo>
                  <a:pt x="0" y="920258"/>
                  <a:pt x="881510" y="219013"/>
                  <a:pt x="1607166" y="209550"/>
                </a:cubicBezTo>
                <a:lnTo>
                  <a:pt x="1607166" y="0"/>
                </a:lnTo>
                <a:lnTo>
                  <a:pt x="2026266" y="419100"/>
                </a:lnTo>
                <a:lnTo>
                  <a:pt x="1607166" y="838200"/>
                </a:lnTo>
                <a:lnTo>
                  <a:pt x="1607166" y="628650"/>
                </a:lnTo>
                <a:cubicBezTo>
                  <a:pt x="1149600" y="587052"/>
                  <a:pt x="285258" y="973841"/>
                  <a:pt x="146876" y="201399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34" y="4759285"/>
            <a:ext cx="3490782" cy="10858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498646" y="547191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Pond collapse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659" y="5498217"/>
            <a:ext cx="1678545" cy="1175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1264" y="1260017"/>
            <a:ext cx="2009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Kirwan &amp; </a:t>
            </a:r>
            <a:r>
              <a:rPr lang="en-US" sz="1200" dirty="0" err="1" smtClean="0"/>
              <a:t>Megonigal</a:t>
            </a:r>
            <a:r>
              <a:rPr lang="en-US" sz="1200" dirty="0" smtClean="0"/>
              <a:t>  2016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337130" y="1142070"/>
            <a:ext cx="2009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Kirwan &amp; </a:t>
            </a:r>
            <a:r>
              <a:rPr lang="en-US" sz="1200" dirty="0" err="1" smtClean="0"/>
              <a:t>Megonigal</a:t>
            </a:r>
            <a:r>
              <a:rPr lang="en-US" sz="1200" dirty="0" smtClean="0"/>
              <a:t>  2016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972201" y="4658683"/>
            <a:ext cx="1199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Mariotti</a:t>
            </a:r>
            <a:r>
              <a:rPr lang="en-US" sz="1200" dirty="0" smtClean="0"/>
              <a:t> 2016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86496" y="6489291"/>
            <a:ext cx="965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CWPRA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Salt marsh distress</a:t>
            </a:r>
            <a:endParaRPr lang="en-US" dirty="0"/>
          </a:p>
        </p:txBody>
      </p:sp>
      <p:pic>
        <p:nvPicPr>
          <p:cNvPr id="5" name="Content Placeholder 4" descr="P101064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2431" y="2824090"/>
            <a:ext cx="2768138" cy="207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P101067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324600" y="5029200"/>
            <a:ext cx="2235200" cy="1676400"/>
          </a:xfrm>
          <a:prstGeom prst="rect">
            <a:avLst/>
          </a:prstGeom>
        </p:spPr>
      </p:pic>
      <p:pic>
        <p:nvPicPr>
          <p:cNvPr id="8" name="Picture 7" descr="P1010637.JPG"/>
          <p:cNvPicPr>
            <a:picLocks noChangeAspect="1"/>
          </p:cNvPicPr>
          <p:nvPr/>
        </p:nvPicPr>
        <p:blipFill>
          <a:blip r:embed="rId5" cstate="screen">
            <a:lum bright="10000" contrast="20000"/>
          </a:blip>
          <a:srcRect/>
          <a:stretch>
            <a:fillRect/>
          </a:stretch>
        </p:blipFill>
        <p:spPr>
          <a:xfrm>
            <a:off x="228600" y="1524000"/>
            <a:ext cx="2944090" cy="1295400"/>
          </a:xfrm>
          <a:prstGeom prst="rect">
            <a:avLst/>
          </a:prstGeom>
        </p:spPr>
      </p:pic>
      <p:pic>
        <p:nvPicPr>
          <p:cNvPr id="9" name="Picture 8" descr="P101065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4876800"/>
            <a:ext cx="3124200" cy="1828800"/>
          </a:xfrm>
          <a:prstGeom prst="rect">
            <a:avLst/>
          </a:prstGeom>
        </p:spPr>
      </p:pic>
      <p:pic>
        <p:nvPicPr>
          <p:cNvPr id="10" name="Picture 9" descr="P101067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7400" y="1752600"/>
            <a:ext cx="2971800" cy="1295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9000" y="1981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Active edge erosion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9000" y="53340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Extensive pools and </a:t>
            </a:r>
            <a:r>
              <a:rPr lang="en-US" dirty="0" err="1" smtClean="0"/>
              <a:t>pannes</a:t>
            </a:r>
            <a:r>
              <a:rPr lang="en-US" dirty="0" smtClean="0"/>
              <a:t> – actively growing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3657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of subsidence in marsh interior – veg </a:t>
            </a:r>
            <a:r>
              <a:rPr lang="en-US" dirty="0" err="1" smtClean="0"/>
              <a:t>dieoff</a:t>
            </a:r>
            <a:endParaRPr lang="en-US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477000" y="3124200"/>
            <a:ext cx="156117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9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underlying causes of marsh stress?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Potential stressors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267200" cy="3951288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dirty="0" smtClean="0"/>
              <a:t>Hydrological changes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Rising sea levels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Increased wave energy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Physical barriers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Reduced sediment loading/deposition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Vegetation stress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Waterlogging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Loss of elevation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Erosion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54" r="11390"/>
          <a:stretch/>
        </p:blipFill>
        <p:spPr>
          <a:xfrm>
            <a:off x="4398943" y="1905000"/>
            <a:ext cx="4335268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765885">
            <a:off x="35760" y="3494155"/>
            <a:ext cx="119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Leading to</a:t>
            </a:r>
            <a:endParaRPr lang="en-US" sz="20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63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restore degraded marshes?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</a:t>
            </a:r>
            <a:r>
              <a:rPr lang="en-US" dirty="0" smtClean="0"/>
              <a:t>barriers (culverts, levees, tide gates)</a:t>
            </a:r>
            <a:endParaRPr lang="en-US" dirty="0"/>
          </a:p>
          <a:p>
            <a:pPr lvl="1"/>
            <a:r>
              <a:rPr lang="en-US" dirty="0"/>
              <a:t>Restore hydrologic </a:t>
            </a:r>
            <a:r>
              <a:rPr lang="en-US" dirty="0" smtClean="0"/>
              <a:t>connectivity</a:t>
            </a:r>
          </a:p>
          <a:p>
            <a:pPr lvl="1"/>
            <a:r>
              <a:rPr lang="en-US" dirty="0" smtClean="0"/>
              <a:t>Facilitate </a:t>
            </a:r>
            <a:r>
              <a:rPr lang="en-US" dirty="0"/>
              <a:t>sediment transport into marsh</a:t>
            </a:r>
          </a:p>
          <a:p>
            <a:r>
              <a:rPr lang="en-US" dirty="0"/>
              <a:t>Remove ditches/depressions</a:t>
            </a:r>
          </a:p>
          <a:p>
            <a:pPr lvl="1"/>
            <a:r>
              <a:rPr lang="en-US" dirty="0"/>
              <a:t>Restore natural hydrograph (</a:t>
            </a:r>
            <a:r>
              <a:rPr lang="en-US" dirty="0" err="1"/>
              <a:t>overdrained</a:t>
            </a:r>
            <a:r>
              <a:rPr lang="en-US" dirty="0"/>
              <a:t> marsh)</a:t>
            </a:r>
          </a:p>
          <a:p>
            <a:pPr lvl="1"/>
            <a:r>
              <a:rPr lang="en-US" dirty="0"/>
              <a:t>Remove local sediment sinks</a:t>
            </a:r>
          </a:p>
          <a:p>
            <a:r>
              <a:rPr lang="en-US" dirty="0" smtClean="0"/>
              <a:t>Raise elevation</a:t>
            </a:r>
          </a:p>
          <a:p>
            <a:pPr lvl="1"/>
            <a:r>
              <a:rPr lang="en-US" dirty="0"/>
              <a:t>Decrease inundation</a:t>
            </a:r>
          </a:p>
          <a:p>
            <a:pPr lvl="1"/>
            <a:r>
              <a:rPr lang="en-US" dirty="0"/>
              <a:t>Alleviates flooding and sulfide stress</a:t>
            </a:r>
          </a:p>
          <a:p>
            <a:pPr lvl="1"/>
            <a:r>
              <a:rPr lang="en-US" dirty="0" smtClean="0"/>
              <a:t>What about filling pools?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-914400" y="4267200"/>
            <a:ext cx="7467600" cy="2209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2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Thin-layer placement in wetlands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11746" y="1417638"/>
            <a:ext cx="5065126" cy="3886200"/>
          </a:xfrm>
        </p:spPr>
        <p:txBody>
          <a:bodyPr/>
          <a:lstStyle/>
          <a:p>
            <a:pPr marL="342900" lvl="1" indent="-342900"/>
            <a:r>
              <a:rPr lang="en-US" dirty="0" smtClean="0"/>
              <a:t>Placement of a thickness of dredged material that does not transform the receiving habitat’s ecological function (Wilber, 1992)</a:t>
            </a:r>
          </a:p>
          <a:p>
            <a:pPr marL="342900" lvl="1" indent="-342900"/>
            <a:r>
              <a:rPr lang="en-US" dirty="0" smtClean="0"/>
              <a:t>Has also been used to describe placements ranging in depth from cm to 1 m</a:t>
            </a:r>
          </a:p>
          <a:p>
            <a:pPr marL="342900" lvl="1" indent="-342900"/>
            <a:r>
              <a:rPr lang="en-US" dirty="0" smtClean="0"/>
              <a:t>Developed and commonly used in Louisiana</a:t>
            </a:r>
          </a:p>
          <a:p>
            <a:pPr marL="342900" lvl="1" indent="-342900"/>
            <a:r>
              <a:rPr lang="en-US" dirty="0" smtClean="0"/>
              <a:t>Few demonstration projects</a:t>
            </a:r>
          </a:p>
          <a:p>
            <a:pPr marL="742950" lvl="3" indent="-285750"/>
            <a:r>
              <a:rPr lang="en-US" sz="1600" dirty="0" smtClean="0"/>
              <a:t>Blackwater NWR (Maryland)</a:t>
            </a:r>
          </a:p>
          <a:p>
            <a:pPr marL="742950" lvl="3" indent="-285750"/>
            <a:r>
              <a:rPr lang="en-US" sz="1600" dirty="0" smtClean="0"/>
              <a:t>New Jersey – Avalon, Fortescue, Ring Island</a:t>
            </a:r>
          </a:p>
          <a:p>
            <a:pPr marL="742950" lvl="3" indent="-285750"/>
            <a:r>
              <a:rPr lang="en-US" sz="1600" dirty="0" smtClean="0"/>
              <a:t>Seal Beach, CA</a:t>
            </a:r>
          </a:p>
          <a:p>
            <a:pPr marL="742950" lvl="3" indent="-285750"/>
            <a:r>
              <a:rPr lang="en-US" sz="1600" dirty="0" smtClean="0"/>
              <a:t>Galveston Bay</a:t>
            </a:r>
            <a:endParaRPr lang="en-US" sz="1600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7400" y="4191000"/>
            <a:ext cx="2997159" cy="162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 descr="H:\AVALON TLP\2014_12_30\IMG_2906.JPG"/>
          <p:cNvPicPr>
            <a:picLocks noGrp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465" y="1417638"/>
            <a:ext cx="3092335" cy="2061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05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Enriching marshes with DM: how much do we add?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76400"/>
            <a:ext cx="4268788" cy="4948734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Biological vs. construction target elevations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Meta-analysis of documented thin-layer sites shows upper intertidal range results in greatest marsh resilience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Elevation relative to the tide changes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Determining goal elevation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Goals for restoration (low versus high marsh)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Relative sea level rise rate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Predicted settling, consolidation, and compression</a:t>
            </a:r>
            <a:endParaRPr lang="en-US" sz="1800" b="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121" y="4415334"/>
            <a:ext cx="4419600" cy="22098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121" y="1676400"/>
            <a:ext cx="4419600" cy="2624137"/>
          </a:xfrm>
        </p:spPr>
      </p:pic>
    </p:spTree>
    <p:extLst>
      <p:ext uri="{BB962C8B-B14F-4D97-AF65-F5344CB8AC3E}">
        <p14:creationId xmlns:p14="http://schemas.microsoft.com/office/powerpoint/2010/main" val="8164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marsh elevation response </a:t>
            </a:r>
            <a:r>
              <a:rPr lang="en-US" dirty="0" smtClean="0"/>
              <a:t>to SLR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Marsh Equilibrium Model (MEM) projects future conditions based on known interactions between biomass and accretion </a:t>
            </a:r>
          </a:p>
          <a:p>
            <a:r>
              <a:rPr lang="en-US" sz="1800" dirty="0" smtClean="0"/>
              <a:t>Developed at University of South Carolina by Dr. James Morris</a:t>
            </a:r>
            <a:endParaRPr lang="en-US" sz="1800" dirty="0"/>
          </a:p>
          <a:p>
            <a:r>
              <a:rPr lang="en-US" sz="1800" dirty="0" smtClean="0"/>
              <a:t>Integrated with new versions of SLAMM to better predict accretion</a:t>
            </a:r>
          </a:p>
          <a:p>
            <a:r>
              <a:rPr lang="en-US" sz="1800" dirty="0" smtClean="0"/>
              <a:t>1-D and 2-D versions available with web, Excel, and ArcGIS interfaces</a:t>
            </a:r>
          </a:p>
          <a:p>
            <a:r>
              <a:rPr lang="en-US" sz="1800" dirty="0" smtClean="0"/>
              <a:t>Outputs include</a:t>
            </a:r>
          </a:p>
          <a:p>
            <a:pPr lvl="1"/>
            <a:r>
              <a:rPr lang="en-US" sz="1400" dirty="0" smtClean="0"/>
              <a:t>Marsh elevation</a:t>
            </a:r>
          </a:p>
          <a:p>
            <a:pPr lvl="1"/>
            <a:r>
              <a:rPr lang="en-US" sz="1400" dirty="0" smtClean="0"/>
              <a:t>Above and below ground biomass</a:t>
            </a:r>
          </a:p>
          <a:p>
            <a:pPr lvl="1"/>
            <a:r>
              <a:rPr lang="en-US" sz="1400" dirty="0" smtClean="0"/>
              <a:t>Soil OM</a:t>
            </a:r>
          </a:p>
          <a:p>
            <a:pPr lvl="1"/>
            <a:r>
              <a:rPr lang="en-US" sz="1400" dirty="0" smtClean="0"/>
              <a:t>Carbon sequestration</a:t>
            </a:r>
          </a:p>
          <a:p>
            <a:pPr lvl="1"/>
            <a:endParaRPr lang="en-US" sz="1400" dirty="0" smtClean="0"/>
          </a:p>
        </p:txBody>
      </p:sp>
      <p:pic>
        <p:nvPicPr>
          <p:cNvPr id="1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76" y="1417638"/>
            <a:ext cx="4296492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goal: update MEM to model the effects of TLP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Collaboration with ERDC and University of South Carolina (Jim Morris)</a:t>
            </a:r>
          </a:p>
          <a:p>
            <a:r>
              <a:rPr lang="en-US" dirty="0" smtClean="0"/>
              <a:t>Key issues</a:t>
            </a:r>
          </a:p>
          <a:p>
            <a:pPr lvl="1"/>
            <a:r>
              <a:rPr lang="en-US" dirty="0" smtClean="0"/>
              <a:t>When do consolidation processes switch from being dominated by physical processes (modeled by PSDDF) to biologically-mediated processes?</a:t>
            </a:r>
          </a:p>
          <a:p>
            <a:pPr lvl="1"/>
            <a:r>
              <a:rPr lang="en-US" dirty="0" smtClean="0"/>
              <a:t>How to model TLP-induced mortality (proportional to placement thicknesses?</a:t>
            </a:r>
          </a:p>
          <a:p>
            <a:pPr lvl="1"/>
            <a:r>
              <a:rPr lang="en-US" dirty="0" smtClean="0"/>
              <a:t>How long does vegetation take to recover or recolonize?</a:t>
            </a:r>
          </a:p>
          <a:p>
            <a:pPr lvl="1"/>
            <a:r>
              <a:rPr lang="en-US" dirty="0" smtClean="0"/>
              <a:t>How to account for replanting/reseeding?</a:t>
            </a:r>
            <a:endParaRPr lang="en-US" dirty="0"/>
          </a:p>
        </p:txBody>
      </p:sp>
      <p:pic>
        <p:nvPicPr>
          <p:cNvPr id="51202" name="Picture 2" descr="https://lh5.googleusercontent.com/proxy/l2dshqffILnYWFC8lyStvyRIv7ju7ONR6xyoojyEGkg7suvaABYuIVG64YzzRPioc_2qwLz6guyu0Fh5JVw26d3VLx2r3YZgWgmTAKNYEbTK9zfWWLUnR5wuOYi_hXfSHvIK2caLwLUIZzOB2Bk7eLuKWo1EvPQ=w160-h160-k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6159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2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DC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lid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ERDC</Template>
  <TotalTime>2717</TotalTime>
  <Words>657</Words>
  <Application>Microsoft Office PowerPoint</Application>
  <PresentationFormat>On-screen Show (4:3)</PresentationFormat>
  <Paragraphs>91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Segoe Print</vt:lpstr>
      <vt:lpstr>Wingdings</vt:lpstr>
      <vt:lpstr>Wingdings 3</vt:lpstr>
      <vt:lpstr>ERDC</vt:lpstr>
      <vt:lpstr>1_Title Master</vt:lpstr>
      <vt:lpstr>Slide Master</vt:lpstr>
      <vt:lpstr>Simulating wetland thin layer placement with the Marsh Equilibrium Model </vt:lpstr>
      <vt:lpstr>Primer: salt marsh dynamics</vt:lpstr>
      <vt:lpstr>Salt marsh distress</vt:lpstr>
      <vt:lpstr>What are the underlying causes of marsh stress?</vt:lpstr>
      <vt:lpstr>How can we restore degraded marshes? </vt:lpstr>
      <vt:lpstr>Thin-layer placement in wetlands</vt:lpstr>
      <vt:lpstr>Enriching marshes with DM: how much do we add?</vt:lpstr>
      <vt:lpstr>Long-term marsh elevation response to SLR</vt:lpstr>
      <vt:lpstr>Project goal: update MEM to model the effects of TLP </vt:lpstr>
      <vt:lpstr>PowerPoint Presentation</vt:lpstr>
      <vt:lpstr>Initial takeaways</vt:lpstr>
    </vt:vector>
  </TitlesOfParts>
  <Company>United States Army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Philadelphia District: Stone Harbor black skimmer habitat and thin-layer placement</dc:title>
  <dc:creator>U4EEWCDP</dc:creator>
  <cp:lastModifiedBy>Todd</cp:lastModifiedBy>
  <cp:revision>138</cp:revision>
  <dcterms:created xsi:type="dcterms:W3CDTF">2015-05-22T19:34:09Z</dcterms:created>
  <dcterms:modified xsi:type="dcterms:W3CDTF">2017-04-19T13:28:11Z</dcterms:modified>
</cp:coreProperties>
</file>