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6" r:id="rId7"/>
    <p:sldId id="262" r:id="rId8"/>
    <p:sldId id="265" r:id="rId9"/>
    <p:sldId id="264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1F485-C85B-46E0-BE86-96F8BF814E1B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7BE50-9DE2-4FAD-9143-23C335399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5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E50-9DE2-4FAD-9143-23C3353993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1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E50-9DE2-4FAD-9143-23C3353993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1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E50-9DE2-4FAD-9143-23C3353993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47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E50-9DE2-4FAD-9143-23C3353993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37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E50-9DE2-4FAD-9143-23C3353993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63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E50-9DE2-4FAD-9143-23C3353993F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3278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19ADE57-299C-462C-B3A2-678D10077708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2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7BE50-9DE2-4FAD-9143-23C3353993F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8114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53E611-85BF-426B-A989-091C8F986E43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848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0B8C7-B8AB-4ABE-BC62-A09692445F54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2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60A5F-4426-41F5-9BAE-60875AD3DE3C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7AE0-916D-45D0-B748-E80D02F53A9E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7FAE1-7A1D-4A91-872C-A1EB99EC3D44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5C20D-955A-4DEE-9B0E-B65F8BC9E7A1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E6703-DF0A-4F78-8719-1E945754D3AF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57F50-4CF3-4BED-BFCC-4FDD50836043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E8874-5516-43CC-9DE7-39694E97906E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72EA-D62A-459F-BD4B-478B200AA2EA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5EDD4-B244-475D-B336-1416895BA1BC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BDF31-578A-4547-86D7-0709E9B5B17F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F903-DD39-4769-AC6A-2F0EC7F65D15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BC31-C456-4D8C-9CEB-DC6AD77D23D5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313A-DC8C-4218-9462-4B427A206F6F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7DC2E-1BDF-472B-8E18-761C5E2B7880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6D65-BFD6-4D8C-BDAB-43FBBE723FF6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430C5-CD3F-40CE-AEAF-2558C89C86BD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A68CB-F813-4301-870B-CF5C4880B3EC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4A86F6D-4163-4D8E-89A5-EB59773049F6}" type="datetime1">
              <a:rPr lang="en-US" smtClean="0"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BENEFICIAL USE OF </a:t>
            </a:r>
            <a:r>
              <a:rPr lang="en-US" dirty="0"/>
              <a:t>Dredge Material </a:t>
            </a:r>
            <a:r>
              <a:rPr lang="en-US" dirty="0" err="1" smtClean="0"/>
              <a:t>tHROUGH</a:t>
            </a:r>
            <a:r>
              <a:rPr lang="en-US" dirty="0" smtClean="0"/>
              <a:t> placement </a:t>
            </a:r>
            <a:r>
              <a:rPr lang="en-US" dirty="0"/>
              <a:t>in the </a:t>
            </a:r>
            <a:r>
              <a:rPr lang="en-US" dirty="0" smtClean="0"/>
              <a:t>Nearshore/Beach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E. Randall</a:t>
            </a:r>
          </a:p>
          <a:p>
            <a:r>
              <a:rPr lang="en-US" dirty="0" smtClean="0"/>
              <a:t>Center for Dredging Studies</a:t>
            </a:r>
          </a:p>
          <a:p>
            <a:r>
              <a:rPr lang="en-US" dirty="0" smtClean="0"/>
              <a:t>Department of Ocean Engineering</a:t>
            </a:r>
          </a:p>
          <a:p>
            <a:r>
              <a:rPr lang="en-US" dirty="0" smtClean="0"/>
              <a:t>Texas A&amp;M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0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48" y="422031"/>
            <a:ext cx="8273615" cy="4378569"/>
          </a:xfrm>
        </p:spPr>
      </p:pic>
    </p:spTree>
    <p:extLst>
      <p:ext uri="{BB962C8B-B14F-4D97-AF65-F5344CB8AC3E}">
        <p14:creationId xmlns:p14="http://schemas.microsoft.com/office/powerpoint/2010/main" val="382700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Underwater nearshore berms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655042" cy="421884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Berms classified as sacrificial (feeder) , protection, and containment.  Feeds shoreline, breaks waves, acts bar</a:t>
            </a:r>
          </a:p>
          <a:p>
            <a:r>
              <a:rPr lang="en-US" dirty="0" smtClean="0"/>
              <a:t>South Padre Island (4000 </a:t>
            </a:r>
            <a:r>
              <a:rPr lang="en-US" dirty="0" err="1" smtClean="0"/>
              <a:t>ft</a:t>
            </a:r>
            <a:r>
              <a:rPr lang="en-US" dirty="0" smtClean="0"/>
              <a:t> long in 20 </a:t>
            </a:r>
            <a:r>
              <a:rPr lang="en-US" dirty="0" err="1" smtClean="0"/>
              <a:t>ft</a:t>
            </a:r>
            <a:r>
              <a:rPr lang="en-US" dirty="0" smtClean="0"/>
              <a:t> water depth)</a:t>
            </a:r>
          </a:p>
          <a:p>
            <a:r>
              <a:rPr lang="en-US" dirty="0" smtClean="0"/>
              <a:t>Mobile Bay, Alabama</a:t>
            </a:r>
          </a:p>
          <a:p>
            <a:r>
              <a:rPr lang="en-US" dirty="0" smtClean="0"/>
              <a:t>Shallow draft hopper dredge </a:t>
            </a:r>
            <a:r>
              <a:rPr lang="en-US" dirty="0" err="1" smtClean="0"/>
              <a:t>Murden</a:t>
            </a:r>
            <a:r>
              <a:rPr lang="en-US" dirty="0" smtClean="0"/>
              <a:t> (</a:t>
            </a:r>
            <a:r>
              <a:rPr lang="en-US" dirty="0"/>
              <a:t>Length Overall: </a:t>
            </a:r>
            <a:r>
              <a:rPr lang="en-US" dirty="0" smtClean="0"/>
              <a:t>156’, </a:t>
            </a:r>
            <a:r>
              <a:rPr lang="en-US" dirty="0"/>
              <a:t> Hull Breadth: 35</a:t>
            </a:r>
            <a:r>
              <a:rPr lang="en-US" dirty="0" smtClean="0"/>
              <a:t>’, </a:t>
            </a:r>
            <a:r>
              <a:rPr lang="en-US" dirty="0"/>
              <a:t>Hull Depth: 10’-9</a:t>
            </a:r>
            <a:r>
              <a:rPr lang="en-US" dirty="0" smtClean="0"/>
              <a:t>”, </a:t>
            </a:r>
            <a:r>
              <a:rPr lang="en-US" dirty="0"/>
              <a:t>Draft: Bow 3’-10”, Stern 4’-</a:t>
            </a:r>
            <a:r>
              <a:rPr lang="en-US" dirty="0" smtClean="0"/>
              <a:t>7, Max </a:t>
            </a:r>
            <a:r>
              <a:rPr lang="en-US" dirty="0"/>
              <a:t>Hopper Load: 512 cu </a:t>
            </a:r>
            <a:r>
              <a:rPr lang="en-US" dirty="0" err="1"/>
              <a:t>yds</a:t>
            </a:r>
            <a:r>
              <a:rPr lang="en-US" dirty="0"/>
              <a:t> </a:t>
            </a:r>
          </a:p>
          <a:p>
            <a:r>
              <a:rPr lang="en-US" dirty="0" smtClean="0"/>
              <a:t>Shallow </a:t>
            </a:r>
            <a:r>
              <a:rPr lang="en-US" dirty="0"/>
              <a:t>draft hopper dredge </a:t>
            </a:r>
            <a:r>
              <a:rPr lang="en-US" dirty="0" smtClean="0"/>
              <a:t>Currituck (</a:t>
            </a:r>
            <a:r>
              <a:rPr lang="en-US" dirty="0"/>
              <a:t> Length, Overall  150’-0</a:t>
            </a:r>
            <a:r>
              <a:rPr lang="en-US" dirty="0" smtClean="0"/>
              <a:t>”, </a:t>
            </a:r>
            <a:r>
              <a:rPr lang="en-US" dirty="0"/>
              <a:t> Beam, Molded  30’-7</a:t>
            </a:r>
            <a:r>
              <a:rPr lang="en-US" dirty="0" smtClean="0"/>
              <a:t>”, </a:t>
            </a:r>
            <a:r>
              <a:rPr lang="en-US" dirty="0"/>
              <a:t> Draft, Light  3’-4</a:t>
            </a:r>
            <a:r>
              <a:rPr lang="en-US" dirty="0" smtClean="0"/>
              <a:t>”, </a:t>
            </a:r>
            <a:r>
              <a:rPr lang="en-US" dirty="0"/>
              <a:t> Draft, Loaded  7’-6</a:t>
            </a:r>
            <a:r>
              <a:rPr lang="en-US" dirty="0" smtClean="0"/>
              <a:t>”, </a:t>
            </a:r>
            <a:r>
              <a:rPr lang="en-US" dirty="0"/>
              <a:t> Capacity  315 cubic yards                         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626" y="158449"/>
            <a:ext cx="3976819" cy="24446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2310" y="3113942"/>
            <a:ext cx="2691225" cy="179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5019" y="3113942"/>
            <a:ext cx="255270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9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Placement in littoral current to maintain coast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4212" y="685800"/>
            <a:ext cx="4072426" cy="36152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Locate ODMDS in littoral zone</a:t>
            </a:r>
          </a:p>
          <a:p>
            <a:r>
              <a:rPr lang="en-US" dirty="0" smtClean="0"/>
              <a:t>Regulate height of dredged </a:t>
            </a:r>
            <a:r>
              <a:rPr lang="en-US" dirty="0" smtClean="0"/>
              <a:t>material above original seafloor</a:t>
            </a:r>
            <a:endParaRPr lang="en-US" dirty="0" smtClean="0"/>
          </a:p>
          <a:p>
            <a:r>
              <a:rPr lang="en-US" dirty="0" smtClean="0"/>
              <a:t>Locate </a:t>
            </a:r>
            <a:r>
              <a:rPr lang="en-US" dirty="0" smtClean="0"/>
              <a:t>disposal area </a:t>
            </a:r>
            <a:r>
              <a:rPr lang="en-US" dirty="0" smtClean="0"/>
              <a:t>where the dredged material can be mobilized (dispersed)</a:t>
            </a:r>
          </a:p>
          <a:p>
            <a:r>
              <a:rPr lang="en-US" dirty="0" smtClean="0"/>
              <a:t>Columbia River dredged material placement in littoral zone (out to 100 </a:t>
            </a:r>
            <a:r>
              <a:rPr lang="en-US" dirty="0" err="1" smtClean="0"/>
              <a:t>ft</a:t>
            </a:r>
            <a:r>
              <a:rPr lang="en-US" dirty="0" smtClean="0"/>
              <a:t> water depth)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900" y="395654"/>
            <a:ext cx="6645914" cy="290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8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 nourishment &amp; Land reclamation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264" y="406826"/>
            <a:ext cx="4600920" cy="242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7" y="406826"/>
            <a:ext cx="3238500" cy="2428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877" y="3102671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Weeks Magdalen (8550 cy)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23984" y="3102671"/>
            <a:ext cx="330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GLDD Ellis Island ( 15,000 cy)</a:t>
            </a:r>
            <a:endParaRPr lang="en-US" dirty="0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 b="6268"/>
          <a:stretch>
            <a:fillRect/>
          </a:stretch>
        </p:blipFill>
        <p:spPr bwMode="auto">
          <a:xfrm>
            <a:off x="8179203" y="406826"/>
            <a:ext cx="389242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420" y="2900646"/>
            <a:ext cx="2693011" cy="28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17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289" y="5849327"/>
            <a:ext cx="8534400" cy="798145"/>
          </a:xfrm>
        </p:spPr>
        <p:txBody>
          <a:bodyPr/>
          <a:lstStyle/>
          <a:p>
            <a:r>
              <a:rPr lang="en-US" dirty="0" smtClean="0"/>
              <a:t>Maintenance of barrier islands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77" y="33277"/>
            <a:ext cx="2967199" cy="44507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113" y="2494873"/>
            <a:ext cx="6132576" cy="30169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889" y="33278"/>
            <a:ext cx="6400800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6" y="2162908"/>
            <a:ext cx="2921173" cy="35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9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1" y="5492150"/>
            <a:ext cx="6828692" cy="112834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Building dunes &amp; Resilience 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193431" y="753098"/>
            <a:ext cx="6066692" cy="473905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Construct dunes with dredged material</a:t>
            </a:r>
          </a:p>
          <a:p>
            <a:r>
              <a:rPr lang="en-US" altLang="en-US" sz="2400" dirty="0"/>
              <a:t>Vegetate dunes</a:t>
            </a:r>
          </a:p>
          <a:p>
            <a:pPr eaLnBrk="1" hangingPunct="1"/>
            <a:r>
              <a:rPr lang="en-US" altLang="en-US" sz="2400" dirty="0" smtClean="0"/>
              <a:t>Develop </a:t>
            </a:r>
            <a:r>
              <a:rPr lang="en-US" altLang="en-US" sz="2400" dirty="0"/>
              <a:t>regulations for public use of dunes and for maintaining dunes</a:t>
            </a:r>
          </a:p>
          <a:p>
            <a:pPr eaLnBrk="1" hangingPunct="1"/>
            <a:r>
              <a:rPr lang="en-US" altLang="en-US" sz="2400" dirty="0"/>
              <a:t>Maintain dune structures for coastal communities</a:t>
            </a:r>
          </a:p>
          <a:p>
            <a:pPr eaLnBrk="1" hangingPunct="1"/>
            <a:r>
              <a:rPr lang="en-US" altLang="en-US" sz="2400" dirty="0" smtClean="0"/>
              <a:t>Elevate </a:t>
            </a:r>
            <a:r>
              <a:rPr lang="en-US" altLang="en-US" sz="2400" dirty="0"/>
              <a:t>and vegetate dunes</a:t>
            </a:r>
          </a:p>
          <a:p>
            <a:pPr eaLnBrk="1" hangingPunct="1"/>
            <a:r>
              <a:rPr lang="en-US" altLang="en-US" sz="2400" dirty="0"/>
              <a:t>Restrict access through dunes</a:t>
            </a:r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805E14E-3077-4335-8AF3-B57941F9F6C9}" type="slidenum">
              <a:rPr lang="en-US" altLang="en-US">
                <a:solidFill>
                  <a:srgbClr val="FFFFFF"/>
                </a:solidFill>
              </a:rPr>
              <a:pPr/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4342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1244" y="0"/>
            <a:ext cx="3862265" cy="2572973"/>
          </a:xfrm>
        </p:spPr>
      </p:pic>
      <p:pic>
        <p:nvPicPr>
          <p:cNvPr id="14343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2"/>
          <a:stretch>
            <a:fillRect/>
          </a:stretch>
        </p:blipFill>
        <p:spPr bwMode="auto">
          <a:xfrm>
            <a:off x="7150933" y="4431450"/>
            <a:ext cx="4354512" cy="2189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52"/>
          <a:stretch>
            <a:fillRect/>
          </a:stretch>
        </p:blipFill>
        <p:spPr bwMode="auto">
          <a:xfrm>
            <a:off x="6782533" y="2547681"/>
            <a:ext cx="4823314" cy="213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77" y="219075"/>
            <a:ext cx="3017692" cy="22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4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81" y="5566214"/>
            <a:ext cx="8534400" cy="1002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Underwater habitat for marine life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27" y="3557382"/>
            <a:ext cx="3467568" cy="22495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8" y="69799"/>
            <a:ext cx="53721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50" y="3557382"/>
            <a:ext cx="3473456" cy="19207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8" y="2709341"/>
            <a:ext cx="4703644" cy="31300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10" y="69799"/>
            <a:ext cx="4286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49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107" y="254976"/>
            <a:ext cx="4317023" cy="10374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/>
              <a:t>Wetlands Restoration &amp; Thin Layer Placement</a:t>
            </a:r>
          </a:p>
        </p:txBody>
      </p:sp>
      <p:pic>
        <p:nvPicPr>
          <p:cNvPr id="18435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 t="52003" r="52921" b="33333"/>
          <a:stretch>
            <a:fillRect/>
          </a:stretch>
        </p:blipFill>
        <p:spPr>
          <a:xfrm>
            <a:off x="6567796" y="4299440"/>
            <a:ext cx="3795404" cy="2372128"/>
          </a:xfr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>
          <a:xfrm>
            <a:off x="238964" y="1455496"/>
            <a:ext cx="4271490" cy="2843944"/>
          </a:xfrm>
        </p:spPr>
        <p:txBody>
          <a:bodyPr rtlCol="0">
            <a:norm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Fine grained dredged material from GIWW is excellent source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Thin layer (2-6 inches) placement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Dredged material jetted into the wetland area to replenish sediment</a:t>
            </a:r>
            <a:endParaRPr lang="en-US" dirty="0"/>
          </a:p>
        </p:txBody>
      </p:sp>
      <p:sp>
        <p:nvSpPr>
          <p:cNvPr id="1843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46FD58-F032-410E-B2D3-E6569A599594}" type="slidenum">
              <a:rPr lang="en-US" altLang="en-US">
                <a:solidFill>
                  <a:srgbClr val="FFFFFF"/>
                </a:solidFill>
              </a:rPr>
              <a:pPr/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8439" name="Content Placeholder 10"/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1830" y="157163"/>
            <a:ext cx="4038600" cy="3911600"/>
          </a:xfrm>
        </p:spPr>
      </p:pic>
      <p:pic>
        <p:nvPicPr>
          <p:cNvPr id="18440" name="Content Placeholder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53146" r="9190" b="30692"/>
          <a:stretch>
            <a:fillRect/>
          </a:stretch>
        </p:blipFill>
        <p:spPr bwMode="auto">
          <a:xfrm>
            <a:off x="2275906" y="4299439"/>
            <a:ext cx="3300801" cy="237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378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5073162"/>
            <a:ext cx="8534400" cy="9212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Texas GIWW</a:t>
            </a:r>
            <a:endParaRPr lang="en-US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119553" y="782515"/>
            <a:ext cx="6451967" cy="44583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Randall et al  (2000) report to </a:t>
            </a:r>
            <a:r>
              <a:rPr lang="en-US" altLang="en-US" dirty="0" err="1"/>
              <a:t>TxDOT</a:t>
            </a:r>
            <a:endParaRPr lang="en-US" altLang="en-US" dirty="0"/>
          </a:p>
          <a:p>
            <a:pPr eaLnBrk="1" hangingPunct="1"/>
            <a:r>
              <a:rPr lang="en-US" altLang="en-US" dirty="0"/>
              <a:t>~10 MCY dredged material (DM) removed from Texas GIWW each year. Total of ~25 MCY of DM removed from Texas waterways</a:t>
            </a:r>
          </a:p>
          <a:p>
            <a:pPr eaLnBrk="1" hangingPunct="1"/>
            <a:r>
              <a:rPr lang="en-US" altLang="en-US" dirty="0"/>
              <a:t>Beneficial use possibilities</a:t>
            </a:r>
          </a:p>
          <a:p>
            <a:pPr lvl="1" eaLnBrk="1" hangingPunct="1"/>
            <a:r>
              <a:rPr lang="en-US" altLang="en-US" dirty="0" smtClean="0"/>
              <a:t>Thin layer disposal for wetland restoration </a:t>
            </a:r>
          </a:p>
          <a:p>
            <a:pPr lvl="1" eaLnBrk="1" hangingPunct="1"/>
            <a:r>
              <a:rPr lang="en-US" altLang="en-US" dirty="0" smtClean="0"/>
              <a:t>Manufactured soil</a:t>
            </a:r>
          </a:p>
          <a:p>
            <a:pPr lvl="1" eaLnBrk="1" hangingPunct="1"/>
            <a:r>
              <a:rPr lang="en-US" altLang="en-US" dirty="0" smtClean="0"/>
              <a:t>Beach nourishment</a:t>
            </a:r>
          </a:p>
          <a:p>
            <a:pPr lvl="1" eaLnBrk="1" hangingPunct="1"/>
            <a:r>
              <a:rPr lang="en-US" altLang="en-US" dirty="0" smtClean="0"/>
              <a:t>Erosion control along Texas GIWW</a:t>
            </a:r>
          </a:p>
          <a:p>
            <a:pPr lvl="1" eaLnBrk="1" hangingPunct="1"/>
            <a:r>
              <a:rPr lang="en-US" altLang="en-US" dirty="0" smtClean="0"/>
              <a:t>Parks, recreation, port expansion</a:t>
            </a:r>
          </a:p>
          <a:p>
            <a:pPr lvl="1" eaLnBrk="1" hangingPunct="1"/>
            <a:endParaRPr lang="en-US" altLang="en-US" sz="1200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A808BE9-5B08-4E9D-9ECC-AE3DD5565B22}" type="slidenum">
              <a:rPr lang="en-US" altLang="en-US">
                <a:solidFill>
                  <a:srgbClr val="FFFFFF"/>
                </a:solidFill>
              </a:rPr>
              <a:pPr/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2" t="42815" r="18646" b="31184"/>
          <a:stretch>
            <a:fillRect/>
          </a:stretch>
        </p:blipFill>
        <p:spPr bwMode="auto">
          <a:xfrm>
            <a:off x="7809403" y="429906"/>
            <a:ext cx="38163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8716109" y="4003431"/>
            <a:ext cx="1230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b="1" dirty="0"/>
              <a:t>Courtesy </a:t>
            </a:r>
            <a:r>
              <a:rPr lang="en-US" altLang="en-US" sz="1000" b="1" dirty="0" err="1"/>
              <a:t>TxDOT</a:t>
            </a:r>
            <a:r>
              <a:rPr lang="en-US" altLang="en-US" sz="10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492077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313</TotalTime>
  <Words>306</Words>
  <Application>Microsoft Office PowerPoint</Application>
  <PresentationFormat>Widescreen</PresentationFormat>
  <Paragraphs>62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Slice</vt:lpstr>
      <vt:lpstr>BENEFICIAL USE OF Dredge Material tHROUGH placement in the Nearshore/Beach</vt:lpstr>
      <vt:lpstr>Underwater nearshore berms</vt:lpstr>
      <vt:lpstr>Placement in littoral current to maintain coast lines</vt:lpstr>
      <vt:lpstr>Beach nourishment &amp; Land reclamation</vt:lpstr>
      <vt:lpstr>Maintenance of barrier islands</vt:lpstr>
      <vt:lpstr>Building dunes &amp; Resilience </vt:lpstr>
      <vt:lpstr>Underwater habitat for marine life</vt:lpstr>
      <vt:lpstr>Wetlands Restoration &amp; Thin Layer Placement</vt:lpstr>
      <vt:lpstr>Texas GIWW</vt:lpstr>
      <vt:lpstr>END</vt:lpstr>
    </vt:vector>
  </TitlesOfParts>
  <Company>Texas A&amp;M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BENEFICIAL USE OF Dredge Material tHROUGH placement in the Nearshore/Beach</dc:title>
  <dc:creator>Randall, Robert E</dc:creator>
  <cp:lastModifiedBy>Randall, Robert E</cp:lastModifiedBy>
  <cp:revision>15</cp:revision>
  <dcterms:created xsi:type="dcterms:W3CDTF">2017-04-14T22:10:28Z</dcterms:created>
  <dcterms:modified xsi:type="dcterms:W3CDTF">2017-04-18T17:55:41Z</dcterms:modified>
</cp:coreProperties>
</file>