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1" r:id="rId2"/>
  </p:sldMasterIdLst>
  <p:notesMasterIdLst>
    <p:notesMasterId r:id="rId21"/>
  </p:notesMasterIdLst>
  <p:handoutMasterIdLst>
    <p:handoutMasterId r:id="rId22"/>
  </p:handoutMasterIdLst>
  <p:sldIdLst>
    <p:sldId id="280" r:id="rId3"/>
    <p:sldId id="429" r:id="rId4"/>
    <p:sldId id="430" r:id="rId5"/>
    <p:sldId id="427" r:id="rId6"/>
    <p:sldId id="428" r:id="rId7"/>
    <p:sldId id="435" r:id="rId8"/>
    <p:sldId id="376" r:id="rId9"/>
    <p:sldId id="411" r:id="rId10"/>
    <p:sldId id="413" r:id="rId11"/>
    <p:sldId id="414" r:id="rId12"/>
    <p:sldId id="415" r:id="rId13"/>
    <p:sldId id="432" r:id="rId14"/>
    <p:sldId id="433" r:id="rId15"/>
    <p:sldId id="434" r:id="rId16"/>
    <p:sldId id="424" r:id="rId17"/>
    <p:sldId id="421" r:id="rId18"/>
    <p:sldId id="431" r:id="rId19"/>
    <p:sldId id="419" r:id="rId20"/>
  </p:sldIdLst>
  <p:sldSz cx="9144000" cy="6858000" type="screen4x3"/>
  <p:notesSz cx="6946900" cy="92329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36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36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36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36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28" autoAdjust="0"/>
    <p:restoredTop sz="93815" autoAdjust="0"/>
  </p:normalViewPr>
  <p:slideViewPr>
    <p:cSldViewPr>
      <p:cViewPr>
        <p:scale>
          <a:sx n="70" d="100"/>
          <a:sy n="70" d="100"/>
        </p:scale>
        <p:origin x="-1368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55" tIns="46227" rIns="92455" bIns="46227" numCol="1" anchor="t" anchorCtr="0" compatLnSpc="1">
            <a:prstTxWarp prst="textNoShape">
              <a:avLst/>
            </a:prstTxWarp>
          </a:bodyPr>
          <a:lstStyle>
            <a:lvl1pPr defTabSz="923925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39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7000" y="0"/>
            <a:ext cx="3009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55" tIns="46227" rIns="92455" bIns="46227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40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0938"/>
            <a:ext cx="30099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55" tIns="46227" rIns="92455" bIns="46227" numCol="1" anchor="b" anchorCtr="0" compatLnSpc="1">
            <a:prstTxWarp prst="textNoShape">
              <a:avLst/>
            </a:prstTxWarp>
          </a:bodyPr>
          <a:lstStyle>
            <a:lvl1pPr defTabSz="923925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41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7000" y="8770938"/>
            <a:ext cx="30099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55" tIns="46227" rIns="92455" bIns="46227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>
                <a:cs typeface="+mn-cs"/>
              </a:defRPr>
            </a:lvl1pPr>
          </a:lstStyle>
          <a:p>
            <a:pPr>
              <a:defRPr/>
            </a:pPr>
            <a:fld id="{773F9BD2-410F-495D-B82B-36B7674B79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7244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55" tIns="46227" rIns="92455" bIns="46227" numCol="1" anchor="t" anchorCtr="0" compatLnSpc="1">
            <a:prstTxWarp prst="textNoShape">
              <a:avLst/>
            </a:prstTxWarp>
          </a:bodyPr>
          <a:lstStyle>
            <a:lvl1pPr defTabSz="923925">
              <a:defRPr sz="12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7000" y="0"/>
            <a:ext cx="3009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55" tIns="46227" rIns="92455" bIns="46227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5225" y="692150"/>
            <a:ext cx="4616450" cy="3462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5513" y="4386263"/>
            <a:ext cx="5095875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55" tIns="46227" rIns="92455" bIns="462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0938"/>
            <a:ext cx="30099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55" tIns="46227" rIns="92455" bIns="46227" numCol="1" anchor="b" anchorCtr="0" compatLnSpc="1">
            <a:prstTxWarp prst="textNoShape">
              <a:avLst/>
            </a:prstTxWarp>
          </a:bodyPr>
          <a:lstStyle>
            <a:lvl1pPr defTabSz="923925">
              <a:defRPr sz="12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7000" y="8770938"/>
            <a:ext cx="30099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55" tIns="46227" rIns="92455" bIns="46227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 b="0">
                <a:cs typeface="+mn-cs"/>
              </a:defRPr>
            </a:lvl1pPr>
          </a:lstStyle>
          <a:p>
            <a:pPr>
              <a:defRPr/>
            </a:pPr>
            <a:fld id="{88397C5D-BE83-4515-8FEB-D462859387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201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CCDE7B-9B50-46DD-B89A-1BDD7FF54782}" type="slidenum">
              <a:rPr lang="en-US" smtClean="0">
                <a:cs typeface="Arial" charset="0"/>
              </a:rPr>
              <a:pPr/>
              <a:t>1</a:t>
            </a:fld>
            <a:endParaRPr lang="en-US" smtClean="0">
              <a:cs typeface="Arial" charset="0"/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598988" cy="3449638"/>
          </a:xfrm>
          <a:solidFill>
            <a:srgbClr val="FFFFFF"/>
          </a:solidFill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86263"/>
            <a:ext cx="5099050" cy="41560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10" tIns="45706" rIns="91410" bIns="45706"/>
          <a:lstStyle/>
          <a:p>
            <a:pPr eaLnBrk="1" hangingPunct="1"/>
            <a:endParaRPr lang="en-US" b="1" smtClean="0"/>
          </a:p>
          <a:p>
            <a:pPr eaLnBrk="1" hangingPunct="1"/>
            <a:r>
              <a:rPr lang="en-US" b="1" smtClean="0"/>
              <a:t>Our Role</a:t>
            </a:r>
          </a:p>
          <a:p>
            <a:pPr eaLnBrk="1" hangingPunct="1"/>
            <a:endParaRPr lang="en-US" b="1" smtClean="0"/>
          </a:p>
          <a:p>
            <a:pPr eaLnBrk="1" hangingPunct="1">
              <a:buFontTx/>
              <a:buChar char="•"/>
            </a:pPr>
            <a:r>
              <a:rPr lang="en-US" smtClean="0"/>
              <a:t>What this means to you</a:t>
            </a:r>
          </a:p>
          <a:p>
            <a:pPr eaLnBrk="1" hangingPunct="1"/>
            <a:endParaRPr lang="en-US" smtClean="0"/>
          </a:p>
          <a:p>
            <a:pPr eaLnBrk="1" hangingPunct="1">
              <a:buFontTx/>
              <a:buChar char="•"/>
            </a:pPr>
            <a:r>
              <a:rPr lang="en-US" smtClean="0"/>
              <a:t>One call get quick answer</a:t>
            </a:r>
          </a:p>
          <a:p>
            <a:pPr eaLnBrk="1" hangingPunct="1">
              <a:buFontTx/>
              <a:buChar char="•"/>
            </a:pPr>
            <a:endParaRPr lang="en-US" smtClean="0"/>
          </a:p>
          <a:p>
            <a:pPr eaLnBrk="1" hangingPunct="1">
              <a:buFontTx/>
              <a:buChar char="•"/>
            </a:pPr>
            <a:r>
              <a:rPr lang="en-US" smtClean="0"/>
              <a:t>More than two days effort requires reimbursement</a:t>
            </a:r>
          </a:p>
          <a:p>
            <a:pPr eaLnBrk="1" hangingPunct="1">
              <a:buFontTx/>
              <a:buChar char="•"/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4386263"/>
            <a:ext cx="5556250" cy="41544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940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152400"/>
            <a:ext cx="2152650" cy="5973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" y="152400"/>
            <a:ext cx="6305550" cy="59737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90141-BBF0-4A04-9E11-1E1E260B28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D5766-A018-4214-83D2-E629C13204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CBCF8-B2EF-4C31-8460-571DC89106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46291A-1DA0-4F36-8041-A3784F6DC8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9771D-B547-461A-BF98-BD613FA0DC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DF7F3-92E3-4019-8E81-B9844D1A1D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99CEE-0111-4722-BEB1-E13DFF9DCB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D5B86-5855-4880-B5E4-2042D6979B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224CA-3804-4C62-9BB9-916467F7C3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A8EFD-4371-40F8-9CCB-A1C53569BA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2117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2117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80687-06D7-4270-9E72-AFCF7D9AF5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 cstate="print"/>
          <a:srcRect l="55283" t="18483" r="21652" b="38326"/>
          <a:stretch>
            <a:fillRect/>
          </a:stretch>
        </p:blipFill>
        <p:spPr bwMode="auto">
          <a:xfrm>
            <a:off x="4038600" y="3946525"/>
            <a:ext cx="5105400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print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477000" y="1581150"/>
            <a:ext cx="2667000" cy="2352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8" name="Picture 4" descr="shot1"/>
          <p:cNvPicPr>
            <a:picLocks noChangeAspect="1" noChangeArrowheads="1"/>
          </p:cNvPicPr>
          <p:nvPr/>
        </p:nvPicPr>
        <p:blipFill>
          <a:blip r:embed="rId15" cstate="print"/>
          <a:srcRect t="7559"/>
          <a:stretch>
            <a:fillRect/>
          </a:stretch>
        </p:blipFill>
        <p:spPr bwMode="auto">
          <a:xfrm>
            <a:off x="4876800" y="2347913"/>
            <a:ext cx="1803400" cy="1614487"/>
          </a:xfrm>
          <a:prstGeom prst="rect">
            <a:avLst/>
          </a:prstGeom>
          <a:noFill/>
          <a:ln w="25400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1029" name="Picture 5" descr="ppt_camo_bkgrnd-0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white_curve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895725" y="1571625"/>
            <a:ext cx="5172075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 descr="USACE_logo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28600" y="5081588"/>
            <a:ext cx="137160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152400"/>
            <a:ext cx="632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PRESENTATION TITLE</a:t>
            </a:r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136525" y="6096000"/>
            <a:ext cx="35972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>
                <a:latin typeface="Arial" charset="0"/>
              </a:rPr>
              <a:t>US Army Corps of Engineers</a:t>
            </a:r>
          </a:p>
          <a:p>
            <a:pPr>
              <a:defRPr/>
            </a:pPr>
            <a:r>
              <a:rPr lang="en-US" sz="1800">
                <a:latin typeface="Arial" charset="0"/>
              </a:rPr>
              <a:t>BUILDING STRONG</a:t>
            </a:r>
            <a:r>
              <a:rPr lang="en-US" sz="1400" baseline="-25000">
                <a:latin typeface="Arial" charset="0"/>
              </a:rPr>
              <a:t>®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0" r:id="rId3"/>
    <p:sldLayoutId id="2147483659" r:id="rId4"/>
    <p:sldLayoutId id="2147483658" r:id="rId5"/>
    <p:sldLayoutId id="2147483657" r:id="rId6"/>
    <p:sldLayoutId id="2147483656" r:id="rId7"/>
    <p:sldLayoutId id="2147483655" r:id="rId8"/>
    <p:sldLayoutId id="2147483654" r:id="rId9"/>
    <p:sldLayoutId id="2147483653" r:id="rId10"/>
    <p:sldLayoutId id="2147483652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pt_camo_bkgrnd-0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576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>
              <a:defRPr/>
            </a:pPr>
            <a:fld id="{A17A83A1-29B7-4C2B-9C95-9231533F4E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3318" name="Picture 6" descr="USACE_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004175" y="5638800"/>
            <a:ext cx="758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6223000" y="6340475"/>
            <a:ext cx="26066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en-US" sz="1400">
                <a:latin typeface="Arial" charset="0"/>
              </a:rPr>
              <a:t>BUILDING STRONG</a:t>
            </a:r>
            <a:r>
              <a:rPr lang="en-US" sz="1400" baseline="-25000">
                <a:latin typeface="Arial" charset="0"/>
              </a:rPr>
              <a:t>®</a:t>
            </a:r>
          </a:p>
        </p:txBody>
      </p:sp>
      <p:sp>
        <p:nvSpPr>
          <p:cNvPr id="45064" name="Line 8"/>
          <p:cNvSpPr>
            <a:spLocks noChangeShapeType="1"/>
          </p:cNvSpPr>
          <p:nvPr/>
        </p:nvSpPr>
        <p:spPr bwMode="auto">
          <a:xfrm flipH="1">
            <a:off x="457200" y="6248400"/>
            <a:ext cx="822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2" r:id="rId2"/>
    <p:sldLayoutId id="2147483671" r:id="rId3"/>
    <p:sldLayoutId id="2147483670" r:id="rId4"/>
    <p:sldLayoutId id="2147483669" r:id="rId5"/>
    <p:sldLayoutId id="2147483668" r:id="rId6"/>
    <p:sldLayoutId id="2147483667" r:id="rId7"/>
    <p:sldLayoutId id="2147483666" r:id="rId8"/>
    <p:sldLayoutId id="2147483665" r:id="rId9"/>
    <p:sldLayoutId id="2147483664" r:id="rId10"/>
    <p:sldLayoutId id="21474836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75000"/>
        <a:buFont typeface="Arial" charset="0"/>
        <a:buChar char="►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75000"/>
        <a:buFont typeface="Wingdings 3" pitchFamily="18" charset="2"/>
        <a:buChar char="w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50000"/>
        <a:buFont typeface="Wingdings" charset="2"/>
        <a:buChar char="¡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50000"/>
        <a:buFont typeface="Wingdings" charset="2"/>
        <a:buChar char="¡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50000"/>
        <a:buFont typeface="Wingdings" charset="2"/>
        <a:buChar char="¡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50000"/>
        <a:buFont typeface="Wingdings" charset="2"/>
        <a:buChar char="¡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4" Type="http://schemas.openxmlformats.org/officeDocument/2006/relationships/hyperlink" Target="videoplayback.mp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hyperlink" Target="Amanda_Draft_06_WaterMark_h264.mp4" TargetMode="Externa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9067800" cy="12192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Simulating fish response to biophysical features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0"/>
            <a:ext cx="4146291" cy="160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3-03 at 2.56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285" y="3025354"/>
            <a:ext cx="5619556" cy="374246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 descr="Screen Shot 2016-03-03 at 2.55.58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81" y="102021"/>
            <a:ext cx="5843826" cy="328901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400800" y="443872"/>
            <a:ext cx="2518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YB East 3K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777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48" b="15848"/>
          <a:stretch/>
        </p:blipFill>
        <p:spPr bwMode="auto">
          <a:xfrm>
            <a:off x="152400" y="381000"/>
            <a:ext cx="4456922" cy="329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RDEL1DLS\Documents\Dave\Documents\Projects\USBR Yolo and Stan River IA 2014\2015 Alternative designs for notch\Notch central\Screen Shot 2016-04-06 at 4.39.00 P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900" y="2517710"/>
            <a:ext cx="5018500" cy="296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2133600" y="2026819"/>
            <a:ext cx="914400" cy="640181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45278" y="609600"/>
            <a:ext cx="46217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Central </a:t>
            </a:r>
            <a:r>
              <a:rPr lang="en-US" smtClean="0"/>
              <a:t>Shelf 6,000 </a:t>
            </a:r>
            <a:r>
              <a:rPr lang="en-US" dirty="0" err="1" smtClean="0"/>
              <a:t>cfs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856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DEL1DLS\Documents\Dave\Documents\Projects\USBR Yolo and Stan River IA 2014\2015 telemtry analysis\PNGs-fishOnU2RANS\PNGs-fishOnU2RANS\Fish_LFC-3718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614" y="1676400"/>
            <a:ext cx="4285357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Fish Movement </a:t>
            </a:r>
            <a:r>
              <a:rPr lang="en-US" dirty="0"/>
              <a:t>M</a:t>
            </a:r>
            <a:r>
              <a:rPr lang="en-US" dirty="0" smtClean="0"/>
              <a:t>odel </a:t>
            </a:r>
            <a:r>
              <a:rPr lang="en-US" dirty="0"/>
              <a:t>C</a:t>
            </a:r>
            <a:r>
              <a:rPr lang="en-US" dirty="0" smtClean="0"/>
              <a:t>alibration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272071" cy="3886200"/>
          </a:xfrm>
        </p:spPr>
        <p:txBody>
          <a:bodyPr/>
          <a:lstStyle/>
          <a:p>
            <a:r>
              <a:rPr lang="en-US" dirty="0" smtClean="0"/>
              <a:t>Fish size and swim speeds</a:t>
            </a:r>
          </a:p>
          <a:p>
            <a:r>
              <a:rPr lang="en-US" dirty="0" smtClean="0"/>
              <a:t>Some measured field data under existing conditions</a:t>
            </a:r>
          </a:p>
          <a:p>
            <a:r>
              <a:rPr lang="en-US" dirty="0" smtClean="0"/>
              <a:t>2D simulation of existing conditions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101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904" y="228600"/>
            <a:ext cx="5332095" cy="1143000"/>
          </a:xfrm>
        </p:spPr>
        <p:txBody>
          <a:bodyPr/>
          <a:lstStyle/>
          <a:p>
            <a:r>
              <a:rPr lang="en-US" dirty="0" smtClean="0"/>
              <a:t>Spatial distribution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152400" y="1638300"/>
            <a:ext cx="5734050" cy="4686300"/>
            <a:chOff x="1524000" y="1295400"/>
            <a:chExt cx="5734050" cy="4686300"/>
          </a:xfrm>
        </p:grpSpPr>
        <p:pic>
          <p:nvPicPr>
            <p:cNvPr id="2050" name="Picture 2" descr="C:\Users\RDEL1DLS\Dropbox\Figure_measured and modeled fish tracks and hydro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27" t="14477" r="18768" b="24118"/>
            <a:stretch/>
          </p:blipFill>
          <p:spPr bwMode="auto">
            <a:xfrm>
              <a:off x="1524000" y="1295400"/>
              <a:ext cx="5734050" cy="468630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902337" y="5565713"/>
              <a:ext cx="1741567" cy="400110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Fremont weir 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4192905" y="1404257"/>
              <a:ext cx="502919" cy="722532"/>
              <a:chOff x="152400" y="2286000"/>
              <a:chExt cx="502919" cy="722532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152400" y="2362200"/>
                <a:ext cx="502919" cy="646331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  <a:latin typeface="Monotype Corsiva" panose="03010101010201010101" pitchFamily="66" charset="0"/>
                  </a:rPr>
                  <a:t>N</a:t>
                </a:r>
                <a:endParaRPr lang="en-US" dirty="0">
                  <a:solidFill>
                    <a:schemeClr val="bg1"/>
                  </a:solidFill>
                  <a:latin typeface="Monotype Corsiva" panose="03010101010201010101" pitchFamily="66" charset="0"/>
                </a:endParaRPr>
              </a:p>
            </p:txBody>
          </p:sp>
          <p:cxnSp>
            <p:nvCxnSpPr>
              <p:cNvPr id="7" name="Straight Arrow Connector 6"/>
              <p:cNvCxnSpPr/>
              <p:nvPr/>
            </p:nvCxnSpPr>
            <p:spPr bwMode="auto">
              <a:xfrm flipV="1">
                <a:off x="457200" y="2286000"/>
                <a:ext cx="0" cy="722532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11" name="TextBox 10"/>
            <p:cNvSpPr txBox="1"/>
            <p:nvPr/>
          </p:nvSpPr>
          <p:spPr>
            <a:xfrm>
              <a:off x="2681386" y="2438400"/>
              <a:ext cx="3338414" cy="646331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White = measured fish locations</a:t>
              </a:r>
            </a:p>
            <a:p>
              <a:r>
                <a:rPr lang="en-US" sz="1800" dirty="0" smtClean="0">
                  <a:solidFill>
                    <a:schemeClr val="bg1"/>
                  </a:solidFill>
                </a:rPr>
                <a:t>Orange = modeled fish locations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cxnSp>
          <p:nvCxnSpPr>
            <p:cNvPr id="13" name="Straight Arrow Connector 12"/>
            <p:cNvCxnSpPr>
              <a:stCxn id="4" idx="0"/>
            </p:cNvCxnSpPr>
            <p:nvPr/>
          </p:nvCxnSpPr>
          <p:spPr bwMode="auto">
            <a:xfrm flipV="1">
              <a:off x="4773121" y="5123669"/>
              <a:ext cx="2084879" cy="442044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9" b="10786"/>
          <a:stretch/>
        </p:blipFill>
        <p:spPr bwMode="auto">
          <a:xfrm>
            <a:off x="5715000" y="4800600"/>
            <a:ext cx="3363686" cy="1998003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 bwMode="auto">
          <a:xfrm>
            <a:off x="6400800" y="5867400"/>
            <a:ext cx="381000" cy="370116"/>
          </a:xfrm>
          <a:prstGeom prst="rect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10400" y="4953000"/>
            <a:ext cx="158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Fremont weir </a:t>
            </a:r>
            <a:endParaRPr lang="en-US" sz="1800" dirty="0">
              <a:solidFill>
                <a:schemeClr val="bg1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7663542" y="5334000"/>
            <a:ext cx="0" cy="54037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052" name="Picture 4" descr="C:\Users\RDEL1DLS\Documents\Dave\Documents\Projects\Conferences\Bay Delta 2016\Figures\kernal density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362" y="76200"/>
            <a:ext cx="3131324" cy="47670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6873158" y="3148008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Measured</a:t>
            </a:r>
            <a:endParaRPr lang="en-US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7086600" y="838200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Modeled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734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10600" cy="1143000"/>
          </a:xfrm>
        </p:spPr>
        <p:txBody>
          <a:bodyPr/>
          <a:lstStyle/>
          <a:p>
            <a:r>
              <a:rPr lang="en-US" dirty="0" smtClean="0"/>
              <a:t>Observed and simulated movement speeds</a:t>
            </a:r>
            <a:endParaRPr lang="en-US" dirty="0"/>
          </a:p>
        </p:txBody>
      </p:sp>
      <p:pic>
        <p:nvPicPr>
          <p:cNvPr id="4098" name="Picture 2" descr="C:\Users\RDEL1DLS\Documents\Dave\Documents\Projects\Conferences\Bay Delta 2016\Figures\spe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12" y="2286000"/>
            <a:ext cx="8395087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67400" y="1639669"/>
            <a:ext cx="2151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09800" y="1639669"/>
            <a:ext cx="1903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65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00200"/>
            <a:ext cx="3886200" cy="3886200"/>
          </a:xfrm>
        </p:spPr>
        <p:txBody>
          <a:bodyPr/>
          <a:lstStyle/>
          <a:p>
            <a:r>
              <a:rPr lang="en-US" sz="2400" dirty="0" smtClean="0"/>
              <a:t>Variation across alternatives</a:t>
            </a:r>
          </a:p>
          <a:p>
            <a:r>
              <a:rPr lang="en-US" sz="2400" dirty="0" smtClean="0"/>
              <a:t>Variation within alternatives (ensemble estimates)</a:t>
            </a:r>
          </a:p>
          <a:p>
            <a:r>
              <a:rPr lang="en-US" sz="2400" dirty="0">
                <a:latin typeface="Gill Sans MT" panose="020B0502020104020203" pitchFamily="34" charset="0"/>
              </a:rPr>
              <a:t>Number reflects rapid speed of fish, short time exposure to notch, center channel fish distribution and few flow lines being entrained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898" y="1828800"/>
            <a:ext cx="5017102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34481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3962400" cy="3886200"/>
          </a:xfrm>
        </p:spPr>
        <p:txBody>
          <a:bodyPr/>
          <a:lstStyle/>
          <a:p>
            <a:r>
              <a:rPr lang="en-US" sz="2000" dirty="0" smtClean="0"/>
              <a:t>Entrainment across notch flows is a step function.</a:t>
            </a:r>
          </a:p>
          <a:p>
            <a:r>
              <a:rPr lang="en-US" sz="2000" dirty="0" smtClean="0"/>
              <a:t>Suggest that at ~2000 </a:t>
            </a:r>
            <a:r>
              <a:rPr lang="en-US" sz="2000" dirty="0" err="1" smtClean="0"/>
              <a:t>cfs</a:t>
            </a:r>
            <a:r>
              <a:rPr lang="en-US" sz="2000" dirty="0" smtClean="0"/>
              <a:t>  change in flow pattern occurs</a:t>
            </a:r>
          </a:p>
          <a:p>
            <a:r>
              <a:rPr lang="en-US" sz="2000" dirty="0" smtClean="0"/>
              <a:t>May highlight additional steps are possible to increase entrainment.</a:t>
            </a:r>
          </a:p>
          <a:p>
            <a:r>
              <a:rPr lang="en-US" sz="2000" dirty="0" smtClean="0"/>
              <a:t>Preliminary  explanation – Lower entrainment rates occur when only first step is active. </a:t>
            </a:r>
          </a:p>
          <a:p>
            <a:r>
              <a:rPr lang="en-US" sz="2000" dirty="0" smtClean="0"/>
              <a:t>When both steps active critical streamline is moved approximately 20 </a:t>
            </a:r>
            <a:r>
              <a:rPr lang="en-US" sz="2000" dirty="0" err="1" smtClean="0"/>
              <a:t>ft</a:t>
            </a:r>
            <a:r>
              <a:rPr lang="en-US" sz="2000" dirty="0" smtClean="0"/>
              <a:t> further into the river.</a:t>
            </a:r>
            <a:endParaRPr lang="en-US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295400"/>
            <a:ext cx="4419022" cy="300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07902" y="1903740"/>
            <a:ext cx="1645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Critical </a:t>
            </a:r>
            <a:r>
              <a:rPr lang="en-US" sz="1200" dirty="0" err="1" smtClean="0"/>
              <a:t>streakline</a:t>
            </a:r>
            <a:r>
              <a:rPr lang="en-US" sz="1200" dirty="0" smtClean="0"/>
              <a:t> moves 20 </a:t>
            </a:r>
            <a:r>
              <a:rPr lang="en-US" sz="1200" dirty="0" err="1" smtClean="0"/>
              <a:t>ft</a:t>
            </a:r>
            <a:r>
              <a:rPr lang="en-US" sz="1200" dirty="0" smtClean="0"/>
              <a:t> toward river center here</a:t>
            </a:r>
            <a:endParaRPr lang="en-US" sz="1200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6248400" y="2133600"/>
            <a:ext cx="6096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7009814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Validation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4267200" cy="3886200"/>
          </a:xfrm>
        </p:spPr>
        <p:txBody>
          <a:bodyPr/>
          <a:lstStyle/>
          <a:p>
            <a:r>
              <a:rPr lang="en-US" sz="2800" dirty="0" smtClean="0"/>
              <a:t>Model output compares favorably with measured values elsewhere in system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495109"/>
            <a:ext cx="4602163" cy="3991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9579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229600" cy="3886200"/>
          </a:xfrm>
        </p:spPr>
        <p:txBody>
          <a:bodyPr/>
          <a:lstStyle/>
          <a:p>
            <a:r>
              <a:rPr lang="en-US" dirty="0" smtClean="0"/>
              <a:t>We implemented a physics (engineering) based approach to understanding biophysical outcomes</a:t>
            </a:r>
          </a:p>
          <a:p>
            <a:r>
              <a:rPr lang="en-US" dirty="0" smtClean="0"/>
              <a:t>Developed movement (hypothesis) about movement behavior and tested in a 2D flow field</a:t>
            </a:r>
          </a:p>
          <a:p>
            <a:r>
              <a:rPr lang="en-US" dirty="0" smtClean="0"/>
              <a:t>Matched existing measured data </a:t>
            </a:r>
          </a:p>
          <a:p>
            <a:r>
              <a:rPr lang="en-US" dirty="0" smtClean="0"/>
              <a:t>Produced entrainment estimates useful for choosing final alternative to build.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91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838200"/>
          </a:xfrm>
        </p:spPr>
        <p:txBody>
          <a:bodyPr/>
          <a:lstStyle/>
          <a:p>
            <a:r>
              <a:rPr lang="en-US" dirty="0" smtClean="0"/>
              <a:t>Modeling to Understand Behavior?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39624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400" dirty="0" smtClean="0">
                <a:latin typeface="Gill Sans MT" panose="020B0502020104020203" pitchFamily="34" charset="0"/>
              </a:rPr>
              <a:t>In Physics-based disciplines;</a:t>
            </a:r>
          </a:p>
          <a:p>
            <a:pPr lvl="1">
              <a:buFont typeface="Courier New" pitchFamily="49" charset="0"/>
              <a:buChar char="o"/>
            </a:pPr>
            <a:r>
              <a:rPr lang="en-US" sz="2000" dirty="0" smtClean="0">
                <a:latin typeface="Gill Sans MT" panose="020B0502020104020203" pitchFamily="34" charset="0"/>
              </a:rPr>
              <a:t>replace natural system with equations</a:t>
            </a:r>
          </a:p>
          <a:p>
            <a:pPr lvl="1">
              <a:buFont typeface="Courier New" pitchFamily="49" charset="0"/>
              <a:buChar char="o"/>
            </a:pPr>
            <a:r>
              <a:rPr lang="en-US" sz="2000" dirty="0" smtClean="0">
                <a:latin typeface="Gill Sans MT" panose="020B0502020104020203" pitchFamily="34" charset="0"/>
              </a:rPr>
              <a:t>study mathematical behavior</a:t>
            </a:r>
          </a:p>
          <a:p>
            <a:pPr lvl="1">
              <a:buFont typeface="Courier New" pitchFamily="49" charset="0"/>
              <a:buChar char="o"/>
            </a:pPr>
            <a:r>
              <a:rPr lang="en-US" sz="2000" dirty="0" smtClean="0">
                <a:latin typeface="Gill Sans MT" panose="020B0502020104020203" pitchFamily="34" charset="0"/>
              </a:rPr>
              <a:t>draw conclusions about  natural system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latin typeface="Gill Sans MT" panose="020B0502020104020203" pitchFamily="34" charset="0"/>
              </a:rPr>
              <a:t>Consider the question of “Fish behavior in response to flow”</a:t>
            </a:r>
          </a:p>
          <a:p>
            <a:pPr lvl="1">
              <a:buFont typeface="Courier New" pitchFamily="49" charset="0"/>
              <a:buChar char="o"/>
            </a:pPr>
            <a:r>
              <a:rPr lang="en-US" sz="2000" dirty="0" smtClean="0">
                <a:latin typeface="Gill Sans MT" panose="020B0502020104020203" pitchFamily="34" charset="0"/>
              </a:rPr>
              <a:t>flow pattern description uses deterministic paradigm</a:t>
            </a:r>
          </a:p>
          <a:p>
            <a:pPr lvl="1">
              <a:buFont typeface="Courier New" pitchFamily="49" charset="0"/>
              <a:buChar char="o"/>
            </a:pPr>
            <a:r>
              <a:rPr lang="en-US" sz="2000" dirty="0" smtClean="0">
                <a:latin typeface="Gill Sans MT" panose="020B0502020104020203" pitchFamily="34" charset="0"/>
              </a:rPr>
              <a:t>fish </a:t>
            </a:r>
            <a:r>
              <a:rPr lang="en-US" sz="2000" dirty="0" err="1" smtClean="0">
                <a:latin typeface="Gill Sans MT" panose="020B0502020104020203" pitchFamily="34" charset="0"/>
              </a:rPr>
              <a:t>mechano</a:t>
            </a:r>
            <a:r>
              <a:rPr lang="en-US" sz="2000" dirty="0" smtClean="0">
                <a:latin typeface="Gill Sans MT" panose="020B0502020104020203" pitchFamily="34" charset="0"/>
              </a:rPr>
              <a:t>-sensory system tightly coupled to fluid variables  </a:t>
            </a:r>
          </a:p>
          <a:p>
            <a:pPr lvl="1">
              <a:buFont typeface="Courier New" pitchFamily="49" charset="0"/>
              <a:buChar char="o"/>
            </a:pPr>
            <a:r>
              <a:rPr lang="en-US" sz="2000" dirty="0" smtClean="0">
                <a:latin typeface="Gill Sans MT" panose="020B0502020104020203" pitchFamily="34" charset="0"/>
              </a:rPr>
              <a:t>therefore, describing fish behavior in response to flow may be deterministic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latin typeface="Gill Sans MT" panose="020B0502020104020203" pitchFamily="34" charset="0"/>
              </a:rPr>
              <a:t>Statistical studies of “fish behavior in response to flow” are seldom conclusive – need a fresh approach</a:t>
            </a:r>
          </a:p>
        </p:txBody>
      </p:sp>
    </p:spTree>
    <p:extLst>
      <p:ext uri="{BB962C8B-B14F-4D97-AF65-F5344CB8AC3E}">
        <p14:creationId xmlns:p14="http://schemas.microsoft.com/office/powerpoint/2010/main" val="344140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4000" dirty="0" smtClean="0"/>
              <a:t>ELAMs: Understand &amp; Forecast Fish Movement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04800" y="2743200"/>
            <a:ext cx="8350250" cy="3327400"/>
            <a:chOff x="154" y="2016"/>
            <a:chExt cx="6296" cy="2292"/>
          </a:xfrm>
        </p:grpSpPr>
        <p:sp>
          <p:nvSpPr>
            <p:cNvPr id="2617347" name="Oval 3"/>
            <p:cNvSpPr>
              <a:spLocks noChangeArrowheads="1"/>
            </p:cNvSpPr>
            <p:nvPr/>
          </p:nvSpPr>
          <p:spPr bwMode="auto">
            <a:xfrm>
              <a:off x="208" y="2927"/>
              <a:ext cx="5940" cy="1056"/>
            </a:xfrm>
            <a:prstGeom prst="ellipse">
              <a:avLst/>
            </a:prstGeom>
            <a:solidFill>
              <a:srgbClr val="FFFF99">
                <a:alpha val="50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000" b="0">
                <a:ea typeface="ＭＳ Ｐゴシック" charset="-128"/>
              </a:endParaRPr>
            </a:p>
          </p:txBody>
        </p:sp>
        <p:sp>
          <p:nvSpPr>
            <p:cNvPr id="2617348" name="Line 4"/>
            <p:cNvSpPr>
              <a:spLocks noChangeShapeType="1"/>
            </p:cNvSpPr>
            <p:nvPr/>
          </p:nvSpPr>
          <p:spPr bwMode="auto">
            <a:xfrm>
              <a:off x="378" y="2274"/>
              <a:ext cx="5670" cy="0"/>
            </a:xfrm>
            <a:prstGeom prst="line">
              <a:avLst/>
            </a:prstGeom>
            <a:noFill/>
            <a:ln w="19050">
              <a:solidFill>
                <a:srgbClr val="00CCFF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000" b="0">
                <a:latin typeface="Times New Roman" charset="0"/>
                <a:cs typeface="+mn-cs"/>
              </a:endParaRPr>
            </a:p>
          </p:txBody>
        </p:sp>
        <p:sp>
          <p:nvSpPr>
            <p:cNvPr id="2617349" name="Line 5"/>
            <p:cNvSpPr>
              <a:spLocks noChangeShapeType="1"/>
            </p:cNvSpPr>
            <p:nvPr/>
          </p:nvSpPr>
          <p:spPr bwMode="auto">
            <a:xfrm>
              <a:off x="424" y="4066"/>
              <a:ext cx="5670" cy="0"/>
            </a:xfrm>
            <a:prstGeom prst="line">
              <a:avLst/>
            </a:prstGeom>
            <a:noFill/>
            <a:ln w="19050">
              <a:solidFill>
                <a:srgbClr val="00CCFF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000" b="0">
                <a:latin typeface="Times New Roman" charset="0"/>
                <a:cs typeface="+mn-cs"/>
              </a:endParaRPr>
            </a:p>
          </p:txBody>
        </p:sp>
        <p:sp>
          <p:nvSpPr>
            <p:cNvPr id="2617350" name="Line 6"/>
            <p:cNvSpPr>
              <a:spLocks noChangeShapeType="1"/>
            </p:cNvSpPr>
            <p:nvPr/>
          </p:nvSpPr>
          <p:spPr bwMode="auto">
            <a:xfrm>
              <a:off x="424" y="3167"/>
              <a:ext cx="5670" cy="0"/>
            </a:xfrm>
            <a:prstGeom prst="line">
              <a:avLst/>
            </a:prstGeom>
            <a:noFill/>
            <a:ln w="19050">
              <a:solidFill>
                <a:srgbClr val="00CCFF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000" b="0">
                <a:latin typeface="Times New Roman" charset="0"/>
                <a:cs typeface="+mn-cs"/>
              </a:endParaRPr>
            </a:p>
          </p:txBody>
        </p:sp>
        <p:sp>
          <p:nvSpPr>
            <p:cNvPr id="2617351" name="Line 7"/>
            <p:cNvSpPr>
              <a:spLocks noChangeShapeType="1"/>
            </p:cNvSpPr>
            <p:nvPr/>
          </p:nvSpPr>
          <p:spPr bwMode="auto">
            <a:xfrm flipH="1">
              <a:off x="2124" y="2018"/>
              <a:ext cx="0" cy="2290"/>
            </a:xfrm>
            <a:prstGeom prst="line">
              <a:avLst/>
            </a:prstGeom>
            <a:noFill/>
            <a:ln w="19050">
              <a:solidFill>
                <a:srgbClr val="00CCFF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000" b="0">
                <a:latin typeface="Times New Roman" charset="0"/>
                <a:cs typeface="+mn-cs"/>
              </a:endParaRPr>
            </a:p>
          </p:txBody>
        </p:sp>
        <p:sp>
          <p:nvSpPr>
            <p:cNvPr id="2617352" name="Oval 8"/>
            <p:cNvSpPr>
              <a:spLocks noChangeArrowheads="1"/>
            </p:cNvSpPr>
            <p:nvPr/>
          </p:nvSpPr>
          <p:spPr bwMode="auto">
            <a:xfrm>
              <a:off x="2066" y="3109"/>
              <a:ext cx="117" cy="114"/>
            </a:xfrm>
            <a:prstGeom prst="ellipse">
              <a:avLst/>
            </a:prstGeom>
            <a:solidFill>
              <a:srgbClr val="00CCFF"/>
            </a:solidFill>
            <a:ln w="19050">
              <a:solidFill>
                <a:srgbClr val="00CCFF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000" b="0">
                <a:ea typeface="ＭＳ Ｐゴシック" charset="-128"/>
              </a:endParaRPr>
            </a:p>
          </p:txBody>
        </p:sp>
        <p:sp>
          <p:nvSpPr>
            <p:cNvPr id="2617353" name="Oval 9"/>
            <p:cNvSpPr>
              <a:spLocks noChangeArrowheads="1"/>
            </p:cNvSpPr>
            <p:nvPr/>
          </p:nvSpPr>
          <p:spPr bwMode="auto">
            <a:xfrm>
              <a:off x="2066" y="4012"/>
              <a:ext cx="117" cy="114"/>
            </a:xfrm>
            <a:prstGeom prst="ellipse">
              <a:avLst/>
            </a:prstGeom>
            <a:solidFill>
              <a:srgbClr val="00CCFF"/>
            </a:solidFill>
            <a:ln w="19050">
              <a:solidFill>
                <a:srgbClr val="00CCFF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000" b="0">
                <a:ea typeface="ＭＳ Ｐゴシック" charset="-128"/>
              </a:endParaRPr>
            </a:p>
          </p:txBody>
        </p:sp>
        <p:sp>
          <p:nvSpPr>
            <p:cNvPr id="2617354" name="Oval 10"/>
            <p:cNvSpPr>
              <a:spLocks noChangeArrowheads="1"/>
            </p:cNvSpPr>
            <p:nvPr/>
          </p:nvSpPr>
          <p:spPr bwMode="auto">
            <a:xfrm>
              <a:off x="2066" y="2214"/>
              <a:ext cx="117" cy="114"/>
            </a:xfrm>
            <a:prstGeom prst="ellipse">
              <a:avLst/>
            </a:prstGeom>
            <a:solidFill>
              <a:srgbClr val="00CCFF"/>
            </a:solidFill>
            <a:ln w="19050">
              <a:solidFill>
                <a:srgbClr val="00CCFF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000" b="0">
                <a:ea typeface="ＭＳ Ｐゴシック" charset="-128"/>
              </a:endParaRPr>
            </a:p>
          </p:txBody>
        </p:sp>
        <p:sp>
          <p:nvSpPr>
            <p:cNvPr id="2617355" name="Oval 11"/>
            <p:cNvSpPr>
              <a:spLocks noChangeArrowheads="1"/>
            </p:cNvSpPr>
            <p:nvPr/>
          </p:nvSpPr>
          <p:spPr bwMode="auto">
            <a:xfrm>
              <a:off x="3124" y="2879"/>
              <a:ext cx="108" cy="9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000" b="0">
                <a:ea typeface="ＭＳ Ｐゴシック" charset="-128"/>
              </a:endParaRPr>
            </a:p>
          </p:txBody>
        </p:sp>
        <p:sp>
          <p:nvSpPr>
            <p:cNvPr id="2617356" name="Oval 12"/>
            <p:cNvSpPr>
              <a:spLocks noChangeArrowheads="1"/>
            </p:cNvSpPr>
            <p:nvPr/>
          </p:nvSpPr>
          <p:spPr bwMode="auto">
            <a:xfrm>
              <a:off x="154" y="3407"/>
              <a:ext cx="108" cy="9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000" b="0">
                <a:ea typeface="ＭＳ Ｐゴシック" charset="-128"/>
              </a:endParaRPr>
            </a:p>
          </p:txBody>
        </p:sp>
        <p:sp>
          <p:nvSpPr>
            <p:cNvPr id="2617357" name="Oval 13"/>
            <p:cNvSpPr>
              <a:spLocks noChangeArrowheads="1"/>
            </p:cNvSpPr>
            <p:nvPr/>
          </p:nvSpPr>
          <p:spPr bwMode="auto">
            <a:xfrm>
              <a:off x="6094" y="3407"/>
              <a:ext cx="108" cy="9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000" b="0">
                <a:ea typeface="ＭＳ Ｐゴシック" charset="-128"/>
              </a:endParaRPr>
            </a:p>
          </p:txBody>
        </p:sp>
        <p:sp>
          <p:nvSpPr>
            <p:cNvPr id="2617358" name="Oval 14"/>
            <p:cNvSpPr>
              <a:spLocks noChangeArrowheads="1"/>
            </p:cNvSpPr>
            <p:nvPr/>
          </p:nvSpPr>
          <p:spPr bwMode="auto">
            <a:xfrm>
              <a:off x="3124" y="3935"/>
              <a:ext cx="108" cy="9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000" b="0">
                <a:ea typeface="ＭＳ Ｐゴシック" charset="-128"/>
              </a:endParaRPr>
            </a:p>
          </p:txBody>
        </p:sp>
        <p:sp>
          <p:nvSpPr>
            <p:cNvPr id="2617359" name="Line 15"/>
            <p:cNvSpPr>
              <a:spLocks noChangeShapeType="1"/>
            </p:cNvSpPr>
            <p:nvPr/>
          </p:nvSpPr>
          <p:spPr bwMode="auto">
            <a:xfrm flipH="1">
              <a:off x="262" y="3455"/>
              <a:ext cx="2580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lgDash"/>
              <a:round/>
              <a:headEnd/>
              <a:tailEnd type="triangle" w="med" len="med"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000" b="0">
                <a:latin typeface="Times New Roman" charset="0"/>
                <a:cs typeface="+mn-cs"/>
              </a:endParaRPr>
            </a:p>
          </p:txBody>
        </p:sp>
        <p:sp>
          <p:nvSpPr>
            <p:cNvPr id="2617360" name="Line 16"/>
            <p:cNvSpPr>
              <a:spLocks noChangeShapeType="1"/>
            </p:cNvSpPr>
            <p:nvPr/>
          </p:nvSpPr>
          <p:spPr bwMode="auto">
            <a:xfrm>
              <a:off x="3505" y="3455"/>
              <a:ext cx="2590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lgDash"/>
              <a:round/>
              <a:headEnd/>
              <a:tailEnd type="triangle" w="med" len="med"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000" b="0">
                <a:latin typeface="Times New Roman" charset="0"/>
                <a:cs typeface="+mn-cs"/>
              </a:endParaRPr>
            </a:p>
          </p:txBody>
        </p:sp>
        <p:sp>
          <p:nvSpPr>
            <p:cNvPr id="2617361" name="Line 17"/>
            <p:cNvSpPr>
              <a:spLocks noChangeShapeType="1"/>
            </p:cNvSpPr>
            <p:nvPr/>
          </p:nvSpPr>
          <p:spPr bwMode="auto">
            <a:xfrm>
              <a:off x="3178" y="3599"/>
              <a:ext cx="0" cy="33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lgDash"/>
              <a:round/>
              <a:headEnd/>
              <a:tailEnd type="triangle" w="med" len="med"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000" b="0">
                <a:latin typeface="Times New Roman" charset="0"/>
                <a:cs typeface="+mn-cs"/>
              </a:endParaRPr>
            </a:p>
          </p:txBody>
        </p:sp>
        <p:sp>
          <p:nvSpPr>
            <p:cNvPr id="2617362" name="Line 18"/>
            <p:cNvSpPr>
              <a:spLocks noChangeShapeType="1"/>
            </p:cNvSpPr>
            <p:nvPr/>
          </p:nvSpPr>
          <p:spPr bwMode="auto">
            <a:xfrm flipH="1" flipV="1">
              <a:off x="3178" y="2975"/>
              <a:ext cx="0" cy="40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lgDash"/>
              <a:round/>
              <a:headEnd/>
              <a:tailEnd type="triangle" w="med" len="med"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000" b="0">
                <a:latin typeface="Times New Roman" charset="0"/>
                <a:cs typeface="+mn-cs"/>
              </a:endParaRPr>
            </a:p>
          </p:txBody>
        </p:sp>
        <p:sp>
          <p:nvSpPr>
            <p:cNvPr id="33812" name="Text Box 19"/>
            <p:cNvSpPr txBox="1">
              <a:spLocks noChangeArrowheads="1"/>
            </p:cNvSpPr>
            <p:nvPr/>
          </p:nvSpPr>
          <p:spPr bwMode="auto">
            <a:xfrm>
              <a:off x="343" y="2328"/>
              <a:ext cx="1680" cy="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0" dirty="0" err="1">
                  <a:latin typeface="Gill Sans MT" panose="020B0502020104020203" pitchFamily="34" charset="0"/>
                  <a:ea typeface="ＭＳ Ｐゴシック" pitchFamily="34" charset="-128"/>
                </a:rPr>
                <a:t>Eulerian</a:t>
              </a:r>
              <a:r>
                <a:rPr lang="en-US" sz="2000" b="0" dirty="0">
                  <a:latin typeface="Gill Sans MT" panose="020B0502020104020203" pitchFamily="34" charset="0"/>
                  <a:ea typeface="ＭＳ Ｐゴシック" pitchFamily="34" charset="-128"/>
                </a:rPr>
                <a:t> mesh node</a:t>
              </a:r>
            </a:p>
          </p:txBody>
        </p:sp>
        <p:sp>
          <p:nvSpPr>
            <p:cNvPr id="33813" name="Text Box 20"/>
            <p:cNvSpPr txBox="1">
              <a:spLocks noChangeArrowheads="1"/>
            </p:cNvSpPr>
            <p:nvPr/>
          </p:nvSpPr>
          <p:spPr bwMode="auto">
            <a:xfrm>
              <a:off x="336" y="2712"/>
              <a:ext cx="1306" cy="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0">
                  <a:latin typeface="Gill Sans MT" panose="020B0502020104020203" pitchFamily="34" charset="0"/>
                  <a:ea typeface="ＭＳ Ｐゴシック" pitchFamily="34" charset="-128"/>
                </a:rPr>
                <a:t>Sensory Ovoid</a:t>
              </a:r>
            </a:p>
          </p:txBody>
        </p:sp>
        <p:sp>
          <p:nvSpPr>
            <p:cNvPr id="33814" name="Text Box 21"/>
            <p:cNvSpPr txBox="1">
              <a:spLocks noChangeArrowheads="1"/>
            </p:cNvSpPr>
            <p:nvPr/>
          </p:nvSpPr>
          <p:spPr bwMode="auto">
            <a:xfrm>
              <a:off x="3505" y="2664"/>
              <a:ext cx="1222" cy="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0">
                  <a:latin typeface="Gill Sans MT" panose="020B0502020104020203" pitchFamily="34" charset="0"/>
                  <a:ea typeface="ＭＳ Ｐゴシック" pitchFamily="34" charset="-128"/>
                </a:rPr>
                <a:t>Sensory Point</a:t>
              </a:r>
            </a:p>
          </p:txBody>
        </p:sp>
        <p:sp>
          <p:nvSpPr>
            <p:cNvPr id="2617366" name="Line 22"/>
            <p:cNvSpPr>
              <a:spLocks noChangeShapeType="1"/>
            </p:cNvSpPr>
            <p:nvPr/>
          </p:nvSpPr>
          <p:spPr bwMode="auto">
            <a:xfrm>
              <a:off x="1383" y="2849"/>
              <a:ext cx="197" cy="147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 sz="2000" b="0">
                <a:latin typeface="Times New Roman" charset="0"/>
                <a:cs typeface="+mn-cs"/>
              </a:endParaRPr>
            </a:p>
          </p:txBody>
        </p:sp>
        <p:sp>
          <p:nvSpPr>
            <p:cNvPr id="2617367" name="Line 23"/>
            <p:cNvSpPr>
              <a:spLocks noChangeShapeType="1"/>
            </p:cNvSpPr>
            <p:nvPr/>
          </p:nvSpPr>
          <p:spPr bwMode="auto">
            <a:xfrm flipV="1">
              <a:off x="1858" y="2331"/>
              <a:ext cx="147" cy="8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 sz="2000" b="0">
                <a:latin typeface="Times New Roman" charset="0"/>
                <a:cs typeface="+mn-cs"/>
              </a:endParaRPr>
            </a:p>
          </p:txBody>
        </p:sp>
        <p:sp>
          <p:nvSpPr>
            <p:cNvPr id="2617368" name="Line 24"/>
            <p:cNvSpPr>
              <a:spLocks noChangeShapeType="1"/>
            </p:cNvSpPr>
            <p:nvPr/>
          </p:nvSpPr>
          <p:spPr bwMode="auto">
            <a:xfrm flipH="1">
              <a:off x="3216" y="2801"/>
              <a:ext cx="329" cy="7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 sz="2000" b="0">
                <a:latin typeface="Times New Roman" charset="0"/>
                <a:cs typeface="+mn-cs"/>
              </a:endParaRPr>
            </a:p>
          </p:txBody>
        </p:sp>
        <p:sp>
          <p:nvSpPr>
            <p:cNvPr id="33818" name="Text Box 25"/>
            <p:cNvSpPr txBox="1">
              <a:spLocks noChangeArrowheads="1"/>
            </p:cNvSpPr>
            <p:nvPr/>
          </p:nvSpPr>
          <p:spPr bwMode="auto">
            <a:xfrm>
              <a:off x="5684" y="2837"/>
              <a:ext cx="22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000" b="0">
                  <a:ea typeface="ＭＳ Ｐゴシック" pitchFamily="34" charset="-128"/>
                </a:rPr>
                <a:t>x</a:t>
              </a:r>
            </a:p>
          </p:txBody>
        </p:sp>
        <p:sp>
          <p:nvSpPr>
            <p:cNvPr id="33819" name="Text Box 26"/>
            <p:cNvSpPr txBox="1">
              <a:spLocks noChangeArrowheads="1"/>
            </p:cNvSpPr>
            <p:nvPr/>
          </p:nvSpPr>
          <p:spPr bwMode="auto">
            <a:xfrm>
              <a:off x="6239" y="2290"/>
              <a:ext cx="21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0">
                  <a:ea typeface="ＭＳ Ｐゴシック" pitchFamily="34" charset="-128"/>
                </a:rPr>
                <a:t>z</a:t>
              </a:r>
            </a:p>
          </p:txBody>
        </p:sp>
        <p:sp>
          <p:nvSpPr>
            <p:cNvPr id="2617371" name="Line 27"/>
            <p:cNvSpPr>
              <a:spLocks noChangeShapeType="1"/>
            </p:cNvSpPr>
            <p:nvPr/>
          </p:nvSpPr>
          <p:spPr bwMode="auto">
            <a:xfrm flipV="1">
              <a:off x="6339" y="2495"/>
              <a:ext cx="0" cy="52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 sz="2000" b="0">
                <a:latin typeface="Times New Roman" charset="0"/>
                <a:cs typeface="+mn-cs"/>
              </a:endParaRPr>
            </a:p>
          </p:txBody>
        </p:sp>
        <p:sp>
          <p:nvSpPr>
            <p:cNvPr id="2617372" name="Line 28"/>
            <p:cNvSpPr>
              <a:spLocks noChangeShapeType="1"/>
            </p:cNvSpPr>
            <p:nvPr/>
          </p:nvSpPr>
          <p:spPr bwMode="auto">
            <a:xfrm rot="16200000" flipV="1">
              <a:off x="6123" y="2711"/>
              <a:ext cx="0" cy="52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 sz="2000" b="0">
                <a:latin typeface="Times New Roman" charset="0"/>
                <a:cs typeface="+mn-cs"/>
              </a:endParaRPr>
            </a:p>
          </p:txBody>
        </p:sp>
        <p:sp>
          <p:nvSpPr>
            <p:cNvPr id="33822" name="Text Box 29"/>
            <p:cNvSpPr txBox="1">
              <a:spLocks noChangeArrowheads="1"/>
            </p:cNvSpPr>
            <p:nvPr/>
          </p:nvSpPr>
          <p:spPr bwMode="auto">
            <a:xfrm>
              <a:off x="2784" y="2280"/>
              <a:ext cx="1232" cy="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0">
                  <a:latin typeface="Gill Sans MT" panose="020B0502020104020203" pitchFamily="34" charset="0"/>
                  <a:ea typeface="ＭＳ Ｐゴシック" pitchFamily="34" charset="-128"/>
                </a:rPr>
                <a:t>Eulerian mesh</a:t>
              </a:r>
            </a:p>
          </p:txBody>
        </p:sp>
        <p:sp>
          <p:nvSpPr>
            <p:cNvPr id="2617374" name="Line 30"/>
            <p:cNvSpPr>
              <a:spLocks noChangeShapeType="1"/>
            </p:cNvSpPr>
            <p:nvPr/>
          </p:nvSpPr>
          <p:spPr bwMode="auto">
            <a:xfrm flipV="1">
              <a:off x="3775" y="2280"/>
              <a:ext cx="209" cy="13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 sz="2000" b="0">
                <a:latin typeface="Times New Roman" charset="0"/>
                <a:cs typeface="+mn-cs"/>
              </a:endParaRPr>
            </a:p>
          </p:txBody>
        </p:sp>
        <p:sp>
          <p:nvSpPr>
            <p:cNvPr id="33824" name="Text Box 31"/>
            <p:cNvSpPr txBox="1">
              <a:spLocks noChangeArrowheads="1"/>
            </p:cNvSpPr>
            <p:nvPr/>
          </p:nvSpPr>
          <p:spPr bwMode="auto">
            <a:xfrm>
              <a:off x="5918" y="2608"/>
              <a:ext cx="22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000" b="0">
                  <a:ea typeface="ＭＳ Ｐゴシック" pitchFamily="34" charset="-128"/>
                </a:rPr>
                <a:t>y</a:t>
              </a:r>
            </a:p>
          </p:txBody>
        </p:sp>
        <p:sp>
          <p:nvSpPr>
            <p:cNvPr id="2617376" name="Line 32"/>
            <p:cNvSpPr>
              <a:spLocks noChangeShapeType="1"/>
            </p:cNvSpPr>
            <p:nvPr/>
          </p:nvSpPr>
          <p:spPr bwMode="auto">
            <a:xfrm rot="18430369" flipV="1">
              <a:off x="6226" y="2684"/>
              <a:ext cx="1" cy="42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 sz="2000" b="0">
                <a:latin typeface="Times New Roman" charset="0"/>
                <a:cs typeface="+mn-cs"/>
              </a:endParaRPr>
            </a:p>
          </p:txBody>
        </p:sp>
        <p:pic>
          <p:nvPicPr>
            <p:cNvPr id="33826" name="Picture 33" descr="HD_SideView Fish_Face_Left"/>
            <p:cNvPicPr>
              <a:picLocks noChangeAspect="1" noChangeArrowheads="1"/>
            </p:cNvPicPr>
            <p:nvPr/>
          </p:nvPicPr>
          <p:blipFill>
            <a:blip r:embed="rId3" cstate="print"/>
            <a:srcRect t="18355" b="24684"/>
            <a:stretch>
              <a:fillRect/>
            </a:stretch>
          </p:blipFill>
          <p:spPr bwMode="auto">
            <a:xfrm>
              <a:off x="2592" y="3250"/>
              <a:ext cx="1296" cy="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17378" name="Line 34"/>
            <p:cNvSpPr>
              <a:spLocks noChangeShapeType="1"/>
            </p:cNvSpPr>
            <p:nvPr/>
          </p:nvSpPr>
          <p:spPr bwMode="auto">
            <a:xfrm flipH="1">
              <a:off x="5626" y="2016"/>
              <a:ext cx="0" cy="2290"/>
            </a:xfrm>
            <a:prstGeom prst="line">
              <a:avLst/>
            </a:prstGeom>
            <a:noFill/>
            <a:ln w="19050">
              <a:solidFill>
                <a:srgbClr val="00CCFF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000" b="0">
                <a:latin typeface="Times New Roman" charset="0"/>
                <a:cs typeface="+mn-cs"/>
              </a:endParaRPr>
            </a:p>
          </p:txBody>
        </p:sp>
        <p:sp>
          <p:nvSpPr>
            <p:cNvPr id="2617379" name="Oval 35"/>
            <p:cNvSpPr>
              <a:spLocks noChangeArrowheads="1"/>
            </p:cNvSpPr>
            <p:nvPr/>
          </p:nvSpPr>
          <p:spPr bwMode="auto">
            <a:xfrm>
              <a:off x="5565" y="3107"/>
              <a:ext cx="116" cy="114"/>
            </a:xfrm>
            <a:prstGeom prst="ellipse">
              <a:avLst/>
            </a:prstGeom>
            <a:solidFill>
              <a:srgbClr val="00CCFF"/>
            </a:solidFill>
            <a:ln w="19050">
              <a:solidFill>
                <a:srgbClr val="00CCFF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000" b="0">
                <a:ea typeface="ＭＳ Ｐゴシック" charset="-128"/>
              </a:endParaRPr>
            </a:p>
          </p:txBody>
        </p:sp>
        <p:sp>
          <p:nvSpPr>
            <p:cNvPr id="2617380" name="Oval 36"/>
            <p:cNvSpPr>
              <a:spLocks noChangeArrowheads="1"/>
            </p:cNvSpPr>
            <p:nvPr/>
          </p:nvSpPr>
          <p:spPr bwMode="auto">
            <a:xfrm>
              <a:off x="5563" y="4004"/>
              <a:ext cx="116" cy="114"/>
            </a:xfrm>
            <a:prstGeom prst="ellipse">
              <a:avLst/>
            </a:prstGeom>
            <a:solidFill>
              <a:srgbClr val="00CCFF"/>
            </a:solidFill>
            <a:ln w="19050">
              <a:solidFill>
                <a:srgbClr val="00CCFF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000" b="0">
                <a:ea typeface="ＭＳ Ｐゴシック" charset="-128"/>
              </a:endParaRPr>
            </a:p>
          </p:txBody>
        </p:sp>
        <p:sp>
          <p:nvSpPr>
            <p:cNvPr id="2617381" name="Oval 37"/>
            <p:cNvSpPr>
              <a:spLocks noChangeArrowheads="1"/>
            </p:cNvSpPr>
            <p:nvPr/>
          </p:nvSpPr>
          <p:spPr bwMode="auto">
            <a:xfrm>
              <a:off x="5565" y="2212"/>
              <a:ext cx="116" cy="114"/>
            </a:xfrm>
            <a:prstGeom prst="ellipse">
              <a:avLst/>
            </a:prstGeom>
            <a:solidFill>
              <a:srgbClr val="00CCFF"/>
            </a:solidFill>
            <a:ln w="19050">
              <a:solidFill>
                <a:srgbClr val="00CCFF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000" b="0">
                <a:ea typeface="ＭＳ Ｐゴシック" charset="-128"/>
              </a:endParaRPr>
            </a:p>
          </p:txBody>
        </p:sp>
      </p:grpSp>
      <p:sp>
        <p:nvSpPr>
          <p:cNvPr id="2632731" name="Text Box 27"/>
          <p:cNvSpPr txBox="1">
            <a:spLocks noChangeArrowheads="1"/>
          </p:cNvSpPr>
          <p:nvPr/>
        </p:nvSpPr>
        <p:spPr bwMode="auto">
          <a:xfrm>
            <a:off x="0" y="1289155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tabLst>
                <a:tab pos="455613" algn="l"/>
              </a:tabLst>
            </a:pPr>
            <a:r>
              <a:rPr lang="en-US" sz="2000" b="0" dirty="0">
                <a:latin typeface="Gill Sans MT" panose="020B0502020104020203" pitchFamily="34" charset="0"/>
                <a:ea typeface="ＭＳ Ｐゴシック" pitchFamily="34" charset="-128"/>
                <a:cs typeface="Times New Roman" pitchFamily="18" charset="0"/>
              </a:rPr>
              <a:t>Important Attributes of the </a:t>
            </a:r>
            <a:r>
              <a:rPr lang="en-US" sz="2000" b="0" dirty="0" smtClean="0">
                <a:latin typeface="Gill Sans MT" panose="020B0502020104020203" pitchFamily="34" charset="0"/>
                <a:ea typeface="ＭＳ Ｐゴシック" pitchFamily="34" charset="-128"/>
                <a:cs typeface="Times New Roman" pitchFamily="18" charset="0"/>
              </a:rPr>
              <a:t>ELAM </a:t>
            </a:r>
            <a:endParaRPr lang="en-US" sz="2000" b="0" dirty="0">
              <a:latin typeface="Gill Sans MT" panose="020B0502020104020203" pitchFamily="34" charset="0"/>
              <a:ea typeface="ＭＳ Ｐゴシック" pitchFamily="34" charset="-128"/>
              <a:cs typeface="Times New Roman" pitchFamily="18" charset="0"/>
            </a:endParaRPr>
          </a:p>
          <a:p>
            <a:pPr eaLnBrk="0" hangingPunct="0">
              <a:tabLst>
                <a:tab pos="455613" algn="l"/>
              </a:tabLst>
            </a:pPr>
            <a:r>
              <a:rPr lang="en-US" sz="2000" b="0" dirty="0">
                <a:latin typeface="Gill Sans MT" panose="020B0502020104020203" pitchFamily="34" charset="0"/>
                <a:ea typeface="ＭＳ Ｐゴシック" pitchFamily="34" charset="-128"/>
                <a:cs typeface="Times New Roman" pitchFamily="18" charset="0"/>
              </a:rPr>
              <a:t>	- </a:t>
            </a:r>
            <a:r>
              <a:rPr lang="en-US" sz="2000" b="0" dirty="0" smtClean="0">
                <a:latin typeface="Gill Sans MT" panose="020B0502020104020203" pitchFamily="34" charset="0"/>
                <a:ea typeface="ＭＳ Ｐゴシック" pitchFamily="34" charset="-128"/>
                <a:cs typeface="Times New Roman" pitchFamily="18" charset="0"/>
              </a:rPr>
              <a:t>capture temporal </a:t>
            </a:r>
            <a:r>
              <a:rPr lang="en-US" sz="2000" b="0" dirty="0">
                <a:latin typeface="Gill Sans MT" panose="020B0502020104020203" pitchFamily="34" charset="0"/>
                <a:ea typeface="ＭＳ Ｐゴシック" pitchFamily="34" charset="-128"/>
                <a:cs typeface="Times New Roman" pitchFamily="18" charset="0"/>
              </a:rPr>
              <a:t>&amp; spatial </a:t>
            </a:r>
            <a:r>
              <a:rPr lang="en-US" sz="2000" b="0" dirty="0" smtClean="0">
                <a:latin typeface="Gill Sans MT" panose="020B0502020104020203" pitchFamily="34" charset="0"/>
                <a:ea typeface="ＭＳ Ｐゴシック" pitchFamily="34" charset="-128"/>
                <a:cs typeface="Times New Roman" pitchFamily="18" charset="0"/>
              </a:rPr>
              <a:t>scales </a:t>
            </a:r>
            <a:r>
              <a:rPr lang="en-US" sz="2000" b="0" dirty="0">
                <a:latin typeface="Gill Sans MT" panose="020B0502020104020203" pitchFamily="34" charset="0"/>
                <a:ea typeface="ＭＳ Ｐゴシック" pitchFamily="34" charset="-128"/>
                <a:cs typeface="Times New Roman" pitchFamily="18" charset="0"/>
              </a:rPr>
              <a:t>of </a:t>
            </a:r>
            <a:r>
              <a:rPr lang="en-US" sz="2000" b="0" dirty="0" smtClean="0">
                <a:latin typeface="Gill Sans MT" panose="020B0502020104020203" pitchFamily="34" charset="0"/>
                <a:ea typeface="ＭＳ Ｐゴシック" pitchFamily="34" charset="-128"/>
                <a:cs typeface="Times New Roman" pitchFamily="18" charset="0"/>
              </a:rPr>
              <a:t>complex biological processes</a:t>
            </a:r>
            <a:endParaRPr lang="en-US" sz="2000" b="0" dirty="0">
              <a:latin typeface="Gill Sans MT" panose="020B0502020104020203" pitchFamily="34" charset="0"/>
              <a:ea typeface="ＭＳ Ｐゴシック" pitchFamily="34" charset="-128"/>
              <a:cs typeface="Times New Roman" pitchFamily="18" charset="0"/>
            </a:endParaRPr>
          </a:p>
          <a:p>
            <a:pPr eaLnBrk="0" hangingPunct="0">
              <a:tabLst>
                <a:tab pos="455613" algn="l"/>
              </a:tabLst>
            </a:pPr>
            <a:r>
              <a:rPr lang="en-US" sz="2000" b="0" dirty="0" smtClean="0">
                <a:latin typeface="Gill Sans MT" panose="020B0502020104020203" pitchFamily="34" charset="0"/>
                <a:ea typeface="ＭＳ Ｐゴシック" pitchFamily="34" charset="-128"/>
                <a:cs typeface="Times New Roman" pitchFamily="18" charset="0"/>
              </a:rPr>
              <a:t>	- venue for inter/trans-disciplinary education &amp; integration</a:t>
            </a:r>
          </a:p>
          <a:p>
            <a:pPr eaLnBrk="0" hangingPunct="0">
              <a:tabLst>
                <a:tab pos="455613" algn="l"/>
              </a:tabLst>
            </a:pPr>
            <a:r>
              <a:rPr lang="en-US" sz="2000" b="0" dirty="0">
                <a:latin typeface="Gill Sans MT" panose="020B0502020104020203" pitchFamily="34" charset="0"/>
                <a:ea typeface="ＭＳ Ｐゴシック" pitchFamily="34" charset="-128"/>
                <a:cs typeface="Times New Roman" pitchFamily="18" charset="0"/>
              </a:rPr>
              <a:t>	- information transformed </a:t>
            </a:r>
            <a:r>
              <a:rPr lang="en-US" sz="2000" b="0" dirty="0" smtClean="0">
                <a:latin typeface="Gill Sans MT" panose="020B0502020104020203" pitchFamily="34" charset="0"/>
                <a:ea typeface="ＭＳ Ｐゴシック" pitchFamily="34" charset="-128"/>
                <a:cs typeface="Times New Roman" pitchFamily="18" charset="0"/>
              </a:rPr>
              <a:t>to </a:t>
            </a:r>
            <a:r>
              <a:rPr lang="en-US" sz="2000" b="0" dirty="0">
                <a:latin typeface="Gill Sans MT" panose="020B0502020104020203" pitchFamily="34" charset="0"/>
                <a:ea typeface="ＭＳ Ｐゴシック" pitchFamily="34" charset="-128"/>
                <a:cs typeface="Times New Roman" pitchFamily="18" charset="0"/>
              </a:rPr>
              <a:t>meet requirements of linked </a:t>
            </a:r>
            <a:r>
              <a:rPr lang="en-US" sz="2000" b="0" dirty="0" smtClean="0">
                <a:latin typeface="Gill Sans MT" panose="020B0502020104020203" pitchFamily="34" charset="0"/>
                <a:ea typeface="ＭＳ Ｐゴシック" pitchFamily="34" charset="-128"/>
                <a:cs typeface="Times New Roman" pitchFamily="18" charset="0"/>
              </a:rPr>
              <a:t>processes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76199" y="5848290"/>
            <a:ext cx="80191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tabLst>
                <a:tab pos="455613" algn="l"/>
              </a:tabLst>
            </a:pPr>
            <a:r>
              <a:rPr lang="en-US" sz="2000" b="0" dirty="0" smtClean="0">
                <a:latin typeface="Gill Sans MT" panose="020B0502020104020203" pitchFamily="34" charset="0"/>
                <a:ea typeface="ＭＳ Ｐゴシック" pitchFamily="34" charset="-128"/>
                <a:cs typeface="Times New Roman" pitchFamily="18" charset="0"/>
              </a:rPr>
              <a:t>*swim speed &amp; size of sensory ovoid related to fish body length </a:t>
            </a:r>
            <a:endParaRPr lang="en-US" sz="2000" b="0" dirty="0">
              <a:latin typeface="Gill Sans MT" panose="020B0502020104020203" pitchFamily="34" charset="0"/>
              <a:ea typeface="ＭＳ Ｐゴシック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31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486" y="1624968"/>
            <a:ext cx="4724400" cy="315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Yolo Bypass floodway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724400" cy="3886200"/>
          </a:xfrm>
        </p:spPr>
        <p:txBody>
          <a:bodyPr/>
          <a:lstStyle/>
          <a:p>
            <a:r>
              <a:rPr lang="en-US" dirty="0" smtClean="0"/>
              <a:t>60,000 acre floodplain</a:t>
            </a:r>
          </a:p>
          <a:p>
            <a:r>
              <a:rPr lang="en-US" dirty="0" smtClean="0"/>
              <a:t>40 miles long, 3 miles wide</a:t>
            </a:r>
          </a:p>
          <a:p>
            <a:r>
              <a:rPr lang="en-US" dirty="0" smtClean="0"/>
              <a:t>500,000 </a:t>
            </a:r>
            <a:r>
              <a:rPr lang="en-US" dirty="0" err="1" smtClean="0"/>
              <a:t>cfs</a:t>
            </a:r>
            <a:r>
              <a:rPr lang="en-US" dirty="0" smtClean="0"/>
              <a:t> capacity</a:t>
            </a:r>
          </a:p>
          <a:p>
            <a:r>
              <a:rPr lang="en-US" dirty="0" smtClean="0"/>
              <a:t>Historical floodplain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999" y="4343400"/>
            <a:ext cx="1829944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hlinkClick r:id="rId4" action="ppaction://hlinkfile"/>
          </p:cNvPr>
          <p:cNvSpPr txBox="1"/>
          <p:nvPr/>
        </p:nvSpPr>
        <p:spPr>
          <a:xfrm>
            <a:off x="5181600" y="5562600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play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5458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Fremont Weir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343400" cy="3886200"/>
          </a:xfrm>
        </p:spPr>
        <p:txBody>
          <a:bodyPr/>
          <a:lstStyle/>
          <a:p>
            <a:r>
              <a:rPr lang="en-US" dirty="0" smtClean="0"/>
              <a:t>Separates Sacramento River from Yolo Bypass</a:t>
            </a:r>
          </a:p>
          <a:p>
            <a:r>
              <a:rPr lang="en-US" dirty="0" smtClean="0"/>
              <a:t>2 miles long</a:t>
            </a:r>
          </a:p>
          <a:p>
            <a:r>
              <a:rPr lang="en-US" dirty="0" smtClean="0"/>
              <a:t>Overflow from Sacramento River to Yolo Bypass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1066800"/>
            <a:ext cx="4165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601" y="4038600"/>
            <a:ext cx="4840288" cy="2701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248400" y="4572000"/>
            <a:ext cx="14274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Fremont Weir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6920333" y="4910554"/>
            <a:ext cx="242467" cy="72824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077" name="Picture 5" descr="Image result for Fremont wei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8" b="12905"/>
          <a:stretch/>
        </p:blipFill>
        <p:spPr bwMode="auto">
          <a:xfrm>
            <a:off x="6962121" y="1066800"/>
            <a:ext cx="2115457" cy="116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24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Divert fish from river onto Yolo Bypass</a:t>
            </a:r>
          </a:p>
          <a:p>
            <a:r>
              <a:rPr lang="en-US" dirty="0" smtClean="0"/>
              <a:t>Minimize water, maximize fish.</a:t>
            </a:r>
          </a:p>
          <a:p>
            <a:r>
              <a:rPr lang="en-US" dirty="0" smtClean="0"/>
              <a:t>How big, what shape, location, where?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6043684" y="1524000"/>
            <a:ext cx="914400" cy="38862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958084" y="2743200"/>
            <a:ext cx="890516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6500884" y="1905000"/>
            <a:ext cx="0" cy="3352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>
            <a:endCxn id="6" idx="3"/>
          </p:cNvCxnSpPr>
          <p:nvPr/>
        </p:nvCxnSpPr>
        <p:spPr bwMode="auto">
          <a:xfrm>
            <a:off x="7162800" y="2895600"/>
            <a:ext cx="6858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7016087" y="2096869"/>
            <a:ext cx="2274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notch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5140873" y="2797407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011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en-US" dirty="0" smtClean="0"/>
              <a:t>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4419600" cy="3962400"/>
          </a:xfrm>
        </p:spPr>
        <p:txBody>
          <a:bodyPr/>
          <a:lstStyle/>
          <a:p>
            <a:r>
              <a:rPr lang="en-US" sz="2400" dirty="0" smtClean="0">
                <a:latin typeface="Gill Sans MT" panose="020B0502020104020203" pitchFamily="34" charset="0"/>
              </a:rPr>
              <a:t>Numerical “mock-up” of a the Fremont Weir reach and alternative notch designs – hydraulic and topographic models</a:t>
            </a:r>
          </a:p>
          <a:p>
            <a:r>
              <a:rPr lang="en-US" sz="2400" dirty="0" smtClean="0">
                <a:latin typeface="Gill Sans MT" panose="020B0502020104020203" pitchFamily="34" charset="0"/>
              </a:rPr>
              <a:t>Compare movement simulations with measured data form 2015 and 2016</a:t>
            </a:r>
          </a:p>
          <a:p>
            <a:r>
              <a:rPr lang="en-US" sz="2400" dirty="0" smtClean="0">
                <a:latin typeface="Gill Sans MT" panose="020B0502020104020203" pitchFamily="34" charset="0"/>
              </a:rPr>
              <a:t>Estimate entrainment rates of proposed notches across range of conditions</a:t>
            </a:r>
          </a:p>
        </p:txBody>
      </p:sp>
      <p:pic>
        <p:nvPicPr>
          <p:cNvPr id="5122" name="Picture 2" descr="C:\Users\RDEL1DLS\Documents\Dave\Documents\Projects\USBR Yolo and Stan River IA 2014\2015 Alternative designs for notch\Notch central\Screen Shot 2016-04-06 at 4.39.00 P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133600"/>
            <a:ext cx="4343400" cy="256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58304" y="3886200"/>
            <a:ext cx="1176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Central shelf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731482"/>
            <a:ext cx="7620000" cy="5829032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8" name="Title 1"/>
          <p:cNvSpPr txBox="1">
            <a:spLocks/>
          </p:cNvSpPr>
          <p:nvPr/>
        </p:nvSpPr>
        <p:spPr bwMode="auto">
          <a:xfrm>
            <a:off x="76200" y="6324600"/>
            <a:ext cx="45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9pPr>
          </a:lstStyle>
          <a:p>
            <a:endParaRPr lang="en-US" kern="0" dirty="0">
              <a:solidFill>
                <a:srgbClr val="00206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858000" y="30059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6 – 8, 9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095750" y="3276600"/>
            <a:ext cx="647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53" name="Title 52"/>
          <p:cNvSpPr>
            <a:spLocks noGrp="1"/>
          </p:cNvSpPr>
          <p:nvPr>
            <p:ph type="title"/>
          </p:nvPr>
        </p:nvSpPr>
        <p:spPr>
          <a:xfrm>
            <a:off x="0" y="-32266"/>
            <a:ext cx="9144000" cy="945118"/>
          </a:xfrm>
        </p:spPr>
        <p:txBody>
          <a:bodyPr/>
          <a:lstStyle/>
          <a:p>
            <a:pPr algn="ctr"/>
            <a:r>
              <a:rPr lang="en-US" dirty="0" smtClean="0"/>
              <a:t> Fish Behavior Configurations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1638300" y="4439263"/>
            <a:ext cx="1181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1 – 4, 9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939993"/>
            <a:ext cx="4562475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6629400"/>
            <a:ext cx="510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DRAFT for discussion purposes only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hlinkClick r:id="rId5" action="ppaction://hlinkfile"/>
          </p:cNvPr>
          <p:cNvSpPr txBox="1"/>
          <p:nvPr/>
        </p:nvSpPr>
        <p:spPr>
          <a:xfrm>
            <a:off x="1371600" y="5678269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play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53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3-03 at 2.56.46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37" y="892893"/>
            <a:ext cx="3675854" cy="4414915"/>
          </a:xfrm>
          <a:prstGeom prst="rect">
            <a:avLst/>
          </a:prstGeom>
        </p:spPr>
      </p:pic>
      <p:pic>
        <p:nvPicPr>
          <p:cNvPr id="5" name="Picture 4" descr="Screen Shot 2016-03-03 at 2.57.09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206" y="248029"/>
            <a:ext cx="3787652" cy="3390988"/>
          </a:xfrm>
          <a:prstGeom prst="rect">
            <a:avLst/>
          </a:prstGeom>
        </p:spPr>
      </p:pic>
      <p:pic>
        <p:nvPicPr>
          <p:cNvPr id="7" name="Picture 6" descr="Screen Shot 2016-03-03 at 3.03.46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921" y="3735417"/>
            <a:ext cx="4611131" cy="285523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430795" y="2133049"/>
            <a:ext cx="257962" cy="27779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2817736" y="2162814"/>
            <a:ext cx="1768470" cy="21826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7222929" y="2797766"/>
            <a:ext cx="496080" cy="386926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6538495">
            <a:off x="6516959" y="3835138"/>
            <a:ext cx="1411941" cy="219957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33400" y="152400"/>
            <a:ext cx="2518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YB East 3K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959796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_Slide_Templates">
  <a:themeElements>
    <a:clrScheme name="Master_Slide_Template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aster_Slide_Templat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Master_Slide_Templat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_Slide_Templat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_Slide_Templat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_Slide_Templat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_Slide_Templat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_Slide_Templat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_Slide_Templat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_Slide_Templat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_Slide_Templat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_Slide_Templat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_Slide_Templat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_Slide_Templat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ERDC Blue Template</Template>
  <TotalTime>22124</TotalTime>
  <Words>482</Words>
  <Application>Microsoft Office PowerPoint</Application>
  <PresentationFormat>On-screen Show (4:3)</PresentationFormat>
  <Paragraphs>97</Paragraphs>
  <Slides>18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Master_Slide_Templates</vt:lpstr>
      <vt:lpstr>Custom Design</vt:lpstr>
      <vt:lpstr> Simulating fish response to biophysical features</vt:lpstr>
      <vt:lpstr>Modeling to Understand Behavior?</vt:lpstr>
      <vt:lpstr>ELAMs: Understand &amp; Forecast Fish Movement</vt:lpstr>
      <vt:lpstr>Yolo Bypass floodway</vt:lpstr>
      <vt:lpstr>Fremont Weir</vt:lpstr>
      <vt:lpstr>Project</vt:lpstr>
      <vt:lpstr>Approach</vt:lpstr>
      <vt:lpstr> Fish Behavior Configurations</vt:lpstr>
      <vt:lpstr>PowerPoint Presentation</vt:lpstr>
      <vt:lpstr>PowerPoint Presentation</vt:lpstr>
      <vt:lpstr>PowerPoint Presentation</vt:lpstr>
      <vt:lpstr>Fish Movement Model Calibration</vt:lpstr>
      <vt:lpstr>Spatial distribution</vt:lpstr>
      <vt:lpstr>Observed and simulated movement speeds</vt:lpstr>
      <vt:lpstr>Results</vt:lpstr>
      <vt:lpstr>Alternative 2</vt:lpstr>
      <vt:lpstr>Validation</vt:lpstr>
      <vt:lpstr>Conclusions</vt:lpstr>
    </vt:vector>
  </TitlesOfParts>
  <Company>US Army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USACE</dc:creator>
  <cp:lastModifiedBy>Smith, David L ERDC-RDE-EL-MS</cp:lastModifiedBy>
  <cp:revision>342</cp:revision>
  <dcterms:created xsi:type="dcterms:W3CDTF">2009-07-27T14:21:15Z</dcterms:created>
  <dcterms:modified xsi:type="dcterms:W3CDTF">2017-04-19T14:55:34Z</dcterms:modified>
</cp:coreProperties>
</file>